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FD6EA-7C2C-461B-8C05-B581651716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7A2C9-F993-44E1-BC11-FC0A6C7904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543D5-4AA4-4B90-9E8B-63DE57E961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0A3F6-C5A7-452E-A024-DEF44D7D59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EC40B-425A-4FBB-B4ED-D073E7DEA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96E11-1FFB-4FFA-A274-1C594E3F2F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CE5E3-537F-45CB-B385-11BC07C0D5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25B28-DDC9-429E-B2F9-767AD4BD80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DAA287-EC42-4AD0-A647-98DD153206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DBBCF-7366-4040-9705-D18738106E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FFD9F-2892-4644-A0E7-B03ABE16B4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8A83E4-2BAC-45B0-999F-15E2267E66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Organizare companie soft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Continuare</a:t>
            </a:r>
            <a:r>
              <a:rPr lang="en-US" dirty="0" smtClean="0"/>
              <a:t> – curs </a:t>
            </a:r>
            <a:r>
              <a:rPr lang="en-US" smtClean="0"/>
              <a:t>urmator</a:t>
            </a:r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en-US" sz="3200"/>
              <a:t>Structura ierarhica </a:t>
            </a:r>
            <a:br>
              <a:rPr lang="en-US" sz="3200"/>
            </a:br>
            <a:r>
              <a:rPr lang="en-US" sz="3200"/>
              <a:t>(pentru companii mari/ medii)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o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6934200" cy="4867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Pozitii de conducere:</a:t>
            </a:r>
          </a:p>
          <a:p>
            <a:pPr lvl="1"/>
            <a:r>
              <a:rPr lang="en-US"/>
              <a:t>CEO (Chief Executive Officer)- presedinte consiliu de administratie</a:t>
            </a:r>
          </a:p>
          <a:p>
            <a:pPr lvl="1"/>
            <a:r>
              <a:rPr lang="en-US"/>
              <a:t>Project manager (director de proiect)</a:t>
            </a:r>
          </a:p>
          <a:p>
            <a:pPr lvl="1"/>
            <a:r>
              <a:rPr lang="en-US"/>
              <a:t>Project leader (sef de proiect)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Structura functionala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4" name="Picture 4" descr="550px-SoftwareHouse-ClassicStru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1"/>
            <a:ext cx="8153400" cy="51030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Profesii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se </a:t>
            </a:r>
            <a:r>
              <a:rPr lang="en-US" dirty="0" err="1"/>
              <a:t>clasifica</a:t>
            </a:r>
            <a:r>
              <a:rPr lang="en-US" dirty="0"/>
              <a:t> in </a:t>
            </a:r>
            <a:r>
              <a:rPr lang="en-US" dirty="0" err="1"/>
              <a:t>una</a:t>
            </a:r>
            <a:r>
              <a:rPr lang="en-US" dirty="0"/>
              <a:t> din </a:t>
            </a:r>
            <a:r>
              <a:rPr lang="en-US" dirty="0" err="1"/>
              <a:t>categoriile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Analiza</a:t>
            </a:r>
            <a:r>
              <a:rPr lang="en-US" dirty="0">
                <a:solidFill>
                  <a:srgbClr val="00B050"/>
                </a:solidFill>
              </a:rPr>
              <a:t> &amp; </a:t>
            </a:r>
            <a:r>
              <a:rPr lang="en-US" dirty="0" err="1">
                <a:solidFill>
                  <a:srgbClr val="00B050"/>
                </a:solidFill>
              </a:rPr>
              <a:t>proiectare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Dezvoltare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programare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Testare</a:t>
            </a:r>
            <a:r>
              <a:rPr lang="en-US" dirty="0">
                <a:solidFill>
                  <a:srgbClr val="7030A0"/>
                </a:solidFill>
              </a:rPr>
              <a:t> (</a:t>
            </a:r>
            <a:r>
              <a:rPr lang="en-US" dirty="0" err="1">
                <a:solidFill>
                  <a:srgbClr val="7030A0"/>
                </a:solidFill>
              </a:rPr>
              <a:t>intretinere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6248400" y="2819400"/>
            <a:ext cx="685800" cy="1371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3300"/>
                </a:solidFill>
              </a:rPr>
              <a:t>Analist</a:t>
            </a:r>
            <a:r>
              <a:rPr lang="en-US" dirty="0">
                <a:solidFill>
                  <a:srgbClr val="003300"/>
                </a:solidFill>
              </a:rPr>
              <a:t> de </a:t>
            </a:r>
            <a:r>
              <a:rPr lang="en-US" dirty="0" err="1">
                <a:solidFill>
                  <a:srgbClr val="003300"/>
                </a:solidFill>
              </a:rPr>
              <a:t>sistem</a:t>
            </a:r>
            <a:endParaRPr lang="en-US" dirty="0">
              <a:solidFill>
                <a:srgbClr val="0033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err="1"/>
              <a:t>Sarcini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Proiecteaza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solutii</a:t>
            </a:r>
            <a:r>
              <a:rPr lang="en-US" dirty="0"/>
              <a:t> IT</a:t>
            </a:r>
          </a:p>
          <a:p>
            <a:pPr lvl="1"/>
            <a:r>
              <a:rPr lang="en-US" dirty="0" err="1"/>
              <a:t>Examineaza</a:t>
            </a:r>
            <a:r>
              <a:rPr lang="en-US" dirty="0"/>
              <a:t> </a:t>
            </a:r>
            <a:r>
              <a:rPr lang="en-US" dirty="0" err="1"/>
              <a:t>modelele</a:t>
            </a:r>
            <a:r>
              <a:rPr lang="en-US" dirty="0"/>
              <a:t> de business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fluxul</a:t>
            </a:r>
            <a:r>
              <a:rPr lang="en-US" dirty="0"/>
              <a:t> de date</a:t>
            </a:r>
          </a:p>
          <a:p>
            <a:pPr lvl="1"/>
            <a:r>
              <a:rPr lang="en-US" dirty="0" err="1"/>
              <a:t>Gestioneaza</a:t>
            </a:r>
            <a:r>
              <a:rPr lang="en-US" dirty="0"/>
              <a:t> </a:t>
            </a:r>
            <a:r>
              <a:rPr lang="en-US" dirty="0" err="1"/>
              <a:t>resursele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Hardware</a:t>
            </a:r>
          </a:p>
          <a:p>
            <a:pPr lvl="2"/>
            <a:r>
              <a:rPr lang="en-US" dirty="0"/>
              <a:t>Software</a:t>
            </a:r>
          </a:p>
          <a:p>
            <a:pPr lvl="2"/>
            <a:r>
              <a:rPr lang="en-US" dirty="0" err="1"/>
              <a:t>Umane</a:t>
            </a:r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Calificari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Cunostinte</a:t>
            </a:r>
            <a:r>
              <a:rPr lang="en-US" dirty="0"/>
              <a:t> </a:t>
            </a:r>
            <a:r>
              <a:rPr lang="en-US" dirty="0" err="1"/>
              <a:t>avansate</a:t>
            </a:r>
            <a:r>
              <a:rPr lang="en-US" dirty="0"/>
              <a:t> de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proiectare</a:t>
            </a:r>
            <a:endParaRPr lang="en-US" dirty="0"/>
          </a:p>
          <a:p>
            <a:pPr lvl="1"/>
            <a:r>
              <a:rPr lang="en-US" dirty="0" err="1"/>
              <a:t>Cunostinte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de soft</a:t>
            </a:r>
          </a:p>
          <a:p>
            <a:pPr lvl="1"/>
            <a:r>
              <a:rPr lang="en-US" dirty="0" err="1"/>
              <a:t>Cunostinte</a:t>
            </a:r>
            <a:r>
              <a:rPr lang="en-US" dirty="0"/>
              <a:t> relative la </a:t>
            </a:r>
            <a:r>
              <a:rPr lang="en-US" dirty="0" err="1"/>
              <a:t>intregul</a:t>
            </a:r>
            <a:r>
              <a:rPr lang="en-US" dirty="0"/>
              <a:t> </a:t>
            </a:r>
            <a:r>
              <a:rPr lang="en-US" dirty="0" err="1"/>
              <a:t>ciclu</a:t>
            </a:r>
            <a:r>
              <a:rPr lang="en-US" dirty="0"/>
              <a:t> de </a:t>
            </a:r>
            <a:r>
              <a:rPr lang="en-US" dirty="0" err="1"/>
              <a:t>viata</a:t>
            </a:r>
            <a:r>
              <a:rPr lang="en-US" dirty="0"/>
              <a:t> </a:t>
            </a:r>
            <a:r>
              <a:rPr lang="en-US" dirty="0" smtClean="0"/>
              <a:t>al </a:t>
            </a:r>
            <a:r>
              <a:rPr lang="en-US" dirty="0" err="1" smtClean="0"/>
              <a:t>aplicatiei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Consultanta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Arhitect</a:t>
            </a:r>
            <a:r>
              <a:rPr lang="en-US" sz="3600" dirty="0" smtClean="0"/>
              <a:t> (Solution Architect)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Sarcini</a:t>
            </a:r>
            <a:endParaRPr lang="en-US" dirty="0" smtClean="0"/>
          </a:p>
          <a:p>
            <a:pPr lvl="1"/>
            <a:r>
              <a:rPr lang="en-US" dirty="0" err="1" smtClean="0"/>
              <a:t>Planifica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gestioneaza</a:t>
            </a:r>
            <a:r>
              <a:rPr lang="en-US" dirty="0" smtClean="0"/>
              <a:t> </a:t>
            </a:r>
            <a:r>
              <a:rPr lang="en-US" dirty="0" err="1" smtClean="0"/>
              <a:t>proiecte</a:t>
            </a:r>
            <a:endParaRPr lang="en-US" dirty="0" smtClean="0"/>
          </a:p>
          <a:p>
            <a:pPr lvl="1"/>
            <a:r>
              <a:rPr lang="en-US" dirty="0" smtClean="0"/>
              <a:t>Conduce </a:t>
            </a:r>
            <a:r>
              <a:rPr lang="en-US" dirty="0" err="1" smtClean="0"/>
              <a:t>dezvoltarea</a:t>
            </a:r>
            <a:r>
              <a:rPr lang="en-US" dirty="0" smtClean="0"/>
              <a:t> </a:t>
            </a:r>
            <a:r>
              <a:rPr lang="en-US" dirty="0" err="1" smtClean="0"/>
              <a:t>solutiei</a:t>
            </a:r>
            <a:endParaRPr lang="en-US" dirty="0" smtClean="0"/>
          </a:p>
          <a:p>
            <a:pPr lvl="1"/>
            <a:r>
              <a:rPr lang="en-US" dirty="0" smtClean="0"/>
              <a:t>Decide: </a:t>
            </a:r>
            <a:r>
              <a:rPr lang="en-US" dirty="0" err="1" smtClean="0"/>
              <a:t>arhitectura</a:t>
            </a:r>
            <a:r>
              <a:rPr lang="en-US" dirty="0" smtClean="0"/>
              <a:t>, </a:t>
            </a:r>
            <a:r>
              <a:rPr lang="en-US" dirty="0" err="1" smtClean="0"/>
              <a:t>metodologie</a:t>
            </a:r>
            <a:endParaRPr lang="en-US" dirty="0" smtClean="0"/>
          </a:p>
          <a:p>
            <a:pPr lvl="1"/>
            <a:r>
              <a:rPr lang="en-US" dirty="0" err="1" smtClean="0"/>
              <a:t>Gestioneaza</a:t>
            </a:r>
            <a:r>
              <a:rPr lang="en-US" dirty="0" smtClean="0"/>
              <a:t> </a:t>
            </a:r>
            <a:r>
              <a:rPr lang="en-US" dirty="0" err="1" smtClean="0"/>
              <a:t>resurse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Calificari</a:t>
            </a:r>
            <a:endParaRPr lang="en-US" dirty="0" smtClean="0"/>
          </a:p>
          <a:p>
            <a:pPr lvl="1"/>
            <a:r>
              <a:rPr lang="en-US" dirty="0" err="1" smtClean="0"/>
              <a:t>Cunostinte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aptitudini</a:t>
            </a:r>
            <a:r>
              <a:rPr lang="en-US" dirty="0" smtClean="0"/>
              <a:t> </a:t>
            </a:r>
            <a:r>
              <a:rPr lang="en-US" dirty="0" err="1" smtClean="0"/>
              <a:t>profunde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multidisciplinare</a:t>
            </a:r>
            <a:endParaRPr lang="en-US" dirty="0" smtClean="0"/>
          </a:p>
          <a:p>
            <a:pPr lvl="1"/>
            <a:r>
              <a:rPr lang="en-US" dirty="0" smtClean="0"/>
              <a:t>Management de </a:t>
            </a:r>
            <a:r>
              <a:rPr lang="en-US" dirty="0" err="1" smtClean="0"/>
              <a:t>proiect</a:t>
            </a:r>
            <a:endParaRPr lang="en-US" dirty="0" smtClean="0"/>
          </a:p>
          <a:p>
            <a:pPr lvl="1"/>
            <a:r>
              <a:rPr lang="en-US" dirty="0" err="1" smtClean="0"/>
              <a:t>Metodologii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instrumente</a:t>
            </a:r>
            <a:r>
              <a:rPr lang="en-US" dirty="0" smtClean="0"/>
              <a:t> de </a:t>
            </a:r>
            <a:r>
              <a:rPr lang="en-US" dirty="0" err="1" smtClean="0"/>
              <a:t>dezvoltare</a:t>
            </a:r>
            <a:r>
              <a:rPr lang="en-US" dirty="0" smtClean="0"/>
              <a:t> </a:t>
            </a:r>
            <a:r>
              <a:rPr lang="en-US" dirty="0" err="1" smtClean="0"/>
              <a:t>avansate</a:t>
            </a:r>
            <a:endParaRPr lang="en-US" dirty="0" smtClean="0"/>
          </a:p>
          <a:p>
            <a:pPr lvl="1"/>
            <a:endParaRPr lang="en-US" dirty="0"/>
          </a:p>
          <a:p>
            <a:pPr>
              <a:buNone/>
            </a:pPr>
            <a:r>
              <a:rPr lang="en-US" dirty="0" err="1" smtClean="0"/>
              <a:t>Consultanta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Project manager (director de </a:t>
            </a:r>
            <a:r>
              <a:rPr lang="en-US" sz="3600" dirty="0" err="1" smtClean="0"/>
              <a:t>proiect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Sarcini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Lucreaza</a:t>
            </a:r>
            <a:r>
              <a:rPr lang="en-US" dirty="0" smtClean="0"/>
              <a:t> cu </a:t>
            </a:r>
            <a:r>
              <a:rPr lang="en-US" dirty="0" err="1" smtClean="0"/>
              <a:t>clientii</a:t>
            </a:r>
            <a:endParaRPr lang="en-US" dirty="0"/>
          </a:p>
          <a:p>
            <a:pPr lvl="1"/>
            <a:r>
              <a:rPr lang="en-US" dirty="0" err="1" smtClean="0"/>
              <a:t>Defineste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livreaza</a:t>
            </a:r>
            <a:r>
              <a:rPr lang="en-US" dirty="0" smtClean="0"/>
              <a:t>, </a:t>
            </a:r>
            <a:r>
              <a:rPr lang="en-US" dirty="0" err="1" smtClean="0"/>
              <a:t>cerintele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planul</a:t>
            </a:r>
            <a:r>
              <a:rPr lang="en-US" dirty="0" smtClean="0"/>
              <a:t> de </a:t>
            </a:r>
            <a:r>
              <a:rPr lang="en-US" dirty="0" err="1" smtClean="0"/>
              <a:t>lucru</a:t>
            </a:r>
            <a:endParaRPr lang="en-US" dirty="0" smtClean="0"/>
          </a:p>
          <a:p>
            <a:pPr lvl="1"/>
            <a:r>
              <a:rPr lang="en-US" dirty="0" err="1" smtClean="0"/>
              <a:t>Urmareste</a:t>
            </a:r>
            <a:r>
              <a:rPr lang="en-US" dirty="0" smtClean="0"/>
              <a:t> </a:t>
            </a:r>
            <a:r>
              <a:rPr lang="en-US" dirty="0" err="1" smtClean="0"/>
              <a:t>desfasurarea</a:t>
            </a:r>
            <a:r>
              <a:rPr lang="en-US" dirty="0" smtClean="0"/>
              <a:t> </a:t>
            </a:r>
            <a:r>
              <a:rPr lang="en-US" dirty="0" err="1" smtClean="0"/>
              <a:t>planului</a:t>
            </a:r>
            <a:endParaRPr lang="en-US" dirty="0" smtClean="0"/>
          </a:p>
          <a:p>
            <a:pPr lvl="1"/>
            <a:r>
              <a:rPr lang="en-US" dirty="0" err="1" smtClean="0"/>
              <a:t>Gestioneaza</a:t>
            </a:r>
            <a:r>
              <a:rPr lang="en-US" dirty="0" smtClean="0"/>
              <a:t>, </a:t>
            </a:r>
            <a:r>
              <a:rPr lang="en-US" dirty="0" err="1" smtClean="0"/>
              <a:t>monitorizeaza</a:t>
            </a:r>
            <a:r>
              <a:rPr lang="en-US" dirty="0" smtClean="0"/>
              <a:t> </a:t>
            </a:r>
            <a:r>
              <a:rPr lang="en-US" dirty="0" err="1" smtClean="0"/>
              <a:t>proiectul</a:t>
            </a:r>
            <a:endParaRPr lang="en-US" dirty="0" smtClean="0"/>
          </a:p>
          <a:p>
            <a:pPr lvl="1"/>
            <a:r>
              <a:rPr lang="en-US" dirty="0" err="1" smtClean="0"/>
              <a:t>Intocmeste</a:t>
            </a:r>
            <a:r>
              <a:rPr lang="en-US" dirty="0" smtClean="0"/>
              <a:t> </a:t>
            </a:r>
            <a:r>
              <a:rPr lang="en-US" dirty="0" err="1" smtClean="0"/>
              <a:t>prezentari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rapoarte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Calificari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Management de </a:t>
            </a:r>
            <a:r>
              <a:rPr lang="en-US" dirty="0" err="1" smtClean="0"/>
              <a:t>proiect</a:t>
            </a:r>
            <a:endParaRPr lang="en-US" dirty="0" smtClean="0"/>
          </a:p>
          <a:p>
            <a:pPr lvl="1"/>
            <a:r>
              <a:rPr lang="en-US" dirty="0" err="1" smtClean="0"/>
              <a:t>Comunicare</a:t>
            </a:r>
            <a:endParaRPr lang="en-US" dirty="0" smtClean="0"/>
          </a:p>
          <a:p>
            <a:pPr lvl="1"/>
            <a:r>
              <a:rPr lang="en-US" dirty="0" err="1" smtClean="0"/>
              <a:t>Experienta</a:t>
            </a:r>
            <a:r>
              <a:rPr lang="en-US" dirty="0" smtClean="0"/>
              <a:t> cu </a:t>
            </a:r>
            <a:r>
              <a:rPr lang="en-US" dirty="0" err="1" smtClean="0"/>
              <a:t>ciclu</a:t>
            </a:r>
            <a:r>
              <a:rPr lang="en-US" dirty="0" smtClean="0"/>
              <a:t> de </a:t>
            </a:r>
            <a:r>
              <a:rPr lang="en-US" dirty="0" err="1" smtClean="0"/>
              <a:t>viata</a:t>
            </a:r>
            <a:r>
              <a:rPr lang="en-US" dirty="0" smtClean="0"/>
              <a:t> al </a:t>
            </a:r>
            <a:r>
              <a:rPr lang="en-US" dirty="0" err="1" smtClean="0"/>
              <a:t>aplicatiilor</a:t>
            </a:r>
            <a:endParaRPr lang="en-US" dirty="0" smtClean="0"/>
          </a:p>
          <a:p>
            <a:pPr lvl="1"/>
            <a:r>
              <a:rPr lang="en-US" dirty="0" err="1" smtClean="0"/>
              <a:t>Experienta</a:t>
            </a:r>
            <a:r>
              <a:rPr lang="en-US" dirty="0" smtClean="0"/>
              <a:t> de </a:t>
            </a:r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testare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Analist</a:t>
            </a:r>
            <a:r>
              <a:rPr lang="en-US" sz="3600" dirty="0" smtClean="0"/>
              <a:t> (Business Analyst)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Sarcini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Documenteaza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propune</a:t>
            </a:r>
            <a:r>
              <a:rPr lang="en-US" dirty="0" smtClean="0"/>
              <a:t> </a:t>
            </a:r>
            <a:r>
              <a:rPr lang="en-US" dirty="0" err="1" smtClean="0"/>
              <a:t>solutii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sisteme</a:t>
            </a:r>
            <a:r>
              <a:rPr lang="en-US" dirty="0" smtClean="0"/>
              <a:t> </a:t>
            </a:r>
            <a:r>
              <a:rPr lang="en-US" dirty="0" err="1" smtClean="0"/>
              <a:t>complexe</a:t>
            </a:r>
            <a:endParaRPr lang="en-US" dirty="0" smtClean="0"/>
          </a:p>
          <a:p>
            <a:pPr lvl="1"/>
            <a:r>
              <a:rPr lang="en-US" dirty="0" err="1" smtClean="0"/>
              <a:t>Pregateste</a:t>
            </a:r>
            <a:r>
              <a:rPr lang="en-US" dirty="0" smtClean="0"/>
              <a:t> </a:t>
            </a:r>
            <a:r>
              <a:rPr lang="en-US" dirty="0" err="1" smtClean="0"/>
              <a:t>specificatii</a:t>
            </a:r>
            <a:r>
              <a:rPr lang="en-US" dirty="0" smtClean="0"/>
              <a:t> </a:t>
            </a:r>
            <a:r>
              <a:rPr lang="en-US" dirty="0" err="1" smtClean="0"/>
              <a:t>functionale</a:t>
            </a:r>
            <a:endParaRPr lang="en-US" dirty="0" smtClean="0"/>
          </a:p>
          <a:p>
            <a:pPr lvl="1"/>
            <a:r>
              <a:rPr lang="en-US" dirty="0" err="1" smtClean="0"/>
              <a:t>Colecteaza</a:t>
            </a:r>
            <a:r>
              <a:rPr lang="en-US" dirty="0" smtClean="0"/>
              <a:t>, </a:t>
            </a:r>
            <a:r>
              <a:rPr lang="en-US" dirty="0" err="1" smtClean="0"/>
              <a:t>intelege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transmite</a:t>
            </a:r>
            <a:r>
              <a:rPr lang="en-US" dirty="0" smtClean="0"/>
              <a:t> </a:t>
            </a:r>
            <a:r>
              <a:rPr lang="en-US" dirty="0" err="1" smtClean="0"/>
              <a:t>cerinte</a:t>
            </a:r>
            <a:endParaRPr lang="en-US" dirty="0"/>
          </a:p>
          <a:p>
            <a:pPr lvl="1"/>
            <a:r>
              <a:rPr lang="en-US" dirty="0" err="1" smtClean="0"/>
              <a:t>Analizeaza</a:t>
            </a:r>
            <a:r>
              <a:rPr lang="en-US" dirty="0" smtClean="0"/>
              <a:t> </a:t>
            </a:r>
            <a:r>
              <a:rPr lang="en-US" dirty="0" err="1" smtClean="0"/>
              <a:t>procesele</a:t>
            </a:r>
            <a:r>
              <a:rPr lang="en-US" dirty="0" smtClean="0"/>
              <a:t> de business</a:t>
            </a:r>
          </a:p>
          <a:p>
            <a:pPr lvl="1"/>
            <a:r>
              <a:rPr lang="en-US" dirty="0" err="1" smtClean="0"/>
              <a:t>Determina</a:t>
            </a:r>
            <a:r>
              <a:rPr lang="en-US" dirty="0" smtClean="0"/>
              <a:t> </a:t>
            </a:r>
            <a:r>
              <a:rPr lang="en-US" dirty="0" err="1" smtClean="0"/>
              <a:t>fluxuri</a:t>
            </a:r>
            <a:r>
              <a:rPr lang="en-US" dirty="0" smtClean="0"/>
              <a:t> de date, control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Calificari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Ingineria</a:t>
            </a:r>
            <a:r>
              <a:rPr lang="en-US" dirty="0" smtClean="0"/>
              <a:t> </a:t>
            </a:r>
            <a:r>
              <a:rPr lang="en-US" dirty="0" err="1" smtClean="0"/>
              <a:t>cerintelor</a:t>
            </a:r>
            <a:endParaRPr lang="en-US" dirty="0" smtClean="0"/>
          </a:p>
          <a:p>
            <a:pPr lvl="1"/>
            <a:r>
              <a:rPr lang="en-US" dirty="0" err="1" smtClean="0"/>
              <a:t>Metodologii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instrumente</a:t>
            </a:r>
            <a:r>
              <a:rPr lang="en-US" dirty="0" smtClean="0"/>
              <a:t> de </a:t>
            </a:r>
            <a:r>
              <a:rPr lang="en-US" dirty="0" err="1" smtClean="0"/>
              <a:t>analiza</a:t>
            </a:r>
            <a:endParaRPr lang="en-US" dirty="0" smtClean="0"/>
          </a:p>
          <a:p>
            <a:pPr lvl="1"/>
            <a:r>
              <a:rPr lang="en-US" dirty="0" err="1" smtClean="0"/>
              <a:t>Comunicare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240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Organizare companie soft</vt:lpstr>
      <vt:lpstr>Structura ierarhica  (pentru companii mari/ medii)</vt:lpstr>
      <vt:lpstr>Slide 3</vt:lpstr>
      <vt:lpstr>Structura functionala</vt:lpstr>
      <vt:lpstr>Profesii</vt:lpstr>
      <vt:lpstr>Analist de sistem</vt:lpstr>
      <vt:lpstr>Arhitect (Solution Architect)</vt:lpstr>
      <vt:lpstr>Project manager (director de proiect)</vt:lpstr>
      <vt:lpstr>Analist (Business Analyst)</vt:lpstr>
      <vt:lpstr>Continuare – curs urmator</vt:lpstr>
    </vt:vector>
  </TitlesOfParts>
  <Company>UBB - Cluj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Organizare companie soft</dc:title>
  <dc:creator>motogna</dc:creator>
  <cp:lastModifiedBy>simona</cp:lastModifiedBy>
  <cp:revision>9</cp:revision>
  <dcterms:created xsi:type="dcterms:W3CDTF">2011-12-08T16:14:12Z</dcterms:created>
  <dcterms:modified xsi:type="dcterms:W3CDTF">2012-12-13T17:14:50Z</dcterms:modified>
</cp:coreProperties>
</file>