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25"/>
  </p:notesMasterIdLst>
  <p:sldIdLst>
    <p:sldId id="265" r:id="rId3"/>
    <p:sldId id="266" r:id="rId4"/>
    <p:sldId id="276" r:id="rId5"/>
    <p:sldId id="271" r:id="rId6"/>
    <p:sldId id="287" r:id="rId7"/>
    <p:sldId id="272" r:id="rId8"/>
    <p:sldId id="289" r:id="rId9"/>
    <p:sldId id="270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CCA62"/>
    <a:srgbClr val="9BBB59"/>
    <a:srgbClr val="89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AD5D1-4843-4772-9B08-D66DA700D604}" v="1" dt="2022-02-01T07:58:16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6" autoAdjust="0"/>
    <p:restoredTop sz="82147" autoAdjust="0"/>
  </p:normalViewPr>
  <p:slideViewPr>
    <p:cSldViewPr>
      <p:cViewPr varScale="1">
        <p:scale>
          <a:sx n="66" d="100"/>
          <a:sy n="66" d="100"/>
        </p:scale>
        <p:origin x="5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4611-8A7C-42FE-9B9B-2A4C2948B274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BE09-4EE4-4AB9-83FF-130ECEDBD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4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FBE09-4EE4-4AB9-83FF-130ECEDBDE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7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pml-letterhead-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35510"/>
          <a:stretch>
            <a:fillRect/>
          </a:stretch>
        </p:blipFill>
        <p:spPr bwMode="auto">
          <a:xfrm>
            <a:off x="0" y="0"/>
            <a:ext cx="9144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55576" y="5084763"/>
            <a:ext cx="6408737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576" y="5897563"/>
            <a:ext cx="6400800" cy="484187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90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64DCF171-31E2-43E2-B4FD-461CACE6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3742267" cy="12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C:\Users\Jorn\Desktop\Bolding  Bruggeman logo-01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91" y="6335715"/>
            <a:ext cx="3275856" cy="4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5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6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8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3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1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569647" cy="532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40768"/>
            <a:ext cx="8569647" cy="5318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2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497639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69504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4008" y="1268760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0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86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91264" cy="5328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2975"/>
            <a:ext cx="3008313" cy="5088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7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424" y="764704"/>
            <a:ext cx="532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808038"/>
            <a:ext cx="806559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ml slide head-3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92696"/>
            <a:ext cx="8497639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760"/>
            <a:ext cx="8497639" cy="539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792-8F8F-4A2A-95C1-8ABAA201AC62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0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C42-315E-44A4-9FDE-F652A109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GOTM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59C9ED-9D61-43CA-9751-4F86249C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Karsten Bolding, </a:t>
            </a:r>
            <a:r>
              <a:rPr lang="en-GB" dirty="0" err="1" smtClean="0"/>
              <a:t>Jorn</a:t>
            </a:r>
            <a:r>
              <a:rPr lang="en-GB" dirty="0" smtClean="0"/>
              <a:t> </a:t>
            </a:r>
            <a:r>
              <a:rPr lang="en-GB" dirty="0" err="1" smtClean="0"/>
              <a:t>Bruggeman</a:t>
            </a:r>
            <a:r>
              <a:rPr lang="en-GB" dirty="0" smtClean="0"/>
              <a:t> </a:t>
            </a:r>
          </a:p>
          <a:p>
            <a:r>
              <a:rPr lang="en-GB" dirty="0" smtClean="0"/>
              <a:t>and Hans </a:t>
            </a:r>
            <a:r>
              <a:rPr lang="en-GB" dirty="0" err="1" smtClean="0"/>
              <a:t>Burchard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3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hat is GOTM?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968552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… a highly configurable </a:t>
            </a:r>
            <a:r>
              <a:rPr lang="en-GB" sz="2800" u="sng" dirty="0" smtClean="0"/>
              <a:t>1D</a:t>
            </a:r>
            <a:r>
              <a:rPr lang="en-GB" sz="2800" dirty="0" smtClean="0"/>
              <a:t> water-column model</a:t>
            </a:r>
            <a:endParaRPr lang="en-GB" sz="2800" dirty="0"/>
          </a:p>
          <a:p>
            <a:pPr lvl="1"/>
            <a:r>
              <a:rPr lang="en-GB" dirty="0" smtClean="0"/>
              <a:t>Solves the Reynolds-averaged </a:t>
            </a:r>
            <a:r>
              <a:rPr lang="en-GB" dirty="0" err="1" smtClean="0"/>
              <a:t>Navier</a:t>
            </a:r>
            <a:r>
              <a:rPr lang="en-GB" dirty="0" smtClean="0"/>
              <a:t>-Stokes equations – </a:t>
            </a:r>
            <a:r>
              <a:rPr lang="en-GB" b="1" i="1" u="sng" dirty="0" smtClean="0"/>
              <a:t>BUT</a:t>
            </a:r>
            <a:r>
              <a:rPr lang="en-GB" dirty="0" smtClean="0"/>
              <a:t> assumes zero horizontal gradients</a:t>
            </a:r>
          </a:p>
          <a:p>
            <a:pPr lvl="1"/>
            <a:r>
              <a:rPr lang="en-GB" dirty="0"/>
              <a:t>Core part written in </a:t>
            </a:r>
            <a:r>
              <a:rPr lang="en-GB" dirty="0" smtClean="0"/>
              <a:t>Fortran03</a:t>
            </a:r>
            <a:endParaRPr lang="en-GB" dirty="0"/>
          </a:p>
          <a:p>
            <a:r>
              <a:rPr lang="en-GB" dirty="0" smtClean="0"/>
              <a:t>… a </a:t>
            </a:r>
            <a:r>
              <a:rPr lang="en-GB" dirty="0" err="1" smtClean="0"/>
              <a:t>seleclection</a:t>
            </a:r>
            <a:r>
              <a:rPr lang="en-GB" dirty="0" smtClean="0"/>
              <a:t> of vertical mixing schemes</a:t>
            </a:r>
          </a:p>
          <a:p>
            <a:pPr lvl="1"/>
            <a:r>
              <a:rPr lang="en-GB" dirty="0" smtClean="0"/>
              <a:t>1- and 2-equation formulations</a:t>
            </a:r>
          </a:p>
          <a:p>
            <a:pPr lvl="1"/>
            <a:r>
              <a:rPr lang="en-GB" dirty="0" smtClean="0"/>
              <a:t>Used as turbulence driver in a number of 3D-models</a:t>
            </a:r>
            <a:endParaRPr lang="en-GB" dirty="0"/>
          </a:p>
          <a:p>
            <a:r>
              <a:rPr lang="en-GB" dirty="0" smtClean="0"/>
              <a:t>… a 20+ year (independent) software/science project</a:t>
            </a:r>
          </a:p>
          <a:p>
            <a:pPr lvl="1"/>
            <a:r>
              <a:rPr lang="en-GB" dirty="0" err="1" smtClean="0"/>
              <a:t>OpenSource</a:t>
            </a:r>
            <a:r>
              <a:rPr lang="en-GB" dirty="0" smtClean="0"/>
              <a:t>, public repository, mailing-lists + many publications</a:t>
            </a:r>
            <a:endParaRPr lang="en-GB" dirty="0"/>
          </a:p>
          <a:p>
            <a:pPr lvl="1"/>
            <a:r>
              <a:rPr lang="en-GB" dirty="0" smtClean="0"/>
              <a:t>Large worldwide user base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Advantages of 1D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968552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Computational lightweight</a:t>
            </a:r>
          </a:p>
          <a:p>
            <a:pPr marL="742950" lvl="2" indent="-342900"/>
            <a:r>
              <a:rPr lang="en-GB" sz="2400" dirty="0" smtClean="0"/>
              <a:t>Long simulations</a:t>
            </a:r>
          </a:p>
          <a:p>
            <a:pPr marL="742950" lvl="2" indent="-342900"/>
            <a:r>
              <a:rPr lang="en-GB" sz="2400" dirty="0" smtClean="0"/>
              <a:t>Detailed sensitivity analysis (</a:t>
            </a:r>
            <a:r>
              <a:rPr lang="en-GB" sz="2400" dirty="0" err="1" smtClean="0"/>
              <a:t>parsac</a:t>
            </a:r>
            <a:r>
              <a:rPr lang="en-GB" sz="2400" dirty="0" smtClean="0"/>
              <a:t>)</a:t>
            </a:r>
          </a:p>
          <a:p>
            <a:pPr marL="742950" lvl="2" indent="-342900"/>
            <a:r>
              <a:rPr lang="en-GB" sz="2400" dirty="0" smtClean="0"/>
              <a:t>Many ensemble members</a:t>
            </a:r>
          </a:p>
          <a:p>
            <a:pPr marL="742950" lvl="2" indent="-342900"/>
            <a:endParaRPr lang="en-GB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High vertical resolution</a:t>
            </a:r>
          </a:p>
          <a:p>
            <a:pPr marL="742950" lvl="2" indent="-342900"/>
            <a:r>
              <a:rPr lang="en-GB" dirty="0" smtClean="0"/>
              <a:t>Better resolve e.g. </a:t>
            </a:r>
            <a:r>
              <a:rPr lang="en-GB" dirty="0"/>
              <a:t>l</a:t>
            </a:r>
            <a:r>
              <a:rPr lang="en-GB" dirty="0" smtClean="0"/>
              <a:t>ight and temperature</a:t>
            </a:r>
          </a:p>
          <a:p>
            <a:pPr marL="742950" lvl="2" indent="-342900"/>
            <a:endParaRPr lang="en-GB" dirty="0"/>
          </a:p>
          <a:p>
            <a:pPr marL="0" indent="-400050"/>
            <a:r>
              <a:rPr lang="en-GB" dirty="0" smtClean="0"/>
              <a:t>Process studies</a:t>
            </a:r>
          </a:p>
          <a:p>
            <a:pPr marL="0" indent="-400050"/>
            <a:r>
              <a:rPr lang="en-GB" dirty="0" smtClean="0"/>
              <a:t>Numerical algorithm development/testing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9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Disadvantages of 1D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40" y="1556792"/>
            <a:ext cx="8795320" cy="3168352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Prognostic treatment of horizontal gradients NOT included</a:t>
            </a:r>
          </a:p>
          <a:p>
            <a:pPr marL="742950" lvl="2" indent="-342900"/>
            <a:r>
              <a:rPr lang="en-GB" sz="2400" dirty="0"/>
              <a:t>I</a:t>
            </a:r>
            <a:r>
              <a:rPr lang="en-GB" sz="2400" dirty="0" smtClean="0"/>
              <a:t>.e. </a:t>
            </a:r>
            <a:r>
              <a:rPr lang="en-GB" sz="2400" dirty="0"/>
              <a:t>h</a:t>
            </a:r>
            <a:r>
              <a:rPr lang="en-GB" sz="2400" dirty="0" smtClean="0"/>
              <a:t>orizontal advection and diffusion processes</a:t>
            </a:r>
          </a:p>
          <a:p>
            <a:pPr marL="0" indent="-400050"/>
            <a:r>
              <a:rPr lang="en-GB" dirty="0" smtClean="0"/>
              <a:t>Mobility and patchiness – e.g. fish larvae</a:t>
            </a:r>
          </a:p>
          <a:p>
            <a:pPr marL="0" indent="-400050"/>
            <a:r>
              <a:rPr lang="en-GB" dirty="0" smtClean="0"/>
              <a:t>Point sources – e.g. nutrient loadings from rivers</a:t>
            </a:r>
          </a:p>
          <a:p>
            <a:pPr marL="742950" lvl="2" indent="-342900"/>
            <a:endParaRPr lang="en-GB" sz="2400" dirty="0"/>
          </a:p>
          <a:p>
            <a:pPr marL="342900" lvl="1" indent="-342900"/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410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Even if GOTM is a 1D model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8"/>
            <a:ext cx="9529450" cy="2587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4797152"/>
            <a:ext cx="879532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Liverpool Bay – Hans </a:t>
            </a:r>
            <a:r>
              <a:rPr lang="en-GB" sz="2800" dirty="0" err="1" smtClean="0"/>
              <a:t>Burchard</a:t>
            </a:r>
            <a:endParaRPr lang="en-GB" sz="2400" dirty="0" smtClean="0"/>
          </a:p>
          <a:p>
            <a:pPr marL="342900" lvl="1" indent="-342900"/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644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GOTM mixing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40" y="1556792"/>
            <a:ext cx="8795320" cy="4176464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Comparison of different mixing schemes – everything else the same</a:t>
            </a:r>
          </a:p>
          <a:p>
            <a:pPr marL="742950" lvl="2" indent="-342900"/>
            <a:r>
              <a:rPr lang="en-GB" sz="2400" dirty="0" smtClean="0"/>
              <a:t>Mellor-Yamada, k-epsilon, k-omega (2-eq. models)</a:t>
            </a:r>
          </a:p>
          <a:p>
            <a:pPr marL="742950" lvl="2" indent="-342900"/>
            <a:r>
              <a:rPr lang="en-GB" sz="2400" dirty="0" smtClean="0"/>
              <a:t>Community Ocean Vertical Mixing (</a:t>
            </a:r>
            <a:r>
              <a:rPr lang="en-GB" sz="2400" dirty="0" err="1" smtClean="0"/>
              <a:t>CVMix</a:t>
            </a:r>
            <a:r>
              <a:rPr lang="en-GB" sz="2400" dirty="0" smtClean="0"/>
              <a:t>) – KPP-type</a:t>
            </a:r>
          </a:p>
          <a:p>
            <a:pPr marL="0" indent="-400050"/>
            <a:r>
              <a:rPr lang="en-GB" dirty="0" smtClean="0"/>
              <a:t>Runtime configurable</a:t>
            </a:r>
          </a:p>
          <a:p>
            <a:pPr marL="0" indent="-400050"/>
            <a:r>
              <a:rPr lang="en-GB" dirty="0" smtClean="0"/>
              <a:t>Used in a number of 3D models – GOTM can export the turbulence library</a:t>
            </a:r>
          </a:p>
          <a:p>
            <a:pPr marL="742950" lvl="2" indent="-342900"/>
            <a:endParaRPr lang="en-GB" sz="2400" dirty="0"/>
          </a:p>
          <a:p>
            <a:pPr marL="342900" lvl="1" indent="-342900"/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7083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composition of a GOTM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40" y="1556792"/>
            <a:ext cx="8795320" cy="338437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The GOTM executable with relevant features enabled at compile time</a:t>
            </a:r>
          </a:p>
          <a:p>
            <a:pPr marL="742950" lvl="2" indent="-342900"/>
            <a:r>
              <a:rPr lang="en-GB" sz="2400" dirty="0" smtClean="0"/>
              <a:t>FABM, ice, </a:t>
            </a:r>
            <a:r>
              <a:rPr lang="en-GB" sz="2400" dirty="0" err="1" smtClean="0"/>
              <a:t>CVMix</a:t>
            </a:r>
            <a:r>
              <a:rPr lang="en-GB" sz="2400" dirty="0"/>
              <a:t> </a:t>
            </a:r>
            <a:r>
              <a:rPr lang="en-GB" sz="2400" dirty="0" smtClean="0"/>
              <a:t>….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YAML-formatted configuration file – default </a:t>
            </a:r>
            <a:r>
              <a:rPr lang="en-GB" sz="2800" i="1" dirty="0" err="1" smtClean="0"/>
              <a:t>gotm.yaml</a:t>
            </a:r>
            <a:endParaRPr lang="en-GB" sz="2800" dirty="0" smtClean="0"/>
          </a:p>
          <a:p>
            <a:pPr marL="742950" lvl="2" indent="-342900"/>
            <a:r>
              <a:rPr lang="en-GB" sz="2400" dirty="0" smtClean="0"/>
              <a:t>With inline documentation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 configuration dependent set of ASCII data files</a:t>
            </a:r>
          </a:p>
          <a:p>
            <a:pPr marL="742950" lvl="2" indent="-342900"/>
            <a:r>
              <a:rPr lang="en-GB" sz="2400" dirty="0" smtClean="0"/>
              <a:t>(Time varying?) scalar- and profile-data</a:t>
            </a:r>
            <a:endParaRPr lang="en-GB" sz="2400" dirty="0"/>
          </a:p>
          <a:p>
            <a:pPr marL="342900" lvl="1" indent="-342900"/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12" y="4293095"/>
            <a:ext cx="4993248" cy="21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Snippet of </a:t>
            </a:r>
            <a:r>
              <a:rPr lang="en-GB" i="1" dirty="0" err="1" smtClean="0"/>
              <a:t>gotm.yaml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4797152"/>
            <a:ext cx="879532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Liverpool Bay – Hans </a:t>
            </a:r>
            <a:r>
              <a:rPr lang="en-GB" sz="2800" dirty="0" err="1" smtClean="0"/>
              <a:t>Burchard</a:t>
            </a:r>
            <a:endParaRPr lang="en-GB" sz="2400" dirty="0" smtClean="0"/>
          </a:p>
          <a:p>
            <a:pPr marL="342900" lvl="1" indent="-342900"/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378750"/>
            <a:ext cx="8712968" cy="41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External data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40" y="1556792"/>
            <a:ext cx="8795320" cy="4176464"/>
          </a:xfrm>
        </p:spPr>
        <p:txBody>
          <a:bodyPr>
            <a:noAutofit/>
          </a:bodyPr>
          <a:lstStyle/>
          <a:p>
            <a:pPr marL="0" indent="-400050"/>
            <a:r>
              <a:rPr lang="en-GB" sz="3200" dirty="0" smtClean="0"/>
              <a:t>ASCII files – 2 </a:t>
            </a:r>
            <a:r>
              <a:rPr lang="en-GB" sz="3200" dirty="0" smtClean="0"/>
              <a:t>formats (3)</a:t>
            </a:r>
            <a:endParaRPr lang="en-GB" sz="3200" dirty="0" smtClean="0"/>
          </a:p>
          <a:p>
            <a:pPr marL="0" indent="-400050"/>
            <a:r>
              <a:rPr lang="en-GB" sz="3200" dirty="0" smtClean="0"/>
              <a:t>Configuration in </a:t>
            </a:r>
            <a:r>
              <a:rPr lang="en-GB" sz="3200" i="1" dirty="0" err="1" smtClean="0"/>
              <a:t>gotm.yaml</a:t>
            </a:r>
            <a:endParaRPr lang="en-GB" sz="3200" dirty="0" smtClean="0"/>
          </a:p>
          <a:p>
            <a:pPr marL="742950" lvl="2" indent="-342900"/>
            <a:r>
              <a:rPr lang="en-GB" sz="2200" dirty="0" smtClean="0"/>
              <a:t>File names</a:t>
            </a:r>
          </a:p>
          <a:p>
            <a:pPr marL="742950" lvl="2" indent="-342900"/>
            <a:r>
              <a:rPr lang="en-GB" sz="2200" dirty="0" smtClean="0"/>
              <a:t>Column indices</a:t>
            </a:r>
          </a:p>
          <a:p>
            <a:pPr marL="1200150" lvl="3" indent="-342900"/>
            <a:endParaRPr lang="en-GB" sz="2000" dirty="0" smtClean="0"/>
          </a:p>
          <a:p>
            <a:pPr marL="400050" lvl="2" indent="0">
              <a:buNone/>
            </a:pPr>
            <a:endParaRPr lang="en-GB" sz="2400" i="1" dirty="0"/>
          </a:p>
          <a:p>
            <a:pPr marL="342900" lvl="1" indent="-342900"/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844824"/>
            <a:ext cx="2800350" cy="4651350"/>
          </a:xfrm>
          <a:prstGeom prst="rect">
            <a:avLst/>
          </a:prstGeom>
        </p:spPr>
      </p:pic>
      <p:sp>
        <p:nvSpPr>
          <p:cNvPr id="6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885740"/>
            <a:ext cx="28384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Air-sea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40" y="1124744"/>
            <a:ext cx="8795320" cy="4680520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Surface boundary conditions</a:t>
            </a:r>
          </a:p>
          <a:p>
            <a:pPr marL="742950" lvl="2" indent="-342900"/>
            <a:r>
              <a:rPr lang="en-GB" sz="2400" dirty="0" smtClean="0"/>
              <a:t>Short wave radiation</a:t>
            </a:r>
          </a:p>
          <a:p>
            <a:pPr marL="742950" lvl="2" indent="-342900"/>
            <a:r>
              <a:rPr lang="en-GB" sz="2400" dirty="0" smtClean="0"/>
              <a:t>Momentum- and heat-fluxes</a:t>
            </a:r>
          </a:p>
          <a:p>
            <a:pPr marL="742950" lvl="2" indent="-342900"/>
            <a:r>
              <a:rPr lang="en-GB" sz="2400" dirty="0" smtClean="0"/>
              <a:t>Kondo (1975) and </a:t>
            </a:r>
            <a:r>
              <a:rPr lang="en-GB" sz="2400" dirty="0" err="1" smtClean="0"/>
              <a:t>Fairall</a:t>
            </a:r>
            <a:r>
              <a:rPr lang="en-GB" sz="2400" dirty="0" smtClean="0"/>
              <a:t> et. al (1996)</a:t>
            </a:r>
          </a:p>
          <a:p>
            <a:pPr marL="0" indent="-400050"/>
            <a:r>
              <a:rPr lang="en-GB" dirty="0" smtClean="0"/>
              <a:t>Data from meteorological models – or observations</a:t>
            </a:r>
          </a:p>
          <a:p>
            <a:pPr marL="800100" lvl="2" indent="-400050"/>
            <a:r>
              <a:rPr lang="en-GB" sz="2400" dirty="0" smtClean="0"/>
              <a:t>Temperature – t2</a:t>
            </a:r>
          </a:p>
          <a:p>
            <a:pPr marL="800100" lvl="2" indent="-400050"/>
            <a:r>
              <a:rPr lang="en-GB" sz="2400" dirty="0" smtClean="0"/>
              <a:t>Wind – u10, v10</a:t>
            </a:r>
          </a:p>
          <a:p>
            <a:pPr marL="800100" lvl="2" indent="-400050"/>
            <a:r>
              <a:rPr lang="en-GB" sz="2400" dirty="0" smtClean="0"/>
              <a:t>Air pressure</a:t>
            </a:r>
          </a:p>
          <a:p>
            <a:pPr marL="800100" lvl="2" indent="-400050"/>
            <a:r>
              <a:rPr lang="en-GB" sz="2400" dirty="0" smtClean="0"/>
              <a:t>Humidity – 4 different methods</a:t>
            </a:r>
          </a:p>
          <a:p>
            <a:pPr marL="800100" lvl="2" indent="-400050"/>
            <a:r>
              <a:rPr lang="en-GB" sz="2400" dirty="0" smtClean="0"/>
              <a:t>Cloud cover</a:t>
            </a:r>
          </a:p>
          <a:p>
            <a:pPr marL="0" indent="-400050"/>
            <a:r>
              <a:rPr lang="en-GB" sz="3200" dirty="0" smtClean="0"/>
              <a:t>... </a:t>
            </a:r>
            <a:r>
              <a:rPr lang="en-GB" dirty="0" smtClean="0"/>
              <a:t>Combined with simulated SST</a:t>
            </a:r>
            <a:endParaRPr lang="en-GB" dirty="0"/>
          </a:p>
          <a:p>
            <a:pPr marL="342900" lvl="1" indent="-342900"/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3126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 conditions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Constant</a:t>
            </a:r>
            <a:r>
              <a:rPr lang="da-DK" dirty="0" smtClean="0"/>
              <a:t> – from </a:t>
            </a:r>
            <a:r>
              <a:rPr lang="da-DK" dirty="0" err="1" smtClean="0"/>
              <a:t>gotm.yaml</a:t>
            </a:r>
            <a:endParaRPr lang="da-DK" dirty="0" smtClean="0"/>
          </a:p>
          <a:p>
            <a:r>
              <a:rPr lang="da-DK" dirty="0" smtClean="0"/>
              <a:t>Or from file</a:t>
            </a:r>
          </a:p>
          <a:p>
            <a:endParaRPr lang="da-DK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65670"/>
            <a:ext cx="7503368" cy="33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it all started – JRC, Italy</a:t>
            </a:r>
            <a:endParaRPr lang="en-GB" dirty="0"/>
          </a:p>
        </p:txBody>
      </p:sp>
      <p:pic>
        <p:nvPicPr>
          <p:cNvPr id="4" name="Picture 2" descr="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7637"/>
            <a:ext cx="42862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4" r="7337"/>
          <a:stretch/>
        </p:blipFill>
        <p:spPr>
          <a:xfrm>
            <a:off x="4565618" y="1417636"/>
            <a:ext cx="4445281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Ongoing GOTM developments</a:t>
            </a:r>
            <a:br>
              <a:rPr lang="en-GB" dirty="0" smtClean="0"/>
            </a:br>
            <a:r>
              <a:rPr lang="en-GB" dirty="0" smtClean="0"/>
              <a:t>will be in version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40" y="1700808"/>
            <a:ext cx="8795320" cy="438762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Using TEOS-10 for all density related calculations</a:t>
            </a:r>
          </a:p>
          <a:p>
            <a:pPr marL="742950" lvl="2" indent="-342900"/>
            <a:r>
              <a:rPr lang="en-GB" sz="2400" dirty="0" smtClean="0"/>
              <a:t>Conservative, potential and in-situ temperatures</a:t>
            </a:r>
          </a:p>
          <a:p>
            <a:pPr marL="742950" lvl="2" indent="-342900"/>
            <a:r>
              <a:rPr lang="en-GB" sz="2400" dirty="0" smtClean="0"/>
              <a:t>Absolute and practical salinity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Adding option to study plumes under ice</a:t>
            </a:r>
          </a:p>
          <a:p>
            <a:pPr marL="742950" lvl="2" indent="-342900"/>
            <a:r>
              <a:rPr lang="en-GB" sz="2400" dirty="0" smtClean="0"/>
              <a:t>Especially melt rates</a:t>
            </a:r>
          </a:p>
          <a:p>
            <a:pPr marL="742950" lvl="2" indent="-342900"/>
            <a:r>
              <a:rPr lang="en-GB" sz="2400" dirty="0" err="1" smtClean="0"/>
              <a:t>Burchard</a:t>
            </a:r>
            <a:r>
              <a:rPr lang="en-GB" sz="2400" dirty="0" smtClean="0"/>
              <a:t> et. al – submitted late 2021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Velocity </a:t>
            </a:r>
            <a:r>
              <a:rPr lang="en-GB" sz="2800" dirty="0" smtClean="0"/>
              <a:t>profiles </a:t>
            </a:r>
            <a:r>
              <a:rPr lang="en-GB" sz="2800" dirty="0" smtClean="0"/>
              <a:t>under ice</a:t>
            </a:r>
          </a:p>
          <a:p>
            <a:pPr marL="742950" lvl="2" indent="-342900"/>
            <a:r>
              <a:rPr lang="en-GB" sz="2400" dirty="0" smtClean="0"/>
              <a:t>Effect of ice-friction</a:t>
            </a:r>
          </a:p>
          <a:p>
            <a:pPr marL="742950" lvl="2" indent="-342900"/>
            <a:r>
              <a:rPr lang="en-GB" sz="2400" dirty="0" err="1" smtClean="0"/>
              <a:t>Burchard</a:t>
            </a:r>
            <a:r>
              <a:rPr lang="en-GB" sz="2400" dirty="0" smtClean="0"/>
              <a:t> et. al – in preparation</a:t>
            </a:r>
          </a:p>
          <a:p>
            <a:pPr marL="0" lvl="1" indent="0">
              <a:buNone/>
            </a:pPr>
            <a:endParaRPr lang="en-GB" sz="2800" dirty="0" smtClean="0"/>
          </a:p>
          <a:p>
            <a:pPr marL="342900" lvl="1" indent="-342900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7120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B28E-9343-4720-BD56-3C9C7345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B28E-9343-4720-BD56-3C9C7345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77800" y="973440"/>
            <a:ext cx="6883560" cy="39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87000"/>
              </a:lnSpc>
            </a:pP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Consider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the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simple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diffusion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equation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for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velocity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The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molecular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viscosity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has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a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value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of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>
                <a:solidFill>
                  <a:srgbClr val="3333CC"/>
                </a:solidFill>
                <a:latin typeface="Symbol"/>
              </a:rPr>
              <a:t>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= 10</a:t>
            </a:r>
            <a:r>
              <a:rPr lang="de-DE" sz="2400" b="1" strike="noStrike" spc="-1" baseline="30000" dirty="0">
                <a:solidFill>
                  <a:srgbClr val="3333CC"/>
                </a:solidFill>
                <a:latin typeface="Calibri"/>
              </a:rPr>
              <a:t>-6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m</a:t>
            </a:r>
            <a:r>
              <a:rPr lang="de-DE" sz="2400" b="1" strike="noStrike" spc="-1" baseline="30000" dirty="0">
                <a:solidFill>
                  <a:srgbClr val="3333CC"/>
                </a:solidFill>
                <a:latin typeface="Calibri"/>
              </a:rPr>
              <a:t>2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/s.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How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long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would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it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take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that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a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storm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mixes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the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water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87000"/>
              </a:lnSpc>
            </a:pP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column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to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30m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from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an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ocean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 at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Calibri"/>
              </a:rPr>
              <a:t>rest</a:t>
            </a:r>
            <a:r>
              <a:rPr lang="de-DE" sz="2400" b="1" strike="noStrike" spc="-1" dirty="0">
                <a:solidFill>
                  <a:srgbClr val="3333CC"/>
                </a:solidFill>
                <a:latin typeface="Calibri"/>
              </a:rPr>
              <a:t>?</a:t>
            </a:r>
            <a:endParaRPr lang="de-DE" sz="2400" b="0" strike="noStrike" spc="-1" dirty="0">
              <a:latin typeface="Arial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3024000" y="1845000"/>
            <a:ext cx="2859840" cy="93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03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4CA-8370-4650-A54A-53721C35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pPr>
              <a:lnSpc>
                <a:spcPct val="87000"/>
              </a:lnSpc>
            </a:pPr>
            <a:r>
              <a:rPr lang="de-DE" sz="2800" b="1" spc="-1" dirty="0">
                <a:solidFill>
                  <a:srgbClr val="3333CC"/>
                </a:solidFill>
              </a:rPr>
              <a:t>Development </a:t>
            </a:r>
            <a:r>
              <a:rPr lang="de-DE" sz="2800" b="1" spc="-1" dirty="0" err="1">
                <a:solidFill>
                  <a:srgbClr val="3333CC"/>
                </a:solidFill>
              </a:rPr>
              <a:t>of</a:t>
            </a:r>
            <a:r>
              <a:rPr lang="de-DE" sz="2800" b="1" spc="-1" dirty="0">
                <a:solidFill>
                  <a:srgbClr val="3333CC"/>
                </a:solidFill>
              </a:rPr>
              <a:t> a </a:t>
            </a:r>
            <a:r>
              <a:rPr lang="de-DE" sz="2800" b="1" spc="-1" dirty="0" err="1">
                <a:solidFill>
                  <a:srgbClr val="3333CC"/>
                </a:solidFill>
              </a:rPr>
              <a:t>velocity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profile</a:t>
            </a:r>
            <a:r>
              <a:rPr lang="de-DE" sz="2800" b="1" spc="-1" dirty="0">
                <a:solidFill>
                  <a:srgbClr val="3333CC"/>
                </a:solidFill>
              </a:rPr>
              <a:t> due </a:t>
            </a:r>
            <a:r>
              <a:rPr lang="de-DE" sz="2800" b="1" spc="-1" dirty="0" err="1">
                <a:solidFill>
                  <a:srgbClr val="3333CC"/>
                </a:solidFill>
              </a:rPr>
              <a:t>to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surface</a:t>
            </a:r>
            <a:r>
              <a:rPr lang="de-DE" sz="2800" b="1" spc="-1" dirty="0">
                <a:solidFill>
                  <a:srgbClr val="3333CC"/>
                </a:solidFill>
              </a:rPr>
              <a:t> stress </a:t>
            </a:r>
            <a:r>
              <a:rPr lang="de-DE" sz="2800" spc="-1" dirty="0">
                <a:latin typeface="Arial"/>
              </a:rPr>
              <a:t/>
            </a:r>
            <a:br>
              <a:rPr lang="de-DE" sz="2800" spc="-1" dirty="0">
                <a:latin typeface="Arial"/>
              </a:rPr>
            </a:br>
            <a:r>
              <a:rPr lang="de-DE" sz="2800" b="1" spc="-1" dirty="0" err="1">
                <a:solidFill>
                  <a:srgbClr val="3333CC"/>
                </a:solidFill>
              </a:rPr>
              <a:t>when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only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molecular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viscosity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is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acting</a:t>
            </a:r>
            <a:r>
              <a:rPr lang="de-DE" sz="2800" b="1" spc="-1" dirty="0">
                <a:solidFill>
                  <a:srgbClr val="3333CC"/>
                </a:solidFill>
              </a:rPr>
              <a:t> (</a:t>
            </a:r>
            <a:r>
              <a:rPr lang="de-DE" sz="2800" b="1" spc="-1" dirty="0" err="1">
                <a:solidFill>
                  <a:srgbClr val="3333CC"/>
                </a:solidFill>
              </a:rPr>
              <a:t>no</a:t>
            </a:r>
            <a:r>
              <a:rPr lang="de-DE" sz="2800" b="1" spc="-1" dirty="0">
                <a:solidFill>
                  <a:srgbClr val="3333CC"/>
                </a:solidFill>
              </a:rPr>
              <a:t> </a:t>
            </a:r>
            <a:r>
              <a:rPr lang="de-DE" sz="2800" b="1" spc="-1" dirty="0" err="1">
                <a:solidFill>
                  <a:srgbClr val="3333CC"/>
                </a:solidFill>
              </a:rPr>
              <a:t>turbulence</a:t>
            </a:r>
            <a:r>
              <a:rPr lang="de-DE" sz="2800" b="1" spc="-1" dirty="0">
                <a:solidFill>
                  <a:srgbClr val="3333CC"/>
                </a:solidFill>
              </a:rPr>
              <a:t>)</a:t>
            </a:r>
            <a:r>
              <a:rPr lang="de-DE" sz="2800" spc="-1" dirty="0">
                <a:latin typeface="Arial"/>
              </a:rPr>
              <a:t/>
            </a:r>
            <a:br>
              <a:rPr lang="de-DE" sz="2800" spc="-1" dirty="0">
                <a:latin typeface="Arial"/>
              </a:rPr>
            </a:br>
            <a:endParaRPr lang="en-GB" sz="2800" dirty="0"/>
          </a:p>
        </p:txBody>
      </p:sp>
      <p:pic>
        <p:nvPicPr>
          <p:cNvPr id="4" name="Picture 2"/>
          <p:cNvPicPr/>
          <p:nvPr/>
        </p:nvPicPr>
        <p:blipFill>
          <a:blip r:embed="rId2"/>
          <a:srcRect l="25169" t="19615" r="25600" b="13407"/>
          <a:stretch/>
        </p:blipFill>
        <p:spPr>
          <a:xfrm>
            <a:off x="899592" y="1408949"/>
            <a:ext cx="7056784" cy="48800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8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8640"/>
            <a:ext cx="6619190" cy="59698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0072" y="11247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Developed</a:t>
            </a:r>
            <a:r>
              <a:rPr lang="da-DK" dirty="0" smtClean="0"/>
              <a:t> from 1822 to 1850</a:t>
            </a:r>
          </a:p>
          <a:p>
            <a:r>
              <a:rPr lang="da-DK" dirty="0" smtClean="0"/>
              <a:t>by Claude-Louis </a:t>
            </a:r>
            <a:r>
              <a:rPr lang="da-DK" dirty="0" err="1" smtClean="0"/>
              <a:t>Navier</a:t>
            </a:r>
            <a:r>
              <a:rPr lang="da-DK" dirty="0" smtClean="0"/>
              <a:t> and</a:t>
            </a:r>
          </a:p>
          <a:p>
            <a:r>
              <a:rPr lang="da-DK" dirty="0" smtClean="0"/>
              <a:t>George Gabriel </a:t>
            </a:r>
            <a:r>
              <a:rPr lang="da-DK" dirty="0" err="1" smtClean="0"/>
              <a:t>Stoke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1026" name="Picture 2" descr="https://upload.wikimedia.org/wikipedia/commons/thumb/9/9a/Claude-Louis_Navier.jpg/155px-Claude-Louis_Nav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85" y="4137404"/>
            <a:ext cx="14763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d/Ggstokes.jpg/150px-Ggstok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03" y="4127879"/>
            <a:ext cx="14287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8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8640"/>
            <a:ext cx="6738688" cy="33918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326" y="3429000"/>
            <a:ext cx="5467300" cy="29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"/>
          <p:cNvPicPr/>
          <p:nvPr/>
        </p:nvPicPr>
        <p:blipFill>
          <a:blip r:embed="rId2"/>
          <a:srcRect l="31890" t="28696" r="33400" b="62891"/>
          <a:stretch/>
        </p:blipFill>
        <p:spPr>
          <a:xfrm>
            <a:off x="395640" y="2941560"/>
            <a:ext cx="8462880" cy="1152000"/>
          </a:xfrm>
          <a:prstGeom prst="rect">
            <a:avLst/>
          </a:prstGeom>
          <a:ln>
            <a:noFill/>
          </a:ln>
        </p:spPr>
      </p:pic>
      <p:pic>
        <p:nvPicPr>
          <p:cNvPr id="15" name="Grafik 2"/>
          <p:cNvPicPr/>
          <p:nvPr/>
        </p:nvPicPr>
        <p:blipFill>
          <a:blip r:embed="rId2"/>
          <a:srcRect l="29528" t="63689" r="30303" b="27199"/>
          <a:stretch/>
        </p:blipFill>
        <p:spPr>
          <a:xfrm>
            <a:off x="503640" y="5085360"/>
            <a:ext cx="8244360" cy="1050480"/>
          </a:xfrm>
          <a:prstGeom prst="rect">
            <a:avLst/>
          </a:prstGeom>
          <a:ln>
            <a:noFill/>
          </a:ln>
        </p:spPr>
      </p:pic>
      <p:sp>
        <p:nvSpPr>
          <p:cNvPr id="16" name="CustomShape 2"/>
          <p:cNvSpPr/>
          <p:nvPr/>
        </p:nvSpPr>
        <p:spPr>
          <a:xfrm>
            <a:off x="64080" y="800640"/>
            <a:ext cx="8979480" cy="262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87000"/>
              </a:lnSpc>
            </a:pPr>
            <a:endParaRPr lang="de-DE" sz="1800" b="0" strike="noStrike" spc="-1" dirty="0">
              <a:latin typeface="Arial"/>
            </a:endParaRPr>
          </a:p>
          <a:p>
            <a:pPr algn="ctr">
              <a:lnSpc>
                <a:spcPct val="87000"/>
              </a:lnSpc>
            </a:pPr>
            <a:r>
              <a:rPr lang="de-DE" sz="2400" b="1" strike="noStrike" spc="-1" dirty="0">
                <a:solidFill>
                  <a:srgbClr val="3333CC"/>
                </a:solidFill>
                <a:latin typeface="Arial"/>
              </a:rPr>
              <a:t>The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Arial"/>
              </a:rPr>
              <a:t>Navier</a:t>
            </a:r>
            <a:r>
              <a:rPr lang="de-DE" sz="2400" b="1" strike="noStrike" spc="-1" dirty="0">
                <a:solidFill>
                  <a:srgbClr val="3333CC"/>
                </a:solidFill>
                <a:latin typeface="Arial"/>
              </a:rPr>
              <a:t>-Stokes </a:t>
            </a:r>
            <a:r>
              <a:rPr lang="de-DE" sz="2400" b="1" strike="noStrike" spc="-1" dirty="0" err="1">
                <a:solidFill>
                  <a:srgbClr val="3333CC"/>
                </a:solidFill>
                <a:latin typeface="Arial"/>
              </a:rPr>
              <a:t>equations</a:t>
            </a:r>
            <a:r>
              <a:rPr lang="de-DE" sz="2400" b="1" strike="noStrike" spc="-1" dirty="0">
                <a:solidFill>
                  <a:srgbClr val="3333CC"/>
                </a:solidFill>
                <a:latin typeface="Arial"/>
              </a:rPr>
              <a:t> (NSE)</a:t>
            </a: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87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87000"/>
              </a:lnSpc>
            </a:pPr>
            <a:r>
              <a:rPr lang="de-DE" sz="2000" b="1" strike="noStrike" spc="-1" dirty="0">
                <a:solidFill>
                  <a:srgbClr val="3333CC"/>
                </a:solidFill>
                <a:latin typeface="Arial"/>
              </a:rPr>
              <a:t>The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Arial"/>
              </a:rPr>
              <a:t>whole</a:t>
            </a:r>
            <a:r>
              <a:rPr lang="de-DE" sz="2000" b="1" strike="noStrike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Arial"/>
              </a:rPr>
              <a:t>story</a:t>
            </a:r>
            <a:r>
              <a:rPr lang="de-DE" sz="2000" b="1" strike="noStrike" spc="-1" dirty="0">
                <a:solidFill>
                  <a:srgbClr val="3333CC"/>
                </a:solidFill>
                <a:latin typeface="Arial"/>
              </a:rPr>
              <a:t> in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Arial"/>
              </a:rPr>
              <a:t>one</a:t>
            </a:r>
            <a:r>
              <a:rPr lang="de-DE" sz="2000" b="1" strike="noStrike" spc="-1" dirty="0">
                <a:solidFill>
                  <a:srgbClr val="3333CC"/>
                </a:solidFill>
                <a:latin typeface="Arial"/>
              </a:rPr>
              <a:t> equation!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7000"/>
              </a:lnSpc>
            </a:pP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7000"/>
              </a:lnSpc>
            </a:pP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7000"/>
              </a:lnSpc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7" name="CustomShape 9"/>
          <p:cNvSpPr/>
          <p:nvPr/>
        </p:nvSpPr>
        <p:spPr>
          <a:xfrm rot="16200000">
            <a:off x="388080" y="4372200"/>
            <a:ext cx="960840" cy="2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87000"/>
              </a:lnSpc>
            </a:pPr>
            <a:r>
              <a:rPr lang="de-DE" sz="1400" b="1" strike="noStrike" spc="-1" dirty="0" err="1">
                <a:solidFill>
                  <a:srgbClr val="FF0000"/>
                </a:solidFill>
                <a:latin typeface="Arial"/>
              </a:rPr>
              <a:t>tendency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8" name="CustomShape 10"/>
          <p:cNvSpPr/>
          <p:nvPr/>
        </p:nvSpPr>
        <p:spPr>
          <a:xfrm rot="16200000">
            <a:off x="1613520" y="4372560"/>
            <a:ext cx="1011240" cy="2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87000"/>
              </a:lnSpc>
            </a:pPr>
            <a:r>
              <a:rPr lang="de-DE" sz="1400" b="1" strike="noStrike" spc="-1" dirty="0" err="1">
                <a:solidFill>
                  <a:srgbClr val="FF0000"/>
                </a:solidFill>
                <a:latin typeface="Arial"/>
              </a:rPr>
              <a:t>advection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9" name="CustomShape 11"/>
          <p:cNvSpPr/>
          <p:nvPr/>
        </p:nvSpPr>
        <p:spPr>
          <a:xfrm rot="16200000">
            <a:off x="2991240" y="4254480"/>
            <a:ext cx="112104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de-DE" sz="1400" b="1" strike="noStrike" spc="-1">
                <a:solidFill>
                  <a:srgbClr val="FF0000"/>
                </a:solidFill>
                <a:latin typeface="Arial"/>
              </a:rPr>
              <a:t>stress 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87000"/>
              </a:lnSpc>
            </a:pPr>
            <a:r>
              <a:rPr lang="de-DE" sz="1400" b="1" strike="noStrike" spc="-1">
                <a:solidFill>
                  <a:srgbClr val="FF0000"/>
                </a:solidFill>
                <a:latin typeface="Arial"/>
              </a:rPr>
              <a:t>divergence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0" name="CustomShape 12"/>
          <p:cNvSpPr/>
          <p:nvPr/>
        </p:nvSpPr>
        <p:spPr>
          <a:xfrm rot="16200000">
            <a:off x="4840200" y="4347360"/>
            <a:ext cx="845280" cy="2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87000"/>
              </a:lnSpc>
            </a:pPr>
            <a:r>
              <a:rPr lang="de-DE" sz="1400" b="1" strike="noStrike" spc="-1">
                <a:solidFill>
                  <a:srgbClr val="FF0000"/>
                </a:solidFill>
                <a:latin typeface="Arial"/>
              </a:rPr>
              <a:t>Coriolis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1" name="CustomShape 13"/>
          <p:cNvSpPr/>
          <p:nvPr/>
        </p:nvSpPr>
        <p:spPr>
          <a:xfrm rot="16200000">
            <a:off x="6603840" y="4348080"/>
            <a:ext cx="93348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de-DE" sz="1400" b="1" strike="noStrike" spc="-1">
                <a:solidFill>
                  <a:srgbClr val="FF0000"/>
                </a:solidFill>
                <a:latin typeface="Arial"/>
              </a:rPr>
              <a:t>pressure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87000"/>
              </a:lnSpc>
            </a:pPr>
            <a:r>
              <a:rPr lang="de-DE" sz="1400" b="1" strike="noStrike" spc="-1">
                <a:solidFill>
                  <a:srgbClr val="FF0000"/>
                </a:solidFill>
                <a:latin typeface="Arial"/>
              </a:rPr>
              <a:t>gradient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2" name="CustomShape 14"/>
          <p:cNvSpPr/>
          <p:nvPr/>
        </p:nvSpPr>
        <p:spPr>
          <a:xfrm rot="16200000">
            <a:off x="7905960" y="4452120"/>
            <a:ext cx="1032480" cy="2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87000"/>
              </a:lnSpc>
            </a:pPr>
            <a:r>
              <a:rPr lang="de-DE" sz="1400" b="1" strike="noStrike" spc="-1">
                <a:solidFill>
                  <a:srgbClr val="FF0000"/>
                </a:solidFill>
                <a:latin typeface="Arial"/>
              </a:rPr>
              <a:t>gravitaion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3" name="Grafik 17"/>
          <p:cNvPicPr/>
          <p:nvPr/>
        </p:nvPicPr>
        <p:blipFill>
          <a:blip r:embed="rId2"/>
          <a:srcRect l="36541" t="63689" r="60289" b="27199"/>
          <a:stretch/>
        </p:blipFill>
        <p:spPr>
          <a:xfrm>
            <a:off x="7422840" y="1167480"/>
            <a:ext cx="647640" cy="1050480"/>
          </a:xfrm>
          <a:prstGeom prst="rect">
            <a:avLst/>
          </a:prstGeom>
          <a:ln>
            <a:noFill/>
          </a:ln>
        </p:spPr>
      </p:pic>
      <p:sp>
        <p:nvSpPr>
          <p:cNvPr id="24" name="CustomShape 15"/>
          <p:cNvSpPr/>
          <p:nvPr/>
        </p:nvSpPr>
        <p:spPr>
          <a:xfrm>
            <a:off x="7960680" y="1447920"/>
            <a:ext cx="6472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87000"/>
              </a:lnSpc>
            </a:pPr>
            <a:r>
              <a:rPr lang="de-DE" sz="2800" b="0" strike="noStrike" spc="-1" dirty="0">
                <a:solidFill>
                  <a:srgbClr val="FF0000"/>
                </a:solidFill>
                <a:latin typeface="Times New Roman"/>
              </a:rPr>
              <a:t>= 0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8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3568" y="145707"/>
            <a:ext cx="1070409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The </a:t>
            </a:r>
            <a:r>
              <a:rPr lang="da-DK" dirty="0" err="1" smtClean="0"/>
              <a:t>equations</a:t>
            </a:r>
            <a:r>
              <a:rPr lang="da-DK" dirty="0" smtClean="0"/>
              <a:t> to </a:t>
            </a:r>
            <a:r>
              <a:rPr lang="da-DK" dirty="0" err="1" smtClean="0"/>
              <a:t>solve</a:t>
            </a:r>
            <a:r>
              <a:rPr lang="da-DK" dirty="0" smtClean="0"/>
              <a:t> (RANS):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12070"/>
            <a:ext cx="7687400" cy="791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58" y="1614080"/>
            <a:ext cx="7574350" cy="79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3" y="2457015"/>
            <a:ext cx="6621500" cy="791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38" y="3293809"/>
            <a:ext cx="1841100" cy="37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13" y="3820144"/>
            <a:ext cx="1501950" cy="77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13" y="4813058"/>
            <a:ext cx="2648600" cy="775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938" y="5743143"/>
            <a:ext cx="7904591" cy="6969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3684" y="3294172"/>
            <a:ext cx="4071602" cy="24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2"/>
          <a:srcRect l="19998" t="29116" r="23014" b="22142"/>
          <a:stretch/>
        </p:blipFill>
        <p:spPr>
          <a:xfrm>
            <a:off x="409320" y="1184448"/>
            <a:ext cx="8138160" cy="39150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1331640" y="620688"/>
            <a:ext cx="6159600" cy="35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de-DE" sz="2000" b="1" strike="noStrike" spc="-1" dirty="0">
                <a:solidFill>
                  <a:srgbClr val="3333CC"/>
                </a:solidFill>
                <a:latin typeface="Calibri"/>
              </a:rPr>
              <a:t>Turbulent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Calibri"/>
              </a:rPr>
              <a:t>fluctuations</a:t>
            </a:r>
            <a:r>
              <a:rPr lang="de-DE" sz="20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Calibri"/>
              </a:rPr>
              <a:t>are</a:t>
            </a:r>
            <a:r>
              <a:rPr lang="de-DE" sz="20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Calibri"/>
              </a:rPr>
              <a:t>seen</a:t>
            </a:r>
            <a:r>
              <a:rPr lang="de-DE" sz="2000" b="1" strike="noStrike" spc="-1" dirty="0">
                <a:solidFill>
                  <a:srgbClr val="3333CC"/>
                </a:solidFill>
                <a:latin typeface="Calibri"/>
              </a:rPr>
              <a:t> all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Calibri"/>
              </a:rPr>
              <a:t>over</a:t>
            </a:r>
            <a:r>
              <a:rPr lang="de-DE" sz="2000" b="1" strike="noStrike" spc="-1" dirty="0">
                <a:solidFill>
                  <a:srgbClr val="3333CC"/>
                </a:solidFill>
                <a:latin typeface="Calibri"/>
              </a:rPr>
              <a:t> in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Calibri"/>
              </a:rPr>
              <a:t>natural</a:t>
            </a:r>
            <a:r>
              <a:rPr lang="de-DE" sz="2000" b="1" strike="noStrike" spc="-1" dirty="0">
                <a:solidFill>
                  <a:srgbClr val="3333CC"/>
                </a:solidFill>
                <a:latin typeface="Calibri"/>
              </a:rPr>
              <a:t> </a:t>
            </a:r>
            <a:r>
              <a:rPr lang="de-DE" sz="2000" b="1" strike="noStrike" spc="-1" dirty="0" err="1">
                <a:solidFill>
                  <a:srgbClr val="3333CC"/>
                </a:solidFill>
                <a:latin typeface="Calibri"/>
              </a:rPr>
              <a:t>waters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1497600" y="5725128"/>
            <a:ext cx="6357960" cy="27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de-DE" sz="1400" b="1" strike="noStrike" spc="-1">
                <a:solidFill>
                  <a:srgbClr val="3333CC"/>
                </a:solidFill>
                <a:latin typeface="Calibri"/>
              </a:rPr>
              <a:t>Small-scale velocity shear in Lago Maggiore (observation by Adolf Stips, Ispra, Italy)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190520" y="5193408"/>
            <a:ext cx="674640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87000"/>
              </a:lnSpc>
            </a:pPr>
            <a:r>
              <a:rPr lang="de-DE" sz="1600" b="1" strike="noStrike" spc="-1">
                <a:solidFill>
                  <a:srgbClr val="3333CC"/>
                </a:solidFill>
                <a:latin typeface="Calibri"/>
              </a:rPr>
              <a:t>Fluctuations are smooth on the centimetre scale due to the effect of viscosity. </a:t>
            </a:r>
            <a:endParaRPr lang="de-DE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2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L powerpoint Presentation">
  <a:themeElements>
    <a:clrScheme name="Blank Presentation 1">
      <a:dk1>
        <a:srgbClr val="000000"/>
      </a:dk1>
      <a:lt1>
        <a:srgbClr val="FFFFFF"/>
      </a:lt1>
      <a:dk2>
        <a:srgbClr val="007E8E"/>
      </a:dk2>
      <a:lt2>
        <a:srgbClr val="808080"/>
      </a:lt2>
      <a:accent1>
        <a:srgbClr val="DDDDDD"/>
      </a:accent1>
      <a:accent2>
        <a:srgbClr val="596F96"/>
      </a:accent2>
      <a:accent3>
        <a:srgbClr val="FFFFFF"/>
      </a:accent3>
      <a:accent4>
        <a:srgbClr val="000000"/>
      </a:accent4>
      <a:accent5>
        <a:srgbClr val="EBEBEB"/>
      </a:accent5>
      <a:accent6>
        <a:srgbClr val="506487"/>
      </a:accent6>
      <a:hlink>
        <a:srgbClr val="009999"/>
      </a:hlink>
      <a:folHlink>
        <a:srgbClr val="68773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7E8E"/>
        </a:dk2>
        <a:lt2>
          <a:srgbClr val="808080"/>
        </a:lt2>
        <a:accent1>
          <a:srgbClr val="DDDDDD"/>
        </a:accent1>
        <a:accent2>
          <a:srgbClr val="596F9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06487"/>
        </a:accent6>
        <a:hlink>
          <a:srgbClr val="009999"/>
        </a:hlink>
        <a:folHlink>
          <a:srgbClr val="6877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B.potx" id="{18916285-B76B-47A1-B390-B09800959152}" vid="{45E4FB8C-60B6-4C06-9944-10356BA7084B}"/>
    </a:ext>
  </a:extLst>
</a:theme>
</file>

<file path=ppt/theme/theme2.xml><?xml version="1.0" encoding="utf-8"?>
<a:theme xmlns:a="http://schemas.openxmlformats.org/drawingml/2006/main" name="BB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.potx" id="{18916285-B76B-47A1-B390-B09800959152}" vid="{297EAEAD-8A40-4F28-BF00-E5028F1A01C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16540</TotalTime>
  <Words>550</Words>
  <Application>Microsoft Office PowerPoint</Application>
  <PresentationFormat>On-screen Show (4:3)</PresentationFormat>
  <Paragraphs>117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Calibri</vt:lpstr>
      <vt:lpstr>Symbol</vt:lpstr>
      <vt:lpstr>Times New Roman</vt:lpstr>
      <vt:lpstr>PML powerpoint Presentation</vt:lpstr>
      <vt:lpstr>BB</vt:lpstr>
      <vt:lpstr>Introduction to GOTM</vt:lpstr>
      <vt:lpstr>Where it all started – JRC, Italy</vt:lpstr>
      <vt:lpstr>PowerPoint Presentation</vt:lpstr>
      <vt:lpstr>Development of a velocity profile due to surface stress  when only molecular viscosity is acting (no turbulence)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GOTM?</vt:lpstr>
      <vt:lpstr>Advantages of 1D model</vt:lpstr>
      <vt:lpstr>Disadvantages of 1D model</vt:lpstr>
      <vt:lpstr>Even if GOTM is a 1D model </vt:lpstr>
      <vt:lpstr>The GOTM mixing library</vt:lpstr>
      <vt:lpstr>The composition of a GOTM setup</vt:lpstr>
      <vt:lpstr>Snippet of gotm.yaml</vt:lpstr>
      <vt:lpstr>External data files</vt:lpstr>
      <vt:lpstr>Air-sea interaction</vt:lpstr>
      <vt:lpstr>Initial conditions</vt:lpstr>
      <vt:lpstr>Ongoing GOTM developments will be in version 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JMMP and NEMO-FABM</dc:title>
  <dc:creator>Jorn Bruggeman</dc:creator>
  <cp:lastModifiedBy>Karsten Bolding</cp:lastModifiedBy>
  <cp:revision>178</cp:revision>
  <dcterms:created xsi:type="dcterms:W3CDTF">2018-06-15T16:29:37Z</dcterms:created>
  <dcterms:modified xsi:type="dcterms:W3CDTF">2022-02-06T06:37:36Z</dcterms:modified>
</cp:coreProperties>
</file>