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630" r:id="rId2"/>
    <p:sldId id="616" r:id="rId3"/>
    <p:sldId id="612" r:id="rId4"/>
    <p:sldId id="642" r:id="rId5"/>
    <p:sldId id="631" r:id="rId6"/>
    <p:sldId id="643" r:id="rId7"/>
    <p:sldId id="644" r:id="rId8"/>
    <p:sldId id="633" r:id="rId9"/>
    <p:sldId id="645" r:id="rId10"/>
    <p:sldId id="634" r:id="rId11"/>
    <p:sldId id="635" r:id="rId12"/>
    <p:sldId id="636" r:id="rId13"/>
    <p:sldId id="638" r:id="rId14"/>
    <p:sldId id="640" r:id="rId15"/>
    <p:sldId id="641" r:id="rId16"/>
    <p:sldId id="639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814"/>
  </p:normalViewPr>
  <p:slideViewPr>
    <p:cSldViewPr snapToGrid="0">
      <p:cViewPr varScale="1">
        <p:scale>
          <a:sx n="67" d="100"/>
          <a:sy n="67" d="100"/>
        </p:scale>
        <p:origin x="62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EB88C7-B48F-0B43-8D68-E0A0C1A9F701}" type="datetimeFigureOut">
              <a:rPr kumimoji="1" lang="zh-CN" altLang="en-US" smtClean="0"/>
              <a:t>2023/8/31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8E94A7-DD47-E74B-B77D-57AB9819D6B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0075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2EDF00-E3FE-A44B-939B-76764E56B01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3907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2EDF00-E3FE-A44B-939B-76764E56B01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8073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2EDF00-E3FE-A44B-939B-76764E56B01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4172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2EDF00-E3FE-A44B-939B-76764E56B01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9341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2EDF00-E3FE-A44B-939B-76764E56B01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3999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2EDF00-E3FE-A44B-939B-76764E56B01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2473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2EDF00-E3FE-A44B-939B-76764E56B01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1662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2EDF00-E3FE-A44B-939B-76764E56B01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9177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2EDF00-E3FE-A44B-939B-76764E56B012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2EDF00-E3FE-A44B-939B-76764E56B012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2EDF00-E3FE-A44B-939B-76764E56B01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1118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2EDF00-E3FE-A44B-939B-76764E56B01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0178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2EDF00-E3FE-A44B-939B-76764E56B01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1745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2EDF00-E3FE-A44B-939B-76764E56B01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2903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2EDF00-E3FE-A44B-939B-76764E56B01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4772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2EDF00-E3FE-A44B-939B-76764E56B01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319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6B3B89-50C8-4C82-05C9-77D2ACA119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9AAF324-4F52-213C-D8AF-6B84C11C9F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244340-EC0D-068C-DD11-4C24B169F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0FEC2-8243-664C-AC1C-0ACCC0307029}" type="datetimeFigureOut">
              <a:rPr kumimoji="1" lang="zh-CN" altLang="en-US" smtClean="0"/>
              <a:t>2023/8/31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DCA187-4ADF-90BB-1B94-A23612776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82DF76-26A8-3724-3775-3D6A3D541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72DA1-9960-524C-A0B7-7D947CC9661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45010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30B238-2ACE-0002-E5BA-DD965D5DB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7B526E0-8625-AC7C-C795-7D16249267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4742FB-A91B-AC37-5A87-6F452FF19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0FEC2-8243-664C-AC1C-0ACCC0307029}" type="datetimeFigureOut">
              <a:rPr kumimoji="1" lang="zh-CN" altLang="en-US" smtClean="0"/>
              <a:t>2023/8/31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63F8C7-7985-EEFC-0F5D-8D01C992B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E4BF3A-3FCB-2D2A-C09C-8A218AF49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72DA1-9960-524C-A0B7-7D947CC9661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41284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0151447-1997-F129-B7EE-CACF4F5F05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2EA203-FD3A-C138-F970-C7A13B2039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34094E-9C7C-2CFB-6B96-5F3DDA1D1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0FEC2-8243-664C-AC1C-0ACCC0307029}" type="datetimeFigureOut">
              <a:rPr kumimoji="1" lang="zh-CN" altLang="en-US" smtClean="0"/>
              <a:t>2023/8/31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155DF2-E354-AF97-F0AA-166B0EE89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4F9716-579D-36EF-BAFD-155F5B280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72DA1-9960-524C-A0B7-7D947CC9661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41224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8C988E-2414-3791-4BFA-C7B56F74F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BA8322-82E3-F5BD-87D6-B911D7546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F45D25-4738-9FBA-7568-CF11B8234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0FEC2-8243-664C-AC1C-0ACCC0307029}" type="datetimeFigureOut">
              <a:rPr kumimoji="1" lang="zh-CN" altLang="en-US" smtClean="0"/>
              <a:t>2023/8/31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7CC4CC-5F25-CA11-B94D-D06687152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74CFD7-8FB2-2CDC-CFBD-1D2F45A0D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72DA1-9960-524C-A0B7-7D947CC9661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71623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A08F2B-8F81-2F69-AFE8-A41E8FE69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C901095-A735-8F9D-3128-ECF83B01A0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785E47-5BD6-EE1A-D9A0-D1B353280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0FEC2-8243-664C-AC1C-0ACCC0307029}" type="datetimeFigureOut">
              <a:rPr kumimoji="1" lang="zh-CN" altLang="en-US" smtClean="0"/>
              <a:t>2023/8/31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B15E33-83A0-1715-5463-4557AB8E1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DF71B2-013F-61A7-9CC6-64A46290B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72DA1-9960-524C-A0B7-7D947CC9661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44976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5CCE81-AB94-BD75-004D-AED98460B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108FDD-AD7F-C48F-9B00-8AB8F1BCDC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61F9DC0-77FB-E797-F44A-CC92DB3831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E92BE0E-6921-7CE0-0DA4-910DB2B95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0FEC2-8243-664C-AC1C-0ACCC0307029}" type="datetimeFigureOut">
              <a:rPr kumimoji="1" lang="zh-CN" altLang="en-US" smtClean="0"/>
              <a:t>2023/8/31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B62A9D-ACD5-A07B-88B6-61030D164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D89BF0-841C-95E6-76D8-D05911E03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72DA1-9960-524C-A0B7-7D947CC9661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6214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D9E717-F9FB-56C4-E545-54D2E8433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3F13EE0-4F76-AF56-2427-C27FCFAB93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0EA5697-5D50-BFD0-F1C9-04E1028B22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B73A88F-A81C-9B79-1F45-9AADA0AE2D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82B001F-5424-7E75-D6C5-01F3929D56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CE93AC2-97DC-EADC-0C14-E9F10C285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0FEC2-8243-664C-AC1C-0ACCC0307029}" type="datetimeFigureOut">
              <a:rPr kumimoji="1" lang="zh-CN" altLang="en-US" smtClean="0"/>
              <a:t>2023/8/31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4826DE3-E11F-57DF-6FDD-5D3931359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95B5ADD-F0CF-E209-FC68-18FEAA3B9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72DA1-9960-524C-A0B7-7D947CC9661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4470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AEA8AA-DCC6-FB8C-82E4-06D68DAA8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DE31A28-C670-08C4-54E5-75FEBD4CC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0FEC2-8243-664C-AC1C-0ACCC0307029}" type="datetimeFigureOut">
              <a:rPr kumimoji="1" lang="zh-CN" altLang="en-US" smtClean="0"/>
              <a:t>2023/8/31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4F15348-1303-AD28-6F91-5C3C56F06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87F6D3F-BE2C-3D48-C2ED-D8B56CB83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72DA1-9960-524C-A0B7-7D947CC9661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43533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8F43F10-316E-9F39-C120-AEE0B932F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0FEC2-8243-664C-AC1C-0ACCC0307029}" type="datetimeFigureOut">
              <a:rPr kumimoji="1" lang="zh-CN" altLang="en-US" smtClean="0"/>
              <a:t>2023/8/31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F4A2BBE-9293-5C3C-BFE3-9871433D6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22645AD-F47A-66FB-8190-8B8951E69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72DA1-9960-524C-A0B7-7D947CC9661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5863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52ABA6-6F02-2D2D-9471-C935032CA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FF11E1-6996-DFB7-FDF7-76DA7F2640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F243AD0-E5CF-3C14-DFE6-F01948F857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9F605E4-252C-9C4A-F059-D55B3C927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0FEC2-8243-664C-AC1C-0ACCC0307029}" type="datetimeFigureOut">
              <a:rPr kumimoji="1" lang="zh-CN" altLang="en-US" smtClean="0"/>
              <a:t>2023/8/31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AF04F78-8101-A58E-AE0E-5B0DDB210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0F7307F-74D4-39FD-843B-008264768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72DA1-9960-524C-A0B7-7D947CC9661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4182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11C402-2089-164B-920D-C103C424B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5E79CB1-30A2-516B-6B52-358D6ABCF5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797DD02-0631-D49C-EFD1-D4AB5E57D5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CF3785-899E-F71A-55CC-53DF4E829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0FEC2-8243-664C-AC1C-0ACCC0307029}" type="datetimeFigureOut">
              <a:rPr kumimoji="1" lang="zh-CN" altLang="en-US" smtClean="0"/>
              <a:t>2023/8/31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18D494-178B-1D13-FF3B-1E18446A5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F961F4-FE2D-366E-B303-0357657DE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72DA1-9960-524C-A0B7-7D947CC9661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23809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71EEB6D-EABF-0F5D-E3FD-8D1464FF6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04A010-10BA-4C82-DD1F-4A8EAE23C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14F0FC-A389-D747-7E4B-A89529AC34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00FEC2-8243-664C-AC1C-0ACCC0307029}" type="datetimeFigureOut">
              <a:rPr kumimoji="1" lang="zh-CN" altLang="en-US" smtClean="0"/>
              <a:t>2023/8/31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D3346C-F809-10E2-7873-4B69A43818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F26B42-723F-C8EE-EC0A-26C70CEE34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572DA1-9960-524C-A0B7-7D947CC9661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1278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13" Type="http://schemas.openxmlformats.org/officeDocument/2006/relationships/image" Target="../media/image113.png"/><Relationship Id="rId18" Type="http://schemas.openxmlformats.org/officeDocument/2006/relationships/image" Target="../media/image118.png"/><Relationship Id="rId26" Type="http://schemas.openxmlformats.org/officeDocument/2006/relationships/image" Target="../media/image128.png"/><Relationship Id="rId21" Type="http://schemas.openxmlformats.org/officeDocument/2006/relationships/image" Target="../media/image123.png"/><Relationship Id="rId7" Type="http://schemas.openxmlformats.org/officeDocument/2006/relationships/image" Target="../media/image106.png"/><Relationship Id="rId12" Type="http://schemas.openxmlformats.org/officeDocument/2006/relationships/image" Target="../media/image112.png"/><Relationship Id="rId17" Type="http://schemas.openxmlformats.org/officeDocument/2006/relationships/image" Target="../media/image117.png"/><Relationship Id="rId25" Type="http://schemas.openxmlformats.org/officeDocument/2006/relationships/image" Target="../media/image127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116.png"/><Relationship Id="rId20" Type="http://schemas.openxmlformats.org/officeDocument/2006/relationships/image" Target="../media/image122.png"/><Relationship Id="rId29" Type="http://schemas.openxmlformats.org/officeDocument/2006/relationships/image" Target="../media/image13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5.png"/><Relationship Id="rId11" Type="http://schemas.openxmlformats.org/officeDocument/2006/relationships/image" Target="../media/image111.png"/><Relationship Id="rId24" Type="http://schemas.openxmlformats.org/officeDocument/2006/relationships/image" Target="../media/image126.png"/><Relationship Id="rId5" Type="http://schemas.openxmlformats.org/officeDocument/2006/relationships/image" Target="../media/image104.png"/><Relationship Id="rId15" Type="http://schemas.openxmlformats.org/officeDocument/2006/relationships/image" Target="../media/image115.png"/><Relationship Id="rId23" Type="http://schemas.openxmlformats.org/officeDocument/2006/relationships/image" Target="../media/image125.png"/><Relationship Id="rId28" Type="http://schemas.openxmlformats.org/officeDocument/2006/relationships/image" Target="../media/image131.png"/><Relationship Id="rId10" Type="http://schemas.openxmlformats.org/officeDocument/2006/relationships/image" Target="../media/image109.png"/><Relationship Id="rId19" Type="http://schemas.openxmlformats.org/officeDocument/2006/relationships/image" Target="../media/image119.png"/><Relationship Id="rId31" Type="http://schemas.openxmlformats.org/officeDocument/2006/relationships/image" Target="../media/image134.png"/><Relationship Id="rId9" Type="http://schemas.openxmlformats.org/officeDocument/2006/relationships/image" Target="../media/image108.png"/><Relationship Id="rId14" Type="http://schemas.openxmlformats.org/officeDocument/2006/relationships/image" Target="../media/image114.png"/><Relationship Id="rId22" Type="http://schemas.openxmlformats.org/officeDocument/2006/relationships/image" Target="../media/image124.png"/><Relationship Id="rId27" Type="http://schemas.openxmlformats.org/officeDocument/2006/relationships/image" Target="../media/image129.png"/><Relationship Id="rId30" Type="http://schemas.openxmlformats.org/officeDocument/2006/relationships/image" Target="../media/image13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9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1.png"/><Relationship Id="rId5" Type="http://schemas.openxmlformats.org/officeDocument/2006/relationships/image" Target="../media/image6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8" Type="http://schemas.openxmlformats.org/officeDocument/2006/relationships/image" Target="../media/image81.png"/><Relationship Id="rId26" Type="http://schemas.openxmlformats.org/officeDocument/2006/relationships/image" Target="../media/image16.png"/><Relationship Id="rId21" Type="http://schemas.openxmlformats.org/officeDocument/2006/relationships/image" Target="../media/image84.png"/><Relationship Id="rId17" Type="http://schemas.openxmlformats.org/officeDocument/2006/relationships/image" Target="../media/image80.png"/><Relationship Id="rId25" Type="http://schemas.openxmlformats.org/officeDocument/2006/relationships/image" Target="../media/image88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79.png"/><Relationship Id="rId20" Type="http://schemas.openxmlformats.org/officeDocument/2006/relationships/image" Target="../media/image83.png"/><Relationship Id="rId1" Type="http://schemas.openxmlformats.org/officeDocument/2006/relationships/slideLayout" Target="../slideLayouts/slideLayout6.xml"/><Relationship Id="rId24" Type="http://schemas.openxmlformats.org/officeDocument/2006/relationships/image" Target="../media/image87.png"/><Relationship Id="rId23" Type="http://schemas.openxmlformats.org/officeDocument/2006/relationships/image" Target="../media/image86.png"/><Relationship Id="rId19" Type="http://schemas.openxmlformats.org/officeDocument/2006/relationships/image" Target="../media/image82.png"/><Relationship Id="rId22" Type="http://schemas.openxmlformats.org/officeDocument/2006/relationships/image" Target="../media/image8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1.png"/><Relationship Id="rId7" Type="http://schemas.openxmlformats.org/officeDocument/2006/relationships/image" Target="../media/image9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01.png"/><Relationship Id="rId5" Type="http://schemas.openxmlformats.org/officeDocument/2006/relationships/image" Target="../media/image891.png"/><Relationship Id="rId10" Type="http://schemas.openxmlformats.org/officeDocument/2006/relationships/image" Target="../media/image940.png"/><Relationship Id="rId9" Type="http://schemas.openxmlformats.org/officeDocument/2006/relationships/image" Target="../media/image9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/>
          <p:nvPr/>
        </p:nvSpPr>
        <p:spPr>
          <a:xfrm>
            <a:off x="838200" y="1144324"/>
            <a:ext cx="10515600" cy="45693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3735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Lero</a:t>
            </a:r>
            <a:r>
              <a:rPr lang="en-US" altLang="zh-CN" sz="3735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: A Learning-to-Rank Query Optimizer</a:t>
            </a:r>
          </a:p>
          <a:p>
            <a:endParaRPr lang="en-US" sz="3735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lang="en-US" sz="3735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Rong Zhu, Wei Chen, </a:t>
            </a:r>
            <a:r>
              <a:rPr lang="en-US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Bolin Ding</a:t>
            </a:r>
            <a:r>
              <a:rPr 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sz="2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Xingguang</a:t>
            </a:r>
            <a:r>
              <a:rPr 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Chen,</a:t>
            </a:r>
          </a:p>
          <a:p>
            <a:pPr algn="ctr"/>
            <a:endParaRPr lang="en-US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Andreas </a:t>
            </a:r>
            <a:r>
              <a:rPr lang="en-US" sz="2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Pfadler</a:t>
            </a:r>
            <a:r>
              <a:rPr 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sz="2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Ziniu</a:t>
            </a:r>
            <a:r>
              <a:rPr 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Wu, </a:t>
            </a:r>
            <a:r>
              <a:rPr lang="en-US" sz="2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Jingren</a:t>
            </a:r>
            <a:r>
              <a:rPr 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Zhou</a:t>
            </a:r>
          </a:p>
          <a:p>
            <a:pPr algn="ctr"/>
            <a:endParaRPr lang="en-US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Alibaba</a:t>
            </a:r>
            <a:endParaRPr lang="en-US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sz="3735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AutoShape 2" descr="VLDB 2023 Vancouver BC Canada">
            <a:extLst>
              <a:ext uri="{FF2B5EF4-FFF2-40B4-BE49-F238E27FC236}">
                <a16:creationId xmlns:a16="http://schemas.microsoft.com/office/drawing/2014/main" id="{8D0B0A8E-1E0F-5755-FFFF-A1917AAE391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4B8E9FB-6374-9396-5965-E81E9AC6D8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362" y="163386"/>
            <a:ext cx="3477206" cy="547200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A05E321-ADCE-C558-32D4-BA9F30A81E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4800" y="4947257"/>
            <a:ext cx="1727200" cy="172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ommvault，中国-阿里云">
            <a:extLst>
              <a:ext uri="{FF2B5EF4-FFF2-40B4-BE49-F238E27FC236}">
                <a16:creationId xmlns:a16="http://schemas.microsoft.com/office/drawing/2014/main" id="{02ACF3F6-E241-4F90-A6A2-31B27E42B5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4050" y="4979126"/>
            <a:ext cx="3183899" cy="1663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36268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384" y="99629"/>
            <a:ext cx="11249049" cy="1325563"/>
          </a:xfrm>
        </p:spPr>
        <p:txBody>
          <a:bodyPr>
            <a:normAutofit/>
          </a:bodyPr>
          <a:lstStyle/>
          <a:p>
            <a:r>
              <a:rPr lang="en-US" altLang="zh-CN" sz="3735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Lero: Plan Exploration</a:t>
            </a:r>
            <a:endParaRPr lang="en-US" sz="3735" dirty="0"/>
          </a:p>
        </p:txBody>
      </p:sp>
      <p:sp>
        <p:nvSpPr>
          <p:cNvPr id="37" name="Content Placeholder 2"/>
          <p:cNvSpPr txBox="1"/>
          <p:nvPr/>
        </p:nvSpPr>
        <p:spPr>
          <a:xfrm>
            <a:off x="368384" y="1425192"/>
            <a:ext cx="11747861" cy="5119531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>
              <a:spcBef>
                <a:spcPts val="1000"/>
              </a:spcBef>
            </a:pP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  <a:sym typeface="Wingdings" panose="05000000000000000000" pitchFamily="2" charset="2"/>
              </a:rPr>
              <a:t> Existing methods</a:t>
            </a:r>
          </a:p>
          <a:p>
            <a:pPr marL="571500" lvl="2">
              <a:spcBef>
                <a:spcPts val="1000"/>
              </a:spcBef>
            </a:pPr>
            <a:r>
              <a:rPr lang="en-US" altLang="zh-CN" sz="2100" dirty="0">
                <a:latin typeface="Microsoft YaHei" panose="020B0503020204020204" pitchFamily="34" charset="-122"/>
                <a:ea typeface="Microsoft YaHei" panose="020B0503020204020204" pitchFamily="34" charset="-122"/>
                <a:sym typeface="Wingdings" panose="05000000000000000000" pitchFamily="2" charset="2"/>
              </a:rPr>
              <a:t>Neo [VLDB19]/Balsa[SIGMOD 22]: best-first search</a:t>
            </a:r>
          </a:p>
          <a:p>
            <a:pPr marL="571500" lvl="2">
              <a:spcBef>
                <a:spcPts val="1000"/>
              </a:spcBef>
            </a:pPr>
            <a:r>
              <a:rPr lang="en-US" altLang="zh-CN" sz="2100" dirty="0">
                <a:latin typeface="Microsoft YaHei" panose="020B0503020204020204" pitchFamily="34" charset="-122"/>
                <a:ea typeface="Microsoft YaHei" panose="020B0503020204020204" pitchFamily="34" charset="-122"/>
                <a:sym typeface="Wingdings" panose="05000000000000000000" pitchFamily="2" charset="2"/>
              </a:rPr>
              <a:t>Bao [SIGMOD21]: tuning traditional query optimizer with different hints</a:t>
            </a:r>
          </a:p>
          <a:p>
            <a:pPr marL="914400" lvl="3">
              <a:spcBef>
                <a:spcPts val="1000"/>
              </a:spcBef>
            </a:pPr>
            <a:r>
              <a:rPr lang="en-US" altLang="zh-CN" sz="1950" dirty="0">
                <a:latin typeface="Microsoft YaHei" panose="020B0503020204020204" pitchFamily="34" charset="-122"/>
                <a:ea typeface="Microsoft YaHei" panose="020B0503020204020204" pitchFamily="34" charset="-122"/>
                <a:sym typeface="Wingdings" panose="05000000000000000000" pitchFamily="2" charset="2"/>
              </a:rPr>
              <a:t>Enable/disable certain operators: hash join, index scan, … </a:t>
            </a:r>
          </a:p>
          <a:p>
            <a:pPr marL="742950" lvl="3" indent="0">
              <a:spcBef>
                <a:spcPts val="1000"/>
              </a:spcBef>
              <a:buNone/>
            </a:pPr>
            <a:r>
              <a:rPr lang="en-US" altLang="zh-CN" sz="1950" dirty="0">
                <a:latin typeface="Microsoft YaHei" panose="020B0503020204020204" pitchFamily="34" charset="-122"/>
                <a:ea typeface="Microsoft YaHei" panose="020B0503020204020204" pitchFamily="34" charset="-122"/>
                <a:sym typeface="Wingdings" panose="05000000000000000000" pitchFamily="2" charset="2"/>
              </a:rPr>
              <a:t> resulting in different plans</a:t>
            </a:r>
          </a:p>
          <a:p>
            <a:pPr marL="742950" lvl="3" indent="0">
              <a:spcBef>
                <a:spcPts val="1000"/>
              </a:spcBef>
              <a:buNone/>
            </a:pPr>
            <a:endParaRPr lang="en-US" altLang="zh-CN" sz="1950" dirty="0">
              <a:latin typeface="Microsoft YaHei" panose="020B0503020204020204" pitchFamily="34" charset="-122"/>
              <a:ea typeface="Microsoft YaHei" panose="020B0503020204020204" pitchFamily="34" charset="-122"/>
              <a:sym typeface="Wingdings" panose="05000000000000000000" pitchFamily="2" charset="2"/>
            </a:endParaRPr>
          </a:p>
          <a:p>
            <a:pPr marL="914400" lvl="3">
              <a:spcBef>
                <a:spcPts val="1000"/>
              </a:spcBef>
            </a:pPr>
            <a:endParaRPr lang="en-US" altLang="zh-CN" sz="1950" dirty="0">
              <a:latin typeface="Microsoft YaHei" panose="020B0503020204020204" pitchFamily="34" charset="-122"/>
              <a:ea typeface="Microsoft YaHei" panose="020B0503020204020204" pitchFamily="34" charset="-122"/>
              <a:sym typeface="Wingdings" panose="05000000000000000000" pitchFamily="2" charset="2"/>
            </a:endParaRPr>
          </a:p>
          <a:p>
            <a:pPr marL="228600" lvl="1">
              <a:spcBef>
                <a:spcPts val="1000"/>
              </a:spcBef>
            </a:pP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  <a:sym typeface="Wingdings" panose="05000000000000000000" pitchFamily="2" charset="2"/>
              </a:rPr>
              <a:t> Our method: cardinality estimator as a tuning knob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  <a:sym typeface="Wingdings" panose="05000000000000000000" pitchFamily="2" charset="2"/>
            </a:endParaRPr>
          </a:p>
          <a:p>
            <a:pPr marL="571500" lvl="2">
              <a:spcBef>
                <a:spcPts val="1000"/>
              </a:spcBef>
            </a:pPr>
            <a:r>
              <a:rPr lang="en-US" altLang="zh-CN" sz="2100" dirty="0">
                <a:latin typeface="Microsoft YaHei" panose="020B0503020204020204" pitchFamily="34" charset="-122"/>
                <a:ea typeface="Microsoft YaHei" panose="020B0503020204020204" pitchFamily="34" charset="-122"/>
                <a:sym typeface="Wingdings" panose="05000000000000000000" pitchFamily="2" charset="2"/>
              </a:rPr>
              <a:t>Re-use the native plan generator with minimal changes in the engine</a:t>
            </a:r>
          </a:p>
          <a:p>
            <a:pPr marL="571500" lvl="2">
              <a:spcBef>
                <a:spcPts val="1000"/>
              </a:spcBef>
            </a:pPr>
            <a:r>
              <a:rPr lang="en-US" altLang="zh-CN" sz="2100" dirty="0">
                <a:latin typeface="Microsoft YaHei" panose="020B0503020204020204" pitchFamily="34" charset="-122"/>
                <a:ea typeface="Microsoft YaHei" panose="020B0503020204020204" pitchFamily="34" charset="-122"/>
                <a:sym typeface="Wingdings" panose="05000000000000000000" pitchFamily="2" charset="2"/>
              </a:rPr>
              <a:t>Cardinality estimation matters for both join orders and join types</a:t>
            </a:r>
          </a:p>
          <a:p>
            <a:pPr marL="571500" lvl="2">
              <a:spcBef>
                <a:spcPts val="1000"/>
              </a:spcBef>
            </a:pPr>
            <a:r>
              <a:rPr lang="en-US" altLang="zh-CN" sz="2100" dirty="0">
                <a:latin typeface="Microsoft YaHei" panose="020B0503020204020204" pitchFamily="34" charset="-122"/>
                <a:ea typeface="Microsoft YaHei" panose="020B0503020204020204" pitchFamily="34" charset="-122"/>
                <a:sym typeface="Wingdings" panose="05000000000000000000" pitchFamily="2" charset="2"/>
              </a:rPr>
              <a:t>Theoretically, enumerating all cardinality estimates for all subqueries ensures a near-optimal plan is among the plan candidates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8985139-3F84-4D53-83BE-070D412C1F67}"/>
              </a:ext>
            </a:extLst>
          </p:cNvPr>
          <p:cNvGrpSpPr/>
          <p:nvPr/>
        </p:nvGrpSpPr>
        <p:grpSpPr>
          <a:xfrm>
            <a:off x="7919769" y="2750755"/>
            <a:ext cx="4148136" cy="1252744"/>
            <a:chOff x="7919769" y="2750755"/>
            <a:chExt cx="4148136" cy="1252744"/>
          </a:xfrm>
        </p:grpSpPr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97723673-58E0-E609-23B7-8AACDA7B9B3C}"/>
                </a:ext>
              </a:extLst>
            </p:cNvPr>
            <p:cNvGrpSpPr/>
            <p:nvPr/>
          </p:nvGrpSpPr>
          <p:grpSpPr>
            <a:xfrm>
              <a:off x="8359867" y="2755169"/>
              <a:ext cx="1109978" cy="946205"/>
              <a:chOff x="6890224" y="5477035"/>
              <a:chExt cx="1109978" cy="946205"/>
            </a:xfrm>
          </p:grpSpPr>
          <p:pic>
            <p:nvPicPr>
              <p:cNvPr id="7" name="Picture 2" descr="Lecture Notes: Relational Algebra">
                <a:extLst>
                  <a:ext uri="{FF2B5EF4-FFF2-40B4-BE49-F238E27FC236}">
                    <a16:creationId xmlns:a16="http://schemas.microsoft.com/office/drawing/2014/main" id="{30B4B21E-EE11-3863-2CA3-8550DF25AB2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07582" y="5477035"/>
                <a:ext cx="244863" cy="2798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8" name="直线连接符 7">
                <a:extLst>
                  <a:ext uri="{FF2B5EF4-FFF2-40B4-BE49-F238E27FC236}">
                    <a16:creationId xmlns:a16="http://schemas.microsoft.com/office/drawing/2014/main" id="{E3C49D6C-223E-DA00-4AA8-AC193CDDD6C8}"/>
                  </a:ext>
                </a:extLst>
              </p:cNvPr>
              <p:cNvCxnSpPr>
                <a:endCxn id="7" idx="2"/>
              </p:cNvCxnSpPr>
              <p:nvPr/>
            </p:nvCxnSpPr>
            <p:spPr>
              <a:xfrm flipV="1">
                <a:off x="7026874" y="5756877"/>
                <a:ext cx="403140" cy="372915"/>
              </a:xfrm>
              <a:prstGeom prst="line">
                <a:avLst/>
              </a:prstGeom>
              <a:noFill/>
              <a:ln w="28575" cap="flat">
                <a:solidFill>
                  <a:schemeClr val="tx1"/>
                </a:solidFill>
                <a:prstDash val="solid"/>
                <a:round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9" name="直线连接符 8">
                <a:extLst>
                  <a:ext uri="{FF2B5EF4-FFF2-40B4-BE49-F238E27FC236}">
                    <a16:creationId xmlns:a16="http://schemas.microsoft.com/office/drawing/2014/main" id="{FA68CF7B-BB01-4058-98F7-ABAD829158B1}"/>
                  </a:ext>
                </a:extLst>
              </p:cNvPr>
              <p:cNvCxnSpPr>
                <a:endCxn id="7" idx="2"/>
              </p:cNvCxnSpPr>
              <p:nvPr/>
            </p:nvCxnSpPr>
            <p:spPr>
              <a:xfrm flipH="1" flipV="1">
                <a:off x="7430014" y="5756877"/>
                <a:ext cx="486736" cy="372915"/>
              </a:xfrm>
              <a:prstGeom prst="line">
                <a:avLst/>
              </a:prstGeom>
              <a:noFill/>
              <a:ln w="28575" cap="flat">
                <a:solidFill>
                  <a:schemeClr val="tx1"/>
                </a:solidFill>
                <a:prstDash val="solid"/>
                <a:round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pic>
            <p:nvPicPr>
              <p:cNvPr id="10" name="Picture 2" descr="Lecture Notes: Relational Algebra">
                <a:extLst>
                  <a:ext uri="{FF2B5EF4-FFF2-40B4-BE49-F238E27FC236}">
                    <a16:creationId xmlns:a16="http://schemas.microsoft.com/office/drawing/2014/main" id="{0871FC47-2E58-DF97-960C-CDCA677C628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90224" y="6129792"/>
                <a:ext cx="244863" cy="2798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Picture 2" descr="Lecture Notes: Relational Algebra">
                <a:extLst>
                  <a:ext uri="{FF2B5EF4-FFF2-40B4-BE49-F238E27FC236}">
                    <a16:creationId xmlns:a16="http://schemas.microsoft.com/office/drawing/2014/main" id="{14274F99-9BFD-9AEC-6723-E034B6A63F4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755339" y="6143397"/>
                <a:ext cx="244863" cy="2798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43743F5B-DA1F-0100-2C91-6A42D7161EFC}"/>
                </a:ext>
              </a:extLst>
            </p:cNvPr>
            <p:cNvSpPr/>
            <p:nvPr/>
          </p:nvSpPr>
          <p:spPr>
            <a:xfrm>
              <a:off x="7919769" y="3629753"/>
              <a:ext cx="111500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MJ</a:t>
              </a: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342BA468-B8D0-7580-E296-F53E0E89FF7E}"/>
                </a:ext>
              </a:extLst>
            </p:cNvPr>
            <p:cNvSpPr/>
            <p:nvPr/>
          </p:nvSpPr>
          <p:spPr>
            <a:xfrm>
              <a:off x="8792424" y="3634167"/>
              <a:ext cx="111500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MJ</a:t>
              </a:r>
            </a:p>
          </p:txBody>
        </p: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C5BD8F41-DDEA-B2C3-4422-B9A267F16B07}"/>
                </a:ext>
              </a:extLst>
            </p:cNvPr>
            <p:cNvGrpSpPr/>
            <p:nvPr/>
          </p:nvGrpSpPr>
          <p:grpSpPr>
            <a:xfrm>
              <a:off x="10520343" y="2750755"/>
              <a:ext cx="1109978" cy="946205"/>
              <a:chOff x="6890224" y="5477035"/>
              <a:chExt cx="1109978" cy="946205"/>
            </a:xfrm>
          </p:grpSpPr>
          <p:pic>
            <p:nvPicPr>
              <p:cNvPr id="14" name="Picture 2" descr="Lecture Notes: Relational Algebra">
                <a:extLst>
                  <a:ext uri="{FF2B5EF4-FFF2-40B4-BE49-F238E27FC236}">
                    <a16:creationId xmlns:a16="http://schemas.microsoft.com/office/drawing/2014/main" id="{95728408-C01D-2063-C4A3-22902220189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07582" y="5477035"/>
                <a:ext cx="244863" cy="2798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15" name="直线连接符 14">
                <a:extLst>
                  <a:ext uri="{FF2B5EF4-FFF2-40B4-BE49-F238E27FC236}">
                    <a16:creationId xmlns:a16="http://schemas.microsoft.com/office/drawing/2014/main" id="{F9B67700-023D-6A93-F681-8F0754540040}"/>
                  </a:ext>
                </a:extLst>
              </p:cNvPr>
              <p:cNvCxnSpPr>
                <a:endCxn id="14" idx="2"/>
              </p:cNvCxnSpPr>
              <p:nvPr/>
            </p:nvCxnSpPr>
            <p:spPr>
              <a:xfrm flipV="1">
                <a:off x="7026874" y="5756877"/>
                <a:ext cx="403140" cy="372915"/>
              </a:xfrm>
              <a:prstGeom prst="line">
                <a:avLst/>
              </a:prstGeom>
              <a:noFill/>
              <a:ln w="28575" cap="flat">
                <a:solidFill>
                  <a:schemeClr val="tx1"/>
                </a:solidFill>
                <a:prstDash val="solid"/>
                <a:round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8" name="直线连接符 17">
                <a:extLst>
                  <a:ext uri="{FF2B5EF4-FFF2-40B4-BE49-F238E27FC236}">
                    <a16:creationId xmlns:a16="http://schemas.microsoft.com/office/drawing/2014/main" id="{3D51E395-20AD-266E-BB38-A82E2BB969C7}"/>
                  </a:ext>
                </a:extLst>
              </p:cNvPr>
              <p:cNvCxnSpPr>
                <a:endCxn id="14" idx="2"/>
              </p:cNvCxnSpPr>
              <p:nvPr/>
            </p:nvCxnSpPr>
            <p:spPr>
              <a:xfrm flipH="1" flipV="1">
                <a:off x="7430014" y="5756877"/>
                <a:ext cx="486736" cy="372915"/>
              </a:xfrm>
              <a:prstGeom prst="line">
                <a:avLst/>
              </a:prstGeom>
              <a:noFill/>
              <a:ln w="28575" cap="flat">
                <a:solidFill>
                  <a:schemeClr val="tx1"/>
                </a:solidFill>
                <a:prstDash val="solid"/>
                <a:round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pic>
            <p:nvPicPr>
              <p:cNvPr id="21" name="Picture 2" descr="Lecture Notes: Relational Algebra">
                <a:extLst>
                  <a:ext uri="{FF2B5EF4-FFF2-40B4-BE49-F238E27FC236}">
                    <a16:creationId xmlns:a16="http://schemas.microsoft.com/office/drawing/2014/main" id="{2C8E70EC-0104-D31D-D875-82B9128BB9E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90224" y="6129792"/>
                <a:ext cx="244863" cy="2798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Lecture Notes: Relational Algebra">
                <a:extLst>
                  <a:ext uri="{FF2B5EF4-FFF2-40B4-BE49-F238E27FC236}">
                    <a16:creationId xmlns:a16="http://schemas.microsoft.com/office/drawing/2014/main" id="{14247889-F088-AAF9-AA85-91094A032FD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755339" y="6143397"/>
                <a:ext cx="244863" cy="2798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14988BCE-3ED7-C55C-1CD4-9B67DEF9F8BC}"/>
                </a:ext>
              </a:extLst>
            </p:cNvPr>
            <p:cNvSpPr/>
            <p:nvPr/>
          </p:nvSpPr>
          <p:spPr>
            <a:xfrm>
              <a:off x="10085271" y="3617448"/>
              <a:ext cx="111500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HJ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F22ED073-E082-E498-0AC9-94D483D10FC4}"/>
                </a:ext>
              </a:extLst>
            </p:cNvPr>
            <p:cNvSpPr/>
            <p:nvPr/>
          </p:nvSpPr>
          <p:spPr>
            <a:xfrm>
              <a:off x="10952900" y="3629753"/>
              <a:ext cx="111500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MJ</a:t>
              </a:r>
            </a:p>
          </p:txBody>
        </p:sp>
        <p:sp>
          <p:nvSpPr>
            <p:cNvPr id="25" name="右箭头 24">
              <a:extLst>
                <a:ext uri="{FF2B5EF4-FFF2-40B4-BE49-F238E27FC236}">
                  <a16:creationId xmlns:a16="http://schemas.microsoft.com/office/drawing/2014/main" id="{72BAFBAC-3F9D-A47B-BCE1-489D61C81232}"/>
                </a:ext>
              </a:extLst>
            </p:cNvPr>
            <p:cNvSpPr/>
            <p:nvPr/>
          </p:nvSpPr>
          <p:spPr>
            <a:xfrm rot="10800000" flipH="1">
              <a:off x="9726176" y="3130848"/>
              <a:ext cx="688980" cy="400516"/>
            </a:xfrm>
            <a:prstGeom prst="rightArrow">
              <a:avLst>
                <a:gd name="adj1" fmla="val 41989"/>
                <a:gd name="adj2" fmla="val 46797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 dirty="0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87CDAA12-3BA4-0324-C23C-51DCBB91B435}"/>
                </a:ext>
              </a:extLst>
            </p:cNvPr>
            <p:cNvSpPr txBox="1"/>
            <p:nvPr/>
          </p:nvSpPr>
          <p:spPr>
            <a:xfrm>
              <a:off x="9891047" y="2809939"/>
              <a:ext cx="406247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800" dirty="0">
                  <a:latin typeface="Microsoft YaHei" panose="020B0503020204020204" pitchFamily="34" charset="-122"/>
                  <a:ea typeface="Microsoft YaHei" panose="020B0503020204020204" pitchFamily="34" charset="-122"/>
                  <a:sym typeface="Wingdings" panose="05000000000000000000" pitchFamily="2" charset="2"/>
                </a:rPr>
                <a:t>?</a:t>
              </a:r>
              <a:endParaRPr lang="zh-CN" alt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705989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384" y="99629"/>
            <a:ext cx="11249049" cy="1325563"/>
          </a:xfrm>
        </p:spPr>
        <p:txBody>
          <a:bodyPr>
            <a:normAutofit/>
          </a:bodyPr>
          <a:lstStyle/>
          <a:p>
            <a:r>
              <a:rPr lang="en-US" altLang="zh-CN" sz="3735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Lero</a:t>
            </a:r>
            <a:r>
              <a:rPr lang="en-US" altLang="zh-CN" sz="3735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: Plan Exploration</a:t>
            </a:r>
            <a:endParaRPr lang="en-US" sz="3735" dirty="0"/>
          </a:p>
        </p:txBody>
      </p:sp>
      <p:sp>
        <p:nvSpPr>
          <p:cNvPr id="26" name="Content Placeholder 2"/>
          <p:cNvSpPr txBox="1"/>
          <p:nvPr/>
        </p:nvSpPr>
        <p:spPr>
          <a:xfrm>
            <a:off x="368384" y="1537304"/>
            <a:ext cx="11249051" cy="5005737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lvl="2">
              <a:spcBef>
                <a:spcPts val="1000"/>
              </a:spcBef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7" name="Content Placeholder 2"/>
          <p:cNvSpPr txBox="1"/>
          <p:nvPr/>
        </p:nvSpPr>
        <p:spPr>
          <a:xfrm>
            <a:off x="368384" y="1423510"/>
            <a:ext cx="11249051" cy="5119531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>
              <a:spcBef>
                <a:spcPts val="1000"/>
              </a:spcBef>
            </a:pP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  <a:sym typeface="Wingdings" panose="05000000000000000000" pitchFamily="2" charset="2"/>
              </a:rPr>
              <a:t> Efficient candidate plan generation</a:t>
            </a:r>
          </a:p>
          <a:p>
            <a:pPr marL="571500" lvl="2">
              <a:spcBef>
                <a:spcPts val="1000"/>
              </a:spcBef>
            </a:pPr>
            <a:r>
              <a:rPr lang="en-US" altLang="zh-CN" sz="2500" dirty="0">
                <a:latin typeface="Microsoft YaHei" panose="020B0503020204020204" pitchFamily="34" charset="-122"/>
                <a:ea typeface="Microsoft YaHei" panose="020B0503020204020204" pitchFamily="34" charset="-122"/>
                <a:sym typeface="Wingdings" panose="05000000000000000000" pitchFamily="2" charset="2"/>
              </a:rPr>
              <a:t> Group sub-queries and tune their cardinalities together</a:t>
            </a:r>
          </a:p>
          <a:p>
            <a:pPr marL="571500" lvl="2">
              <a:spcBef>
                <a:spcPts val="1000"/>
              </a:spcBef>
            </a:pPr>
            <a:r>
              <a:rPr lang="en-US" altLang="zh-CN" sz="2500" dirty="0">
                <a:latin typeface="Microsoft YaHei" panose="020B0503020204020204" pitchFamily="34" charset="-122"/>
                <a:ea typeface="Microsoft YaHei" panose="020B0503020204020204" pitchFamily="34" charset="-122"/>
                <a:sym typeface="Wingdings" panose="05000000000000000000" pitchFamily="2" charset="2"/>
              </a:rPr>
              <a:t> Scale up/down their cardinality estimates and inject them into the query optimizer for different plans</a:t>
            </a:r>
          </a:p>
          <a:p>
            <a:pPr marL="400050" lvl="2" indent="0">
              <a:spcBef>
                <a:spcPts val="1000"/>
              </a:spcBef>
              <a:buNone/>
            </a:pPr>
            <a:endParaRPr lang="en-US" altLang="zh-CN" sz="2500" dirty="0">
              <a:latin typeface="Microsoft YaHei" panose="020B0503020204020204" pitchFamily="34" charset="-122"/>
              <a:ea typeface="Microsoft YaHei" panose="020B0503020204020204" pitchFamily="34" charset="-122"/>
              <a:sym typeface="Wingdings" panose="05000000000000000000" pitchFamily="2" charset="2"/>
            </a:endParaRPr>
          </a:p>
          <a:p>
            <a:pPr marL="400050" lvl="2" indent="0">
              <a:spcBef>
                <a:spcPts val="1000"/>
              </a:spcBef>
              <a:buNone/>
            </a:pPr>
            <a:endParaRPr lang="en-US" altLang="zh-CN" sz="2500" dirty="0">
              <a:latin typeface="Microsoft YaHei" panose="020B0503020204020204" pitchFamily="34" charset="-122"/>
              <a:ea typeface="Microsoft YaHei" panose="020B0503020204020204" pitchFamily="34" charset="-122"/>
              <a:sym typeface="Wingdings" panose="05000000000000000000" pitchFamily="2" charset="2"/>
            </a:endParaRPr>
          </a:p>
          <a:p>
            <a:pPr marL="228600" lvl="1">
              <a:spcBef>
                <a:spcPts val="1000"/>
              </a:spcBef>
            </a:pP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  <a:sym typeface="Wingdings" panose="05000000000000000000" pitchFamily="2" charset="2"/>
              </a:rPr>
              <a:t> Plan diversity</a:t>
            </a:r>
          </a:p>
          <a:p>
            <a:pPr marL="571500" lvl="2">
              <a:spcBef>
                <a:spcPts val="1000"/>
              </a:spcBef>
            </a:pPr>
            <a:r>
              <a:rPr lang="en-US" altLang="zh-CN" sz="2500" dirty="0">
                <a:latin typeface="Microsoft YaHei" panose="020B0503020204020204" pitchFamily="34" charset="-122"/>
                <a:ea typeface="Microsoft YaHei" panose="020B0503020204020204" pitchFamily="34" charset="-122"/>
                <a:sym typeface="Wingdings" panose="05000000000000000000" pitchFamily="2" charset="2"/>
              </a:rPr>
              <a:t> Different plan shapes</a:t>
            </a:r>
          </a:p>
          <a:p>
            <a:pPr marL="571500" lvl="2">
              <a:spcBef>
                <a:spcPts val="1000"/>
              </a:spcBef>
            </a:pPr>
            <a:r>
              <a:rPr lang="en-US" altLang="zh-CN" sz="2500" dirty="0">
                <a:latin typeface="Microsoft YaHei" panose="020B0503020204020204" pitchFamily="34" charset="-122"/>
                <a:ea typeface="Microsoft YaHei" panose="020B0503020204020204" pitchFamily="34" charset="-122"/>
                <a:sym typeface="Wingdings" panose="05000000000000000000" pitchFamily="2" charset="2"/>
              </a:rPr>
              <a:t> Different join orders</a:t>
            </a:r>
          </a:p>
          <a:p>
            <a:pPr marL="571500" lvl="2">
              <a:spcBef>
                <a:spcPts val="1000"/>
              </a:spcBef>
            </a:pPr>
            <a:endParaRPr lang="en-US" altLang="zh-CN" sz="2500" dirty="0">
              <a:latin typeface="Microsoft YaHei" panose="020B0503020204020204" pitchFamily="34" charset="-122"/>
              <a:ea typeface="Microsoft YaHei" panose="020B0503020204020204" pitchFamily="34" charset="-122"/>
              <a:sym typeface="Wingdings" panose="05000000000000000000" pitchFamily="2" charset="2"/>
            </a:endParaRPr>
          </a:p>
          <a:p>
            <a:pPr marL="400050" lvl="2" indent="0">
              <a:spcBef>
                <a:spcPts val="1000"/>
              </a:spcBef>
              <a:buNone/>
            </a:pPr>
            <a:endParaRPr lang="en-US" altLang="zh-CN" sz="2500" dirty="0">
              <a:latin typeface="Microsoft YaHei" panose="020B0503020204020204" pitchFamily="34" charset="-122"/>
              <a:ea typeface="Microsoft YaHei" panose="020B0503020204020204" pitchFamily="34" charset="-122"/>
              <a:sym typeface="Wingdings" panose="05000000000000000000" pitchFamily="2" charset="2"/>
            </a:endParaRPr>
          </a:p>
          <a:p>
            <a:pPr marL="571500" lvl="2">
              <a:spcBef>
                <a:spcPts val="1000"/>
              </a:spcBef>
            </a:pPr>
            <a:endParaRPr lang="en-US" altLang="zh-CN" sz="2500" dirty="0">
              <a:latin typeface="Microsoft YaHei" panose="020B0503020204020204" pitchFamily="34" charset="-122"/>
              <a:ea typeface="Microsoft YaHei" panose="020B0503020204020204" pitchFamily="34" charset="-122"/>
              <a:sym typeface="Wingdings" panose="05000000000000000000" pitchFamily="2" charset="2"/>
            </a:endParaRPr>
          </a:p>
          <a:p>
            <a:pPr marL="571500" lvl="2">
              <a:spcBef>
                <a:spcPts val="1000"/>
              </a:spcBef>
            </a:pPr>
            <a:endParaRPr lang="en-US" altLang="zh-CN" sz="2500" dirty="0">
              <a:latin typeface="Microsoft YaHei" panose="020B0503020204020204" pitchFamily="34" charset="-122"/>
              <a:ea typeface="Microsoft YaHei" panose="020B0503020204020204" pitchFamily="34" charset="-122"/>
              <a:sym typeface="Wingdings" panose="05000000000000000000" pitchFamily="2" charset="2"/>
            </a:endParaRPr>
          </a:p>
          <a:p>
            <a:pPr marL="571500" lvl="2">
              <a:spcBef>
                <a:spcPts val="1000"/>
              </a:spcBef>
            </a:pPr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  <a:sym typeface="Wingdings" panose="05000000000000000000" pitchFamily="2" charset="2"/>
            </a:endParaRPr>
          </a:p>
          <a:p>
            <a:pPr marL="685800" lvl="2">
              <a:spcBef>
                <a:spcPts val="1000"/>
              </a:spcBef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  <a:sym typeface="Wingdings" panose="05000000000000000000" pitchFamily="2" charset="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CC826D83-2BD2-D7A4-24AB-3E4EA277BF73}"/>
              </a:ext>
            </a:extLst>
          </p:cNvPr>
          <p:cNvGrpSpPr/>
          <p:nvPr/>
        </p:nvGrpSpPr>
        <p:grpSpPr>
          <a:xfrm>
            <a:off x="4930241" y="4040172"/>
            <a:ext cx="5978975" cy="2030770"/>
            <a:chOff x="2648358" y="1188131"/>
            <a:chExt cx="5978975" cy="203077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1FD1B1F6-7B22-0818-05BF-2685BA7D5C23}"/>
                    </a:ext>
                  </a:extLst>
                </p:cNvPr>
                <p:cNvSpPr txBox="1"/>
                <p:nvPr/>
              </p:nvSpPr>
              <p:spPr>
                <a:xfrm>
                  <a:off x="3144978" y="2233487"/>
                  <a:ext cx="25327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⋈</m:t>
                        </m:r>
                      </m:oMath>
                    </m:oMathPara>
                  </a14:m>
                  <a:endParaRPr kumimoji="1" lang="en-US" altLang="zh-CN" b="0" dirty="0"/>
                </a:p>
              </p:txBody>
            </p:sp>
          </mc:Choice>
          <mc:Fallback xmlns="">
            <p:sp>
              <p:nvSpPr>
                <p:cNvPr id="4" name="文本框 3">
                  <a:extLst>
                    <a:ext uri="{FF2B5EF4-FFF2-40B4-BE49-F238E27FC236}">
                      <a16:creationId xmlns:a16="http://schemas.microsoft.com/office/drawing/2014/main" id="{E7000DFF-CBA0-FC36-D901-CA9602006E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4978" y="2233487"/>
                  <a:ext cx="253274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14286" r="-14286" b="-434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E13764DA-E06E-4F95-1522-78FD5334A732}"/>
                    </a:ext>
                  </a:extLst>
                </p:cNvPr>
                <p:cNvSpPr txBox="1"/>
                <p:nvPr/>
              </p:nvSpPr>
              <p:spPr>
                <a:xfrm>
                  <a:off x="2934344" y="2689244"/>
                  <a:ext cx="21063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5" name="文本框 4">
                  <a:extLst>
                    <a:ext uri="{FF2B5EF4-FFF2-40B4-BE49-F238E27FC236}">
                      <a16:creationId xmlns:a16="http://schemas.microsoft.com/office/drawing/2014/main" id="{65A784DE-441C-20BE-DD7F-F3984DED05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4344" y="2689244"/>
                  <a:ext cx="210634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16667" r="-22222" b="-869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51C19217-F5FD-4533-4CFD-F0DF90794A48}"/>
                    </a:ext>
                  </a:extLst>
                </p:cNvPr>
                <p:cNvSpPr txBox="1"/>
                <p:nvPr/>
              </p:nvSpPr>
              <p:spPr>
                <a:xfrm>
                  <a:off x="3398252" y="2691670"/>
                  <a:ext cx="21050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EACE8A69-3AA9-27B4-ECD5-B733171D82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98252" y="2691670"/>
                  <a:ext cx="210506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16667" r="-16667" b="-909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直线箭头连接符 9">
              <a:extLst>
                <a:ext uri="{FF2B5EF4-FFF2-40B4-BE49-F238E27FC236}">
                  <a16:creationId xmlns:a16="http://schemas.microsoft.com/office/drawing/2014/main" id="{AE6A9F2E-54C0-CAE7-545B-5388F0F426F6}"/>
                </a:ext>
              </a:extLst>
            </p:cNvPr>
            <p:cNvCxnSpPr>
              <a:cxnSpLocks/>
              <a:stCxn id="8" idx="0"/>
              <a:endCxn id="7" idx="2"/>
            </p:cNvCxnSpPr>
            <p:nvPr/>
          </p:nvCxnSpPr>
          <p:spPr>
            <a:xfrm flipV="1">
              <a:off x="3039661" y="2510486"/>
              <a:ext cx="231954" cy="17875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线箭头连接符 10">
              <a:extLst>
                <a:ext uri="{FF2B5EF4-FFF2-40B4-BE49-F238E27FC236}">
                  <a16:creationId xmlns:a16="http://schemas.microsoft.com/office/drawing/2014/main" id="{816A321F-013E-6803-8B3D-9BC1B58B93B5}"/>
                </a:ext>
              </a:extLst>
            </p:cNvPr>
            <p:cNvCxnSpPr>
              <a:cxnSpLocks/>
              <a:stCxn id="9" idx="0"/>
              <a:endCxn id="7" idx="2"/>
            </p:cNvCxnSpPr>
            <p:nvPr/>
          </p:nvCxnSpPr>
          <p:spPr>
            <a:xfrm flipH="1" flipV="1">
              <a:off x="3271615" y="2510486"/>
              <a:ext cx="231890" cy="181184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506C81BB-88E2-316C-00DA-4E911D6C0402}"/>
                    </a:ext>
                  </a:extLst>
                </p:cNvPr>
                <p:cNvSpPr txBox="1"/>
                <p:nvPr/>
              </p:nvSpPr>
              <p:spPr>
                <a:xfrm>
                  <a:off x="3376932" y="1834603"/>
                  <a:ext cx="25327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⋈</m:t>
                        </m:r>
                      </m:oMath>
                    </m:oMathPara>
                  </a14:m>
                  <a:endParaRPr kumimoji="1" lang="en-US" altLang="zh-CN" b="0" dirty="0"/>
                </a:p>
              </p:txBody>
            </p:sp>
          </mc:Choice>
          <mc:Fallback xmlns="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E99B3FA8-855B-1E0B-768A-76E5446A8A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76932" y="1834603"/>
                  <a:ext cx="253274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9091" r="-909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EED0BC73-F859-8242-07B5-C98C15A88E1C}"/>
                    </a:ext>
                  </a:extLst>
                </p:cNvPr>
                <p:cNvSpPr txBox="1"/>
                <p:nvPr/>
              </p:nvSpPr>
              <p:spPr>
                <a:xfrm>
                  <a:off x="3630206" y="2233487"/>
                  <a:ext cx="2210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0F9AE999-0C7E-6042-FB84-299B0D7001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30206" y="2233487"/>
                  <a:ext cx="221023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22222" r="-16667" b="-869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B7BDC1C9-B2D1-8F6D-B626-C61C60F65EA2}"/>
                    </a:ext>
                  </a:extLst>
                </p:cNvPr>
                <p:cNvSpPr txBox="1"/>
                <p:nvPr/>
              </p:nvSpPr>
              <p:spPr>
                <a:xfrm>
                  <a:off x="3840712" y="1834602"/>
                  <a:ext cx="22955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3480E6C4-AE77-A33B-95BE-997DA5477C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0712" y="1834602"/>
                  <a:ext cx="229550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21053" r="-15789" b="-434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直线箭头连接符 14">
              <a:extLst>
                <a:ext uri="{FF2B5EF4-FFF2-40B4-BE49-F238E27FC236}">
                  <a16:creationId xmlns:a16="http://schemas.microsoft.com/office/drawing/2014/main" id="{06C2F087-FF03-9B49-D7A2-15ABA7C84185}"/>
                </a:ext>
              </a:extLst>
            </p:cNvPr>
            <p:cNvCxnSpPr>
              <a:cxnSpLocks/>
              <a:stCxn id="7" idx="0"/>
              <a:endCxn id="12" idx="2"/>
            </p:cNvCxnSpPr>
            <p:nvPr/>
          </p:nvCxnSpPr>
          <p:spPr>
            <a:xfrm flipV="1">
              <a:off x="3271615" y="2111602"/>
              <a:ext cx="231954" cy="121885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线箭头连接符 15">
              <a:extLst>
                <a:ext uri="{FF2B5EF4-FFF2-40B4-BE49-F238E27FC236}">
                  <a16:creationId xmlns:a16="http://schemas.microsoft.com/office/drawing/2014/main" id="{9F718869-CE2C-803D-E472-A967A2CD48B7}"/>
                </a:ext>
              </a:extLst>
            </p:cNvPr>
            <p:cNvCxnSpPr>
              <a:cxnSpLocks/>
              <a:stCxn id="13" idx="0"/>
              <a:endCxn id="12" idx="2"/>
            </p:cNvCxnSpPr>
            <p:nvPr/>
          </p:nvCxnSpPr>
          <p:spPr>
            <a:xfrm flipH="1" flipV="1">
              <a:off x="3503569" y="2111602"/>
              <a:ext cx="237149" cy="121885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9E6E7EB5-1DCC-8A94-34C8-424ACB34ECC4}"/>
                    </a:ext>
                  </a:extLst>
                </p:cNvPr>
                <p:cNvSpPr txBox="1"/>
                <p:nvPr/>
              </p:nvSpPr>
              <p:spPr>
                <a:xfrm>
                  <a:off x="3608822" y="1435717"/>
                  <a:ext cx="25327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⋈</m:t>
                        </m:r>
                      </m:oMath>
                    </m:oMathPara>
                  </a14:m>
                  <a:endParaRPr kumimoji="1" lang="en-US" altLang="zh-CN" b="0" dirty="0"/>
                </a:p>
              </p:txBody>
            </p:sp>
          </mc:Choice>
          <mc:Fallback xmlns=""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5FA0AD15-CDD2-380C-A1FF-1314C808DF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08822" y="1435717"/>
                  <a:ext cx="253274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14286" r="-9524" b="-454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直线箭头连接符 21">
              <a:extLst>
                <a:ext uri="{FF2B5EF4-FFF2-40B4-BE49-F238E27FC236}">
                  <a16:creationId xmlns:a16="http://schemas.microsoft.com/office/drawing/2014/main" id="{E4770AD7-921D-469E-D679-167D216AF64B}"/>
                </a:ext>
              </a:extLst>
            </p:cNvPr>
            <p:cNvCxnSpPr>
              <a:cxnSpLocks/>
              <a:stCxn id="12" idx="0"/>
              <a:endCxn id="17" idx="2"/>
            </p:cNvCxnSpPr>
            <p:nvPr/>
          </p:nvCxnSpPr>
          <p:spPr>
            <a:xfrm flipV="1">
              <a:off x="3503569" y="1712716"/>
              <a:ext cx="231890" cy="121887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线箭头连接符 22">
              <a:extLst>
                <a:ext uri="{FF2B5EF4-FFF2-40B4-BE49-F238E27FC236}">
                  <a16:creationId xmlns:a16="http://schemas.microsoft.com/office/drawing/2014/main" id="{494A190A-0243-5662-59D9-E45F624A8231}"/>
                </a:ext>
              </a:extLst>
            </p:cNvPr>
            <p:cNvCxnSpPr>
              <a:cxnSpLocks/>
              <a:stCxn id="14" idx="0"/>
              <a:endCxn id="17" idx="2"/>
            </p:cNvCxnSpPr>
            <p:nvPr/>
          </p:nvCxnSpPr>
          <p:spPr>
            <a:xfrm flipH="1" flipV="1">
              <a:off x="3735459" y="1712716"/>
              <a:ext cx="220028" cy="121886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矩形 23">
                  <a:extLst>
                    <a:ext uri="{FF2B5EF4-FFF2-40B4-BE49-F238E27FC236}">
                      <a16:creationId xmlns:a16="http://schemas.microsoft.com/office/drawing/2014/main" id="{00A73F4E-32CA-B2BF-C59E-89BD1008BBB3}"/>
                    </a:ext>
                  </a:extLst>
                </p:cNvPr>
                <p:cNvSpPr/>
                <p:nvPr/>
              </p:nvSpPr>
              <p:spPr>
                <a:xfrm>
                  <a:off x="2648358" y="1223022"/>
                  <a:ext cx="897145" cy="3077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en-US" altLang="zh-CN" sz="14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77" name="矩形 76">
                  <a:extLst>
                    <a:ext uri="{FF2B5EF4-FFF2-40B4-BE49-F238E27FC236}">
                      <a16:creationId xmlns:a16="http://schemas.microsoft.com/office/drawing/2014/main" id="{755BEB72-F802-BBA4-72D1-2559700AC40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48358" y="1223022"/>
                  <a:ext cx="897145" cy="30777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圆角矩形 26">
              <a:extLst>
                <a:ext uri="{FF2B5EF4-FFF2-40B4-BE49-F238E27FC236}">
                  <a16:creationId xmlns:a16="http://schemas.microsoft.com/office/drawing/2014/main" id="{B3AFA6FB-010F-1610-1B38-2004993EBD4C}"/>
                </a:ext>
              </a:extLst>
            </p:cNvPr>
            <p:cNvSpPr/>
            <p:nvPr/>
          </p:nvSpPr>
          <p:spPr>
            <a:xfrm>
              <a:off x="2867970" y="1223022"/>
              <a:ext cx="1230964" cy="1995876"/>
            </a:xfrm>
            <a:prstGeom prst="roundRect">
              <a:avLst>
                <a:gd name="adj" fmla="val 0"/>
              </a:avLst>
            </a:prstGeom>
            <a:noFill/>
            <a:ln w="3810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CA3002DC-1418-F195-F79C-24579B1C76C3}"/>
                    </a:ext>
                  </a:extLst>
                </p:cNvPr>
                <p:cNvSpPr txBox="1"/>
                <p:nvPr/>
              </p:nvSpPr>
              <p:spPr>
                <a:xfrm>
                  <a:off x="4424861" y="2001716"/>
                  <a:ext cx="25327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⋈</m:t>
                        </m:r>
                      </m:oMath>
                    </m:oMathPara>
                  </a14:m>
                  <a:endParaRPr kumimoji="1" lang="en-US" altLang="zh-CN" b="0" dirty="0"/>
                </a:p>
              </p:txBody>
            </p:sp>
          </mc:Choice>
          <mc:Fallback xmlns="">
            <p:sp>
              <p:nvSpPr>
                <p:cNvPr id="42" name="文本框 41">
                  <a:extLst>
                    <a:ext uri="{FF2B5EF4-FFF2-40B4-BE49-F238E27FC236}">
                      <a16:creationId xmlns:a16="http://schemas.microsoft.com/office/drawing/2014/main" id="{C876BBF9-D307-A9BB-003A-A73E7042D7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24861" y="2001716"/>
                  <a:ext cx="253274" cy="276999"/>
                </a:xfrm>
                <a:prstGeom prst="rect">
                  <a:avLst/>
                </a:prstGeom>
                <a:blipFill>
                  <a:blip r:embed="rId12"/>
                  <a:stretch>
                    <a:fillRect l="-14286" r="-1428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F932A5E7-53A1-93AF-9F67-BDE7D60FB56E}"/>
                    </a:ext>
                  </a:extLst>
                </p:cNvPr>
                <p:cNvSpPr txBox="1"/>
                <p:nvPr/>
              </p:nvSpPr>
              <p:spPr>
                <a:xfrm>
                  <a:off x="4214227" y="2457473"/>
                  <a:ext cx="21063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43" name="文本框 42">
                  <a:extLst>
                    <a:ext uri="{FF2B5EF4-FFF2-40B4-BE49-F238E27FC236}">
                      <a16:creationId xmlns:a16="http://schemas.microsoft.com/office/drawing/2014/main" id="{5ADEBE4B-8CEF-7221-8127-AC49020C7A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14227" y="2457473"/>
                  <a:ext cx="210634" cy="276999"/>
                </a:xfrm>
                <a:prstGeom prst="rect">
                  <a:avLst/>
                </a:prstGeom>
                <a:blipFill>
                  <a:blip r:embed="rId13"/>
                  <a:stretch>
                    <a:fillRect l="-22222" r="-16667" b="-434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文本框 34">
                  <a:extLst>
                    <a:ext uri="{FF2B5EF4-FFF2-40B4-BE49-F238E27FC236}">
                      <a16:creationId xmlns:a16="http://schemas.microsoft.com/office/drawing/2014/main" id="{21861777-142F-1B02-4318-BB7E3ED8955E}"/>
                    </a:ext>
                  </a:extLst>
                </p:cNvPr>
                <p:cNvSpPr txBox="1"/>
                <p:nvPr/>
              </p:nvSpPr>
              <p:spPr>
                <a:xfrm>
                  <a:off x="4678135" y="2459899"/>
                  <a:ext cx="2210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45" name="文本框 44">
                  <a:extLst>
                    <a:ext uri="{FF2B5EF4-FFF2-40B4-BE49-F238E27FC236}">
                      <a16:creationId xmlns:a16="http://schemas.microsoft.com/office/drawing/2014/main" id="{2E2D6FD7-D577-7686-BEBA-0159B8BA81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8135" y="2459899"/>
                  <a:ext cx="221023" cy="276999"/>
                </a:xfrm>
                <a:prstGeom prst="rect">
                  <a:avLst/>
                </a:prstGeom>
                <a:blipFill>
                  <a:blip r:embed="rId14"/>
                  <a:stretch>
                    <a:fillRect l="-22222" r="-16667" b="-434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直线箭头连接符 38">
              <a:extLst>
                <a:ext uri="{FF2B5EF4-FFF2-40B4-BE49-F238E27FC236}">
                  <a16:creationId xmlns:a16="http://schemas.microsoft.com/office/drawing/2014/main" id="{B312CF85-DE26-912E-8D32-D994E23FA563}"/>
                </a:ext>
              </a:extLst>
            </p:cNvPr>
            <p:cNvCxnSpPr>
              <a:cxnSpLocks/>
              <a:stCxn id="33" idx="0"/>
              <a:endCxn id="29" idx="2"/>
            </p:cNvCxnSpPr>
            <p:nvPr/>
          </p:nvCxnSpPr>
          <p:spPr>
            <a:xfrm flipV="1">
              <a:off x="4319544" y="2278715"/>
              <a:ext cx="231954" cy="17875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线箭头连接符 39">
              <a:extLst>
                <a:ext uri="{FF2B5EF4-FFF2-40B4-BE49-F238E27FC236}">
                  <a16:creationId xmlns:a16="http://schemas.microsoft.com/office/drawing/2014/main" id="{07E28675-A058-E2B2-5151-C3BD104E477B}"/>
                </a:ext>
              </a:extLst>
            </p:cNvPr>
            <p:cNvCxnSpPr>
              <a:cxnSpLocks/>
              <a:stCxn id="35" idx="0"/>
              <a:endCxn id="29" idx="2"/>
            </p:cNvCxnSpPr>
            <p:nvPr/>
          </p:nvCxnSpPr>
          <p:spPr>
            <a:xfrm flipH="1" flipV="1">
              <a:off x="4551498" y="2278715"/>
              <a:ext cx="237149" cy="181184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文本框 40">
                  <a:extLst>
                    <a:ext uri="{FF2B5EF4-FFF2-40B4-BE49-F238E27FC236}">
                      <a16:creationId xmlns:a16="http://schemas.microsoft.com/office/drawing/2014/main" id="{509E1C34-BC4B-0FAF-8F8F-F67790A2F8D3}"/>
                    </a:ext>
                  </a:extLst>
                </p:cNvPr>
                <p:cNvSpPr txBox="1"/>
                <p:nvPr/>
              </p:nvSpPr>
              <p:spPr>
                <a:xfrm>
                  <a:off x="4843229" y="1541888"/>
                  <a:ext cx="25327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⋈</m:t>
                        </m:r>
                      </m:oMath>
                    </m:oMathPara>
                  </a14:m>
                  <a:endParaRPr kumimoji="1" lang="en-US" altLang="zh-CN" b="0" dirty="0"/>
                </a:p>
              </p:txBody>
            </p:sp>
          </mc:Choice>
          <mc:Fallback xmlns="">
            <p:sp>
              <p:nvSpPr>
                <p:cNvPr id="48" name="文本框 47">
                  <a:extLst>
                    <a:ext uri="{FF2B5EF4-FFF2-40B4-BE49-F238E27FC236}">
                      <a16:creationId xmlns:a16="http://schemas.microsoft.com/office/drawing/2014/main" id="{3C97C0EA-D92C-7C73-7394-442D351E00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43229" y="1541888"/>
                  <a:ext cx="253274" cy="276999"/>
                </a:xfrm>
                <a:prstGeom prst="rect">
                  <a:avLst/>
                </a:prstGeom>
                <a:blipFill>
                  <a:blip r:embed="rId15"/>
                  <a:stretch>
                    <a:fillRect l="-14286" r="-1428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直线箭头连接符 41">
              <a:extLst>
                <a:ext uri="{FF2B5EF4-FFF2-40B4-BE49-F238E27FC236}">
                  <a16:creationId xmlns:a16="http://schemas.microsoft.com/office/drawing/2014/main" id="{E59FA7D8-0342-4FAB-D835-17566223C92A}"/>
                </a:ext>
              </a:extLst>
            </p:cNvPr>
            <p:cNvCxnSpPr>
              <a:cxnSpLocks/>
              <a:stCxn id="29" idx="0"/>
              <a:endCxn id="41" idx="2"/>
            </p:cNvCxnSpPr>
            <p:nvPr/>
          </p:nvCxnSpPr>
          <p:spPr>
            <a:xfrm flipV="1">
              <a:off x="4551498" y="1818887"/>
              <a:ext cx="418368" cy="182829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线箭头连接符 43">
              <a:extLst>
                <a:ext uri="{FF2B5EF4-FFF2-40B4-BE49-F238E27FC236}">
                  <a16:creationId xmlns:a16="http://schemas.microsoft.com/office/drawing/2014/main" id="{0C05617A-0E34-F8A9-6AE7-9DA7247DBBF7}"/>
                </a:ext>
              </a:extLst>
            </p:cNvPr>
            <p:cNvCxnSpPr>
              <a:cxnSpLocks/>
              <a:stCxn id="45" idx="0"/>
              <a:endCxn id="41" idx="2"/>
            </p:cNvCxnSpPr>
            <p:nvPr/>
          </p:nvCxnSpPr>
          <p:spPr>
            <a:xfrm flipH="1" flipV="1">
              <a:off x="4969866" y="1818887"/>
              <a:ext cx="439590" cy="17277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文本框 44">
                  <a:extLst>
                    <a:ext uri="{FF2B5EF4-FFF2-40B4-BE49-F238E27FC236}">
                      <a16:creationId xmlns:a16="http://schemas.microsoft.com/office/drawing/2014/main" id="{9AAA2600-A8E7-4994-548F-DF4696B213AF}"/>
                    </a:ext>
                  </a:extLst>
                </p:cNvPr>
                <p:cNvSpPr txBox="1"/>
                <p:nvPr/>
              </p:nvSpPr>
              <p:spPr>
                <a:xfrm>
                  <a:off x="5282819" y="1991658"/>
                  <a:ext cx="25327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⋈</m:t>
                        </m:r>
                      </m:oMath>
                    </m:oMathPara>
                  </a14:m>
                  <a:endParaRPr kumimoji="1" lang="en-US" altLang="zh-CN" b="0" dirty="0"/>
                </a:p>
              </p:txBody>
            </p:sp>
          </mc:Choice>
          <mc:Fallback xmlns="">
            <p:sp>
              <p:nvSpPr>
                <p:cNvPr id="59" name="文本框 58">
                  <a:extLst>
                    <a:ext uri="{FF2B5EF4-FFF2-40B4-BE49-F238E27FC236}">
                      <a16:creationId xmlns:a16="http://schemas.microsoft.com/office/drawing/2014/main" id="{B6DAC66E-CFDE-5B55-E1B9-6949CB6DB2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2819" y="1991658"/>
                  <a:ext cx="253274" cy="276999"/>
                </a:xfrm>
                <a:prstGeom prst="rect">
                  <a:avLst/>
                </a:prstGeom>
                <a:blipFill>
                  <a:blip r:embed="rId16"/>
                  <a:stretch>
                    <a:fillRect l="-15000" r="-15000" b="-434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文本框 45">
                  <a:extLst>
                    <a:ext uri="{FF2B5EF4-FFF2-40B4-BE49-F238E27FC236}">
                      <a16:creationId xmlns:a16="http://schemas.microsoft.com/office/drawing/2014/main" id="{1D8037B0-6AB5-D389-AC08-FC62D0A0EB6D}"/>
                    </a:ext>
                  </a:extLst>
                </p:cNvPr>
                <p:cNvSpPr txBox="1"/>
                <p:nvPr/>
              </p:nvSpPr>
              <p:spPr>
                <a:xfrm>
                  <a:off x="5072185" y="2447415"/>
                  <a:ext cx="21063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62" name="文本框 61">
                  <a:extLst>
                    <a:ext uri="{FF2B5EF4-FFF2-40B4-BE49-F238E27FC236}">
                      <a16:creationId xmlns:a16="http://schemas.microsoft.com/office/drawing/2014/main" id="{21103D51-ABCB-EA76-7F6A-A47DCBF63D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2185" y="2447415"/>
                  <a:ext cx="210634" cy="276999"/>
                </a:xfrm>
                <a:prstGeom prst="rect">
                  <a:avLst/>
                </a:prstGeom>
                <a:blipFill>
                  <a:blip r:embed="rId17"/>
                  <a:stretch>
                    <a:fillRect l="-22222" r="-16667" b="-869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文本框 47">
                  <a:extLst>
                    <a:ext uri="{FF2B5EF4-FFF2-40B4-BE49-F238E27FC236}">
                      <a16:creationId xmlns:a16="http://schemas.microsoft.com/office/drawing/2014/main" id="{3EBBEC97-3361-22D8-38CF-D9DFCE59B1DB}"/>
                    </a:ext>
                  </a:extLst>
                </p:cNvPr>
                <p:cNvSpPr txBox="1"/>
                <p:nvPr/>
              </p:nvSpPr>
              <p:spPr>
                <a:xfrm>
                  <a:off x="5536093" y="2449841"/>
                  <a:ext cx="22955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63" name="文本框 62">
                  <a:extLst>
                    <a:ext uri="{FF2B5EF4-FFF2-40B4-BE49-F238E27FC236}">
                      <a16:creationId xmlns:a16="http://schemas.microsoft.com/office/drawing/2014/main" id="{DEDEC30D-851A-9F57-077D-F0552D2846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36093" y="2449841"/>
                  <a:ext cx="229550" cy="276999"/>
                </a:xfrm>
                <a:prstGeom prst="rect">
                  <a:avLst/>
                </a:prstGeom>
                <a:blipFill>
                  <a:blip r:embed="rId18"/>
                  <a:stretch>
                    <a:fillRect l="-15000" r="-10000" b="-869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" name="直线箭头连接符 48">
              <a:extLst>
                <a:ext uri="{FF2B5EF4-FFF2-40B4-BE49-F238E27FC236}">
                  <a16:creationId xmlns:a16="http://schemas.microsoft.com/office/drawing/2014/main" id="{970401D6-5039-451F-2F94-1D64B89CE942}"/>
                </a:ext>
              </a:extLst>
            </p:cNvPr>
            <p:cNvCxnSpPr>
              <a:cxnSpLocks/>
              <a:stCxn id="46" idx="0"/>
              <a:endCxn id="45" idx="2"/>
            </p:cNvCxnSpPr>
            <p:nvPr/>
          </p:nvCxnSpPr>
          <p:spPr>
            <a:xfrm flipV="1">
              <a:off x="5177502" y="2268657"/>
              <a:ext cx="231954" cy="17875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线箭头连接符 49">
              <a:extLst>
                <a:ext uri="{FF2B5EF4-FFF2-40B4-BE49-F238E27FC236}">
                  <a16:creationId xmlns:a16="http://schemas.microsoft.com/office/drawing/2014/main" id="{D048966D-5EB5-0116-90D4-76E4938DD2C4}"/>
                </a:ext>
              </a:extLst>
            </p:cNvPr>
            <p:cNvCxnSpPr>
              <a:cxnSpLocks/>
              <a:stCxn id="48" idx="0"/>
              <a:endCxn id="45" idx="2"/>
            </p:cNvCxnSpPr>
            <p:nvPr/>
          </p:nvCxnSpPr>
          <p:spPr>
            <a:xfrm flipH="1" flipV="1">
              <a:off x="5409456" y="2268657"/>
              <a:ext cx="241412" cy="181184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矩形 50">
                  <a:extLst>
                    <a:ext uri="{FF2B5EF4-FFF2-40B4-BE49-F238E27FC236}">
                      <a16:creationId xmlns:a16="http://schemas.microsoft.com/office/drawing/2014/main" id="{F5D6C780-5936-6A9C-8CF4-B7B1DDD19572}"/>
                    </a:ext>
                  </a:extLst>
                </p:cNvPr>
                <p:cNvSpPr/>
                <p:nvPr/>
              </p:nvSpPr>
              <p:spPr>
                <a:xfrm>
                  <a:off x="3936224" y="1206544"/>
                  <a:ext cx="897145" cy="3077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en-US" altLang="zh-CN" sz="14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75" name="矩形 74">
                  <a:extLst>
                    <a:ext uri="{FF2B5EF4-FFF2-40B4-BE49-F238E27FC236}">
                      <a16:creationId xmlns:a16="http://schemas.microsoft.com/office/drawing/2014/main" id="{B1F5E2D4-A2AA-F84C-FFAB-479E2797332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36224" y="1206544"/>
                  <a:ext cx="897145" cy="307777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2" name="圆角矩形 51">
              <a:extLst>
                <a:ext uri="{FF2B5EF4-FFF2-40B4-BE49-F238E27FC236}">
                  <a16:creationId xmlns:a16="http://schemas.microsoft.com/office/drawing/2014/main" id="{3FA5A060-CB9B-DD23-689E-48394CFF92F2}"/>
                </a:ext>
              </a:extLst>
            </p:cNvPr>
            <p:cNvSpPr/>
            <p:nvPr/>
          </p:nvSpPr>
          <p:spPr>
            <a:xfrm>
              <a:off x="4184924" y="1223021"/>
              <a:ext cx="1603063" cy="1995877"/>
            </a:xfrm>
            <a:prstGeom prst="roundRect">
              <a:avLst>
                <a:gd name="adj" fmla="val 0"/>
              </a:avLst>
            </a:prstGeom>
            <a:noFill/>
            <a:ln w="3810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53" name="组合 52">
              <a:extLst>
                <a:ext uri="{FF2B5EF4-FFF2-40B4-BE49-F238E27FC236}">
                  <a16:creationId xmlns:a16="http://schemas.microsoft.com/office/drawing/2014/main" id="{3835ED70-07F9-7D99-92EE-145E321AD98E}"/>
                </a:ext>
              </a:extLst>
            </p:cNvPr>
            <p:cNvGrpSpPr/>
            <p:nvPr/>
          </p:nvGrpSpPr>
          <p:grpSpPr>
            <a:xfrm>
              <a:off x="5624419" y="1188131"/>
              <a:ext cx="1576025" cy="2030770"/>
              <a:chOff x="5466158" y="1188131"/>
              <a:chExt cx="1576025" cy="203077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" name="文本框 81">
                    <a:extLst>
                      <a:ext uri="{FF2B5EF4-FFF2-40B4-BE49-F238E27FC236}">
                        <a16:creationId xmlns:a16="http://schemas.microsoft.com/office/drawing/2014/main" id="{6FAB5E3D-94F3-BE4F-D99F-068A783C2C70}"/>
                      </a:ext>
                    </a:extLst>
                  </p:cNvPr>
                  <p:cNvSpPr txBox="1"/>
                  <p:nvPr/>
                </p:nvSpPr>
                <p:spPr>
                  <a:xfrm>
                    <a:off x="5982028" y="2066248"/>
                    <a:ext cx="25327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⋈</m:t>
                          </m:r>
                        </m:oMath>
                      </m:oMathPara>
                    </a14:m>
                    <a:endParaRPr kumimoji="1" lang="en-US" altLang="zh-CN" b="0" dirty="0"/>
                  </a:p>
                </p:txBody>
              </p:sp>
            </mc:Choice>
            <mc:Fallback xmlns="">
              <p:sp>
                <p:nvSpPr>
                  <p:cNvPr id="98" name="文本框 97">
                    <a:extLst>
                      <a:ext uri="{FF2B5EF4-FFF2-40B4-BE49-F238E27FC236}">
                        <a16:creationId xmlns:a16="http://schemas.microsoft.com/office/drawing/2014/main" id="{DBDE65E6-1A9D-E6EC-5BFD-4165AB6A9C2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82028" y="2066248"/>
                    <a:ext cx="253274" cy="276999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l="-14286" r="-9524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" name="文本框 82">
                    <a:extLst>
                      <a:ext uri="{FF2B5EF4-FFF2-40B4-BE49-F238E27FC236}">
                        <a16:creationId xmlns:a16="http://schemas.microsoft.com/office/drawing/2014/main" id="{C61AE515-142D-7409-839B-3C9E9B548D9B}"/>
                      </a:ext>
                    </a:extLst>
                  </p:cNvPr>
                  <p:cNvSpPr txBox="1"/>
                  <p:nvPr/>
                </p:nvSpPr>
                <p:spPr>
                  <a:xfrm>
                    <a:off x="5771394" y="2522005"/>
                    <a:ext cx="21063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kumimoji="1" lang="zh-CN" altLang="en-US" dirty="0"/>
                  </a:p>
                </p:txBody>
              </p:sp>
            </mc:Choice>
            <mc:Fallback xmlns="">
              <p:sp>
                <p:nvSpPr>
                  <p:cNvPr id="99" name="文本框 98">
                    <a:extLst>
                      <a:ext uri="{FF2B5EF4-FFF2-40B4-BE49-F238E27FC236}">
                        <a16:creationId xmlns:a16="http://schemas.microsoft.com/office/drawing/2014/main" id="{58652509-A3AD-E383-8F05-C6E3F97957D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71394" y="2522005"/>
                    <a:ext cx="210634" cy="276999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l="-23529" r="-23529" b="-4348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文本框 83">
                    <a:extLst>
                      <a:ext uri="{FF2B5EF4-FFF2-40B4-BE49-F238E27FC236}">
                        <a16:creationId xmlns:a16="http://schemas.microsoft.com/office/drawing/2014/main" id="{AEDA9649-5752-8805-A1D9-C2823472FD88}"/>
                      </a:ext>
                    </a:extLst>
                  </p:cNvPr>
                  <p:cNvSpPr txBox="1"/>
                  <p:nvPr/>
                </p:nvSpPr>
                <p:spPr>
                  <a:xfrm>
                    <a:off x="6235302" y="2524431"/>
                    <a:ext cx="22102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kumimoji="1" lang="zh-CN" altLang="en-US" dirty="0"/>
                  </a:p>
                </p:txBody>
              </p:sp>
            </mc:Choice>
            <mc:Fallback xmlns="">
              <p:sp>
                <p:nvSpPr>
                  <p:cNvPr id="100" name="文本框 99">
                    <a:extLst>
                      <a:ext uri="{FF2B5EF4-FFF2-40B4-BE49-F238E27FC236}">
                        <a16:creationId xmlns:a16="http://schemas.microsoft.com/office/drawing/2014/main" id="{F6487B83-66FF-37F0-DC7F-48AADF9B5A3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35302" y="2524431"/>
                    <a:ext cx="221023" cy="276999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 l="-22222" r="-22222" b="-869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5" name="直线箭头连接符 84">
                <a:extLst>
                  <a:ext uri="{FF2B5EF4-FFF2-40B4-BE49-F238E27FC236}">
                    <a16:creationId xmlns:a16="http://schemas.microsoft.com/office/drawing/2014/main" id="{A06F9B38-8A6A-8533-6F36-4714CE5B7311}"/>
                  </a:ext>
                </a:extLst>
              </p:cNvPr>
              <p:cNvCxnSpPr>
                <a:cxnSpLocks/>
                <a:stCxn id="83" idx="0"/>
                <a:endCxn id="82" idx="2"/>
              </p:cNvCxnSpPr>
              <p:nvPr/>
            </p:nvCxnSpPr>
            <p:spPr>
              <a:xfrm flipV="1">
                <a:off x="5876711" y="2343247"/>
                <a:ext cx="231954" cy="17875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直线箭头连接符 85">
                <a:extLst>
                  <a:ext uri="{FF2B5EF4-FFF2-40B4-BE49-F238E27FC236}">
                    <a16:creationId xmlns:a16="http://schemas.microsoft.com/office/drawing/2014/main" id="{3BCE603A-CA2E-3D6F-B927-12D1C9CBBD85}"/>
                  </a:ext>
                </a:extLst>
              </p:cNvPr>
              <p:cNvCxnSpPr>
                <a:cxnSpLocks/>
                <a:stCxn id="84" idx="0"/>
                <a:endCxn id="82" idx="2"/>
              </p:cNvCxnSpPr>
              <p:nvPr/>
            </p:nvCxnSpPr>
            <p:spPr>
              <a:xfrm flipH="1" flipV="1">
                <a:off x="6108665" y="2343247"/>
                <a:ext cx="237149" cy="18118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7" name="文本框 86">
                    <a:extLst>
                      <a:ext uri="{FF2B5EF4-FFF2-40B4-BE49-F238E27FC236}">
                        <a16:creationId xmlns:a16="http://schemas.microsoft.com/office/drawing/2014/main" id="{AD987AEA-9ADF-8E93-2A07-2039DDD2F883}"/>
                      </a:ext>
                    </a:extLst>
                  </p:cNvPr>
                  <p:cNvSpPr txBox="1"/>
                  <p:nvPr/>
                </p:nvSpPr>
                <p:spPr>
                  <a:xfrm>
                    <a:off x="6213982" y="1667364"/>
                    <a:ext cx="25327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⋈</m:t>
                          </m:r>
                        </m:oMath>
                      </m:oMathPara>
                    </a14:m>
                    <a:endParaRPr kumimoji="1" lang="en-US" altLang="zh-CN" b="0" dirty="0"/>
                  </a:p>
                </p:txBody>
              </p:sp>
            </mc:Choice>
            <mc:Fallback xmlns="">
              <p:sp>
                <p:nvSpPr>
                  <p:cNvPr id="110" name="文本框 109">
                    <a:extLst>
                      <a:ext uri="{FF2B5EF4-FFF2-40B4-BE49-F238E27FC236}">
                        <a16:creationId xmlns:a16="http://schemas.microsoft.com/office/drawing/2014/main" id="{54A946F8-0C57-ED4D-25D6-F263A841C5F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13982" y="1667364"/>
                    <a:ext cx="253274" cy="276999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 l="-9524" r="-1428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8" name="文本框 87">
                    <a:extLst>
                      <a:ext uri="{FF2B5EF4-FFF2-40B4-BE49-F238E27FC236}">
                        <a16:creationId xmlns:a16="http://schemas.microsoft.com/office/drawing/2014/main" id="{C412A837-F2C7-8326-5B13-1E570C4F4219}"/>
                      </a:ext>
                    </a:extLst>
                  </p:cNvPr>
                  <p:cNvSpPr txBox="1"/>
                  <p:nvPr/>
                </p:nvSpPr>
                <p:spPr>
                  <a:xfrm>
                    <a:off x="6467256" y="2066248"/>
                    <a:ext cx="210506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kumimoji="1" lang="zh-CN" altLang="en-US" dirty="0"/>
                  </a:p>
                </p:txBody>
              </p:sp>
            </mc:Choice>
            <mc:Fallback xmlns="">
              <p:sp>
                <p:nvSpPr>
                  <p:cNvPr id="111" name="文本框 110">
                    <a:extLst>
                      <a:ext uri="{FF2B5EF4-FFF2-40B4-BE49-F238E27FC236}">
                        <a16:creationId xmlns:a16="http://schemas.microsoft.com/office/drawing/2014/main" id="{237E30BB-543C-550B-18A8-A91456AAA3D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67256" y="2066248"/>
                    <a:ext cx="210506" cy="276999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 l="-22222" r="-11111" b="-4348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9" name="文本框 88">
                    <a:extLst>
                      <a:ext uri="{FF2B5EF4-FFF2-40B4-BE49-F238E27FC236}">
                        <a16:creationId xmlns:a16="http://schemas.microsoft.com/office/drawing/2014/main" id="{369E51FC-9BF1-E200-F919-496BE48BEC53}"/>
                      </a:ext>
                    </a:extLst>
                  </p:cNvPr>
                  <p:cNvSpPr txBox="1"/>
                  <p:nvPr/>
                </p:nvSpPr>
                <p:spPr>
                  <a:xfrm>
                    <a:off x="6677762" y="1667363"/>
                    <a:ext cx="229550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kumimoji="1" lang="zh-CN" altLang="en-US" dirty="0"/>
                  </a:p>
                </p:txBody>
              </p:sp>
            </mc:Choice>
            <mc:Fallback xmlns="">
              <p:sp>
                <p:nvSpPr>
                  <p:cNvPr id="112" name="文本框 111">
                    <a:extLst>
                      <a:ext uri="{FF2B5EF4-FFF2-40B4-BE49-F238E27FC236}">
                        <a16:creationId xmlns:a16="http://schemas.microsoft.com/office/drawing/2014/main" id="{11BD677D-278D-E7B3-7CD5-E5EAE1D7B7E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77762" y="1667363"/>
                    <a:ext cx="229550" cy="27699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21053" r="-15789" b="-4348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0" name="直线箭头连接符 89">
                <a:extLst>
                  <a:ext uri="{FF2B5EF4-FFF2-40B4-BE49-F238E27FC236}">
                    <a16:creationId xmlns:a16="http://schemas.microsoft.com/office/drawing/2014/main" id="{1EA7ADF9-D91A-D585-A486-6B93D9A15F3D}"/>
                  </a:ext>
                </a:extLst>
              </p:cNvPr>
              <p:cNvCxnSpPr>
                <a:cxnSpLocks/>
                <a:stCxn id="82" idx="0"/>
                <a:endCxn id="87" idx="2"/>
              </p:cNvCxnSpPr>
              <p:nvPr/>
            </p:nvCxnSpPr>
            <p:spPr>
              <a:xfrm flipV="1">
                <a:off x="6108665" y="1944363"/>
                <a:ext cx="231954" cy="12188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直线箭头连接符 90">
                <a:extLst>
                  <a:ext uri="{FF2B5EF4-FFF2-40B4-BE49-F238E27FC236}">
                    <a16:creationId xmlns:a16="http://schemas.microsoft.com/office/drawing/2014/main" id="{50EF1E3E-F165-45A4-D933-9AF6B8376D36}"/>
                  </a:ext>
                </a:extLst>
              </p:cNvPr>
              <p:cNvCxnSpPr>
                <a:cxnSpLocks/>
                <a:stCxn id="88" idx="0"/>
                <a:endCxn id="87" idx="2"/>
              </p:cNvCxnSpPr>
              <p:nvPr/>
            </p:nvCxnSpPr>
            <p:spPr>
              <a:xfrm flipH="1" flipV="1">
                <a:off x="6340619" y="1944363"/>
                <a:ext cx="231890" cy="12188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2" name="文本框 91">
                    <a:extLst>
                      <a:ext uri="{FF2B5EF4-FFF2-40B4-BE49-F238E27FC236}">
                        <a16:creationId xmlns:a16="http://schemas.microsoft.com/office/drawing/2014/main" id="{84967786-D918-3E42-70B1-CEB245359114}"/>
                      </a:ext>
                    </a:extLst>
                  </p:cNvPr>
                  <p:cNvSpPr txBox="1"/>
                  <p:nvPr/>
                </p:nvSpPr>
                <p:spPr>
                  <a:xfrm>
                    <a:off x="6445872" y="1268478"/>
                    <a:ext cx="25327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⋈</m:t>
                          </m:r>
                        </m:oMath>
                      </m:oMathPara>
                    </a14:m>
                    <a:endParaRPr kumimoji="1" lang="en-US" altLang="zh-CN" b="0" dirty="0"/>
                  </a:p>
                </p:txBody>
              </p:sp>
            </mc:Choice>
            <mc:Fallback xmlns="">
              <p:sp>
                <p:nvSpPr>
                  <p:cNvPr id="115" name="文本框 114">
                    <a:extLst>
                      <a:ext uri="{FF2B5EF4-FFF2-40B4-BE49-F238E27FC236}">
                        <a16:creationId xmlns:a16="http://schemas.microsoft.com/office/drawing/2014/main" id="{4FFAA6D6-6087-1E1A-4435-FD9272C7B4C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45872" y="1268478"/>
                    <a:ext cx="253274" cy="276999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 l="-9524" r="-1428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3" name="直线箭头连接符 92">
                <a:extLst>
                  <a:ext uri="{FF2B5EF4-FFF2-40B4-BE49-F238E27FC236}">
                    <a16:creationId xmlns:a16="http://schemas.microsoft.com/office/drawing/2014/main" id="{DFC6857C-6727-860A-B704-946EBCCC2104}"/>
                  </a:ext>
                </a:extLst>
              </p:cNvPr>
              <p:cNvCxnSpPr>
                <a:cxnSpLocks/>
                <a:stCxn id="87" idx="0"/>
                <a:endCxn id="92" idx="2"/>
              </p:cNvCxnSpPr>
              <p:nvPr/>
            </p:nvCxnSpPr>
            <p:spPr>
              <a:xfrm flipV="1">
                <a:off x="6340619" y="1545477"/>
                <a:ext cx="231890" cy="12188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直线箭头连接符 93">
                <a:extLst>
                  <a:ext uri="{FF2B5EF4-FFF2-40B4-BE49-F238E27FC236}">
                    <a16:creationId xmlns:a16="http://schemas.microsoft.com/office/drawing/2014/main" id="{937B8FFD-F10C-584B-57E4-A6EE7C83188E}"/>
                  </a:ext>
                </a:extLst>
              </p:cNvPr>
              <p:cNvCxnSpPr>
                <a:cxnSpLocks/>
                <a:stCxn id="89" idx="0"/>
                <a:endCxn id="92" idx="2"/>
              </p:cNvCxnSpPr>
              <p:nvPr/>
            </p:nvCxnSpPr>
            <p:spPr>
              <a:xfrm flipH="1" flipV="1">
                <a:off x="6572509" y="1545477"/>
                <a:ext cx="220028" cy="12188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5" name="矩形 94">
                    <a:extLst>
                      <a:ext uri="{FF2B5EF4-FFF2-40B4-BE49-F238E27FC236}">
                        <a16:creationId xmlns:a16="http://schemas.microsoft.com/office/drawing/2014/main" id="{1522C9EC-7588-E406-3662-882A51650A37}"/>
                      </a:ext>
                    </a:extLst>
                  </p:cNvPr>
                  <p:cNvSpPr/>
                  <p:nvPr/>
                </p:nvSpPr>
                <p:spPr>
                  <a:xfrm>
                    <a:off x="5466158" y="1188131"/>
                    <a:ext cx="897145" cy="307777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1"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kumimoji="1" lang="en-US" altLang="zh-CN" sz="14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18" name="矩形 117">
                    <a:extLst>
                      <a:ext uri="{FF2B5EF4-FFF2-40B4-BE49-F238E27FC236}">
                        <a16:creationId xmlns:a16="http://schemas.microsoft.com/office/drawing/2014/main" id="{EF4A3605-7E1F-B8C4-79A7-A48B2E2C25C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66158" y="1188131"/>
                    <a:ext cx="897145" cy="307777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6" name="圆角矩形 95">
                <a:extLst>
                  <a:ext uri="{FF2B5EF4-FFF2-40B4-BE49-F238E27FC236}">
                    <a16:creationId xmlns:a16="http://schemas.microsoft.com/office/drawing/2014/main" id="{015C603B-606E-5575-CD0E-6DE483F722CC}"/>
                  </a:ext>
                </a:extLst>
              </p:cNvPr>
              <p:cNvSpPr/>
              <p:nvPr/>
            </p:nvSpPr>
            <p:spPr>
              <a:xfrm>
                <a:off x="5716552" y="1223022"/>
                <a:ext cx="1325631" cy="1995879"/>
              </a:xfrm>
              <a:prstGeom prst="roundRect">
                <a:avLst>
                  <a:gd name="adj" fmla="val 0"/>
                </a:avLst>
              </a:prstGeom>
              <a:noFill/>
              <a:ln w="38100">
                <a:solidFill>
                  <a:schemeClr val="bg1">
                    <a:lumMod val="7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7" name="矩形 96">
                <a:extLst>
                  <a:ext uri="{FF2B5EF4-FFF2-40B4-BE49-F238E27FC236}">
                    <a16:creationId xmlns:a16="http://schemas.microsoft.com/office/drawing/2014/main" id="{06990321-8559-3006-2BEF-C68C3699337F}"/>
                  </a:ext>
                </a:extLst>
              </p:cNvPr>
              <p:cNvSpPr/>
              <p:nvPr/>
            </p:nvSpPr>
            <p:spPr>
              <a:xfrm>
                <a:off x="5809716" y="2799004"/>
                <a:ext cx="108000" cy="288000"/>
              </a:xfrm>
              <a:prstGeom prst="rect">
                <a:avLst/>
              </a:prstGeom>
              <a:ln>
                <a:noFill/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98" name="矩形 97">
                <a:extLst>
                  <a:ext uri="{FF2B5EF4-FFF2-40B4-BE49-F238E27FC236}">
                    <a16:creationId xmlns:a16="http://schemas.microsoft.com/office/drawing/2014/main" id="{7FADBE34-E751-1848-0FC1-613BED20A0E9}"/>
                  </a:ext>
                </a:extLst>
              </p:cNvPr>
              <p:cNvSpPr/>
              <p:nvPr/>
            </p:nvSpPr>
            <p:spPr>
              <a:xfrm>
                <a:off x="6280766" y="2793920"/>
                <a:ext cx="108000" cy="288000"/>
              </a:xfrm>
              <a:prstGeom prst="rect">
                <a:avLst/>
              </a:prstGeom>
              <a:ln>
                <a:noFill/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99" name="矩形 98">
                <a:extLst>
                  <a:ext uri="{FF2B5EF4-FFF2-40B4-BE49-F238E27FC236}">
                    <a16:creationId xmlns:a16="http://schemas.microsoft.com/office/drawing/2014/main" id="{C6D0CC13-F944-2BC4-7C6B-ACBF1C756F6B}"/>
                  </a:ext>
                </a:extLst>
              </p:cNvPr>
              <p:cNvSpPr/>
              <p:nvPr/>
            </p:nvSpPr>
            <p:spPr>
              <a:xfrm>
                <a:off x="6522089" y="2321132"/>
                <a:ext cx="108000" cy="288000"/>
              </a:xfrm>
              <a:prstGeom prst="rect">
                <a:avLst/>
              </a:prstGeom>
              <a:ln>
                <a:noFill/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00" name="矩形 99">
                <a:extLst>
                  <a:ext uri="{FF2B5EF4-FFF2-40B4-BE49-F238E27FC236}">
                    <a16:creationId xmlns:a16="http://schemas.microsoft.com/office/drawing/2014/main" id="{22139D78-56DF-D005-8B5F-3C473CD07CA4}"/>
                  </a:ext>
                </a:extLst>
              </p:cNvPr>
              <p:cNvSpPr/>
              <p:nvPr/>
            </p:nvSpPr>
            <p:spPr>
              <a:xfrm>
                <a:off x="6745204" y="1943427"/>
                <a:ext cx="108000" cy="108000"/>
              </a:xfrm>
              <a:prstGeom prst="rect">
                <a:avLst/>
              </a:prstGeom>
              <a:ln>
                <a:noFill/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01" name="矩形 100">
                <a:extLst>
                  <a:ext uri="{FF2B5EF4-FFF2-40B4-BE49-F238E27FC236}">
                    <a16:creationId xmlns:a16="http://schemas.microsoft.com/office/drawing/2014/main" id="{0B6C5755-B8F0-1B4A-8695-BCE34F8E8D90}"/>
                  </a:ext>
                </a:extLst>
              </p:cNvPr>
              <p:cNvSpPr/>
              <p:nvPr/>
            </p:nvSpPr>
            <p:spPr>
              <a:xfrm>
                <a:off x="5889080" y="2087132"/>
                <a:ext cx="108000" cy="288000"/>
              </a:xfrm>
              <a:prstGeom prst="rect">
                <a:avLst/>
              </a:prstGeom>
              <a:ln>
                <a:noFill/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02" name="矩形 101">
                <a:extLst>
                  <a:ext uri="{FF2B5EF4-FFF2-40B4-BE49-F238E27FC236}">
                    <a16:creationId xmlns:a16="http://schemas.microsoft.com/office/drawing/2014/main" id="{01963D11-2E71-6F2D-2F22-2BA8E138C613}"/>
                  </a:ext>
                </a:extLst>
              </p:cNvPr>
              <p:cNvSpPr/>
              <p:nvPr/>
            </p:nvSpPr>
            <p:spPr>
              <a:xfrm>
                <a:off x="6115510" y="1758018"/>
                <a:ext cx="108000" cy="108000"/>
              </a:xfrm>
              <a:prstGeom prst="rect">
                <a:avLst/>
              </a:prstGeom>
              <a:ln>
                <a:noFill/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03" name="矩形 102">
                <a:extLst>
                  <a:ext uri="{FF2B5EF4-FFF2-40B4-BE49-F238E27FC236}">
                    <a16:creationId xmlns:a16="http://schemas.microsoft.com/office/drawing/2014/main" id="{619A8F54-86BF-E2AF-D3FF-E6A3E405F3B3}"/>
                  </a:ext>
                </a:extLst>
              </p:cNvPr>
              <p:cNvSpPr/>
              <p:nvPr/>
            </p:nvSpPr>
            <p:spPr>
              <a:xfrm>
                <a:off x="6357883" y="1366509"/>
                <a:ext cx="108000" cy="108000"/>
              </a:xfrm>
              <a:prstGeom prst="rect">
                <a:avLst/>
              </a:prstGeom>
              <a:ln>
                <a:noFill/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04B90BC6-3193-CA4A-B676-F2BB7C48862B}"/>
                </a:ext>
              </a:extLst>
            </p:cNvPr>
            <p:cNvGrpSpPr/>
            <p:nvPr/>
          </p:nvGrpSpPr>
          <p:grpSpPr>
            <a:xfrm>
              <a:off x="7060982" y="1194952"/>
              <a:ext cx="1566351" cy="2023949"/>
              <a:chOff x="7060982" y="1194952"/>
              <a:chExt cx="1566351" cy="202394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文本框 59">
                    <a:extLst>
                      <a:ext uri="{FF2B5EF4-FFF2-40B4-BE49-F238E27FC236}">
                        <a16:creationId xmlns:a16="http://schemas.microsoft.com/office/drawing/2014/main" id="{1B454E03-FC8F-CDDB-8881-80F9F8A1CFBF}"/>
                      </a:ext>
                    </a:extLst>
                  </p:cNvPr>
                  <p:cNvSpPr txBox="1"/>
                  <p:nvPr/>
                </p:nvSpPr>
                <p:spPr>
                  <a:xfrm>
                    <a:off x="7586477" y="2073066"/>
                    <a:ext cx="25327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⋈</m:t>
                          </m:r>
                        </m:oMath>
                      </m:oMathPara>
                    </a14:m>
                    <a:endParaRPr kumimoji="1" lang="en-US" altLang="zh-CN" b="0" dirty="0"/>
                  </a:p>
                </p:txBody>
              </p:sp>
            </mc:Choice>
            <mc:Fallback xmlns="">
              <p:sp>
                <p:nvSpPr>
                  <p:cNvPr id="130" name="文本框 129">
                    <a:extLst>
                      <a:ext uri="{FF2B5EF4-FFF2-40B4-BE49-F238E27FC236}">
                        <a16:creationId xmlns:a16="http://schemas.microsoft.com/office/drawing/2014/main" id="{E4CC4A6F-BF9C-7215-9244-E0B8BDC7089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86477" y="2073066"/>
                    <a:ext cx="253274" cy="276999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14286" r="-1428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文本框 60">
                    <a:extLst>
                      <a:ext uri="{FF2B5EF4-FFF2-40B4-BE49-F238E27FC236}">
                        <a16:creationId xmlns:a16="http://schemas.microsoft.com/office/drawing/2014/main" id="{0AA814FF-4655-7450-3F9E-D799F3303E8D}"/>
                      </a:ext>
                    </a:extLst>
                  </p:cNvPr>
                  <p:cNvSpPr txBox="1"/>
                  <p:nvPr/>
                </p:nvSpPr>
                <p:spPr>
                  <a:xfrm>
                    <a:off x="7375843" y="2528823"/>
                    <a:ext cx="21063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kumimoji="1" lang="zh-CN" altLang="en-US" dirty="0"/>
                  </a:p>
                </p:txBody>
              </p:sp>
            </mc:Choice>
            <mc:Fallback xmlns="">
              <p:sp>
                <p:nvSpPr>
                  <p:cNvPr id="131" name="文本框 130">
                    <a:extLst>
                      <a:ext uri="{FF2B5EF4-FFF2-40B4-BE49-F238E27FC236}">
                        <a16:creationId xmlns:a16="http://schemas.microsoft.com/office/drawing/2014/main" id="{C50DBB64-6800-C84D-2180-FA7F03DE4D0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75843" y="2528823"/>
                    <a:ext cx="210634" cy="276999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l="-22222" r="-16667" b="-9091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文本框 61">
                    <a:extLst>
                      <a:ext uri="{FF2B5EF4-FFF2-40B4-BE49-F238E27FC236}">
                        <a16:creationId xmlns:a16="http://schemas.microsoft.com/office/drawing/2014/main" id="{9AAE78CC-28C0-274A-817E-6C85C06E2394}"/>
                      </a:ext>
                    </a:extLst>
                  </p:cNvPr>
                  <p:cNvSpPr txBox="1"/>
                  <p:nvPr/>
                </p:nvSpPr>
                <p:spPr>
                  <a:xfrm>
                    <a:off x="7839751" y="2531249"/>
                    <a:ext cx="229550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kumimoji="1" lang="zh-CN" altLang="en-US" dirty="0"/>
                  </a:p>
                </p:txBody>
              </p:sp>
            </mc:Choice>
            <mc:Fallback xmlns="">
              <p:sp>
                <p:nvSpPr>
                  <p:cNvPr id="132" name="文本框 131">
                    <a:extLst>
                      <a:ext uri="{FF2B5EF4-FFF2-40B4-BE49-F238E27FC236}">
                        <a16:creationId xmlns:a16="http://schemas.microsoft.com/office/drawing/2014/main" id="{5D98A5DA-84F3-1921-AA3A-316CF5D79BD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39751" y="2531249"/>
                    <a:ext cx="229550" cy="27699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21053" r="-15789" b="-4348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3" name="直线箭头连接符 62">
                <a:extLst>
                  <a:ext uri="{FF2B5EF4-FFF2-40B4-BE49-F238E27FC236}">
                    <a16:creationId xmlns:a16="http://schemas.microsoft.com/office/drawing/2014/main" id="{9377355D-1C29-5474-4937-A978768A8C0E}"/>
                  </a:ext>
                </a:extLst>
              </p:cNvPr>
              <p:cNvCxnSpPr>
                <a:cxnSpLocks/>
                <a:stCxn id="61" idx="0"/>
                <a:endCxn id="60" idx="2"/>
              </p:cNvCxnSpPr>
              <p:nvPr/>
            </p:nvCxnSpPr>
            <p:spPr>
              <a:xfrm flipV="1">
                <a:off x="7481160" y="2350065"/>
                <a:ext cx="231954" cy="17875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线箭头连接符 63">
                <a:extLst>
                  <a:ext uri="{FF2B5EF4-FFF2-40B4-BE49-F238E27FC236}">
                    <a16:creationId xmlns:a16="http://schemas.microsoft.com/office/drawing/2014/main" id="{02DAB977-6269-8419-F090-6B34220E4AAD}"/>
                  </a:ext>
                </a:extLst>
              </p:cNvPr>
              <p:cNvCxnSpPr>
                <a:cxnSpLocks/>
                <a:stCxn id="62" idx="0"/>
                <a:endCxn id="60" idx="2"/>
              </p:cNvCxnSpPr>
              <p:nvPr/>
            </p:nvCxnSpPr>
            <p:spPr>
              <a:xfrm flipH="1" flipV="1">
                <a:off x="7713114" y="2350065"/>
                <a:ext cx="241412" cy="18118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5" name="文本框 64">
                    <a:extLst>
                      <a:ext uri="{FF2B5EF4-FFF2-40B4-BE49-F238E27FC236}">
                        <a16:creationId xmlns:a16="http://schemas.microsoft.com/office/drawing/2014/main" id="{35E41064-8730-344A-DEEB-87ACEFDC4D67}"/>
                      </a:ext>
                    </a:extLst>
                  </p:cNvPr>
                  <p:cNvSpPr txBox="1"/>
                  <p:nvPr/>
                </p:nvSpPr>
                <p:spPr>
                  <a:xfrm>
                    <a:off x="7818431" y="1674182"/>
                    <a:ext cx="25327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⋈</m:t>
                          </m:r>
                        </m:oMath>
                      </m:oMathPara>
                    </a14:m>
                    <a:endParaRPr kumimoji="1" lang="en-US" altLang="zh-CN" b="0" dirty="0"/>
                  </a:p>
                </p:txBody>
              </p:sp>
            </mc:Choice>
            <mc:Fallback xmlns="">
              <p:sp>
                <p:nvSpPr>
                  <p:cNvPr id="135" name="文本框 134">
                    <a:extLst>
                      <a:ext uri="{FF2B5EF4-FFF2-40B4-BE49-F238E27FC236}">
                        <a16:creationId xmlns:a16="http://schemas.microsoft.com/office/drawing/2014/main" id="{9D3C3DBE-0600-46E3-592F-FEAB7ACA5A7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18431" y="1674182"/>
                    <a:ext cx="253274" cy="276999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l="-14286" r="-14286" b="-454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文本框 65">
                    <a:extLst>
                      <a:ext uri="{FF2B5EF4-FFF2-40B4-BE49-F238E27FC236}">
                        <a16:creationId xmlns:a16="http://schemas.microsoft.com/office/drawing/2014/main" id="{BE6664D3-32AB-5C97-8D78-0D076AC24FA0}"/>
                      </a:ext>
                    </a:extLst>
                  </p:cNvPr>
                  <p:cNvSpPr txBox="1"/>
                  <p:nvPr/>
                </p:nvSpPr>
                <p:spPr>
                  <a:xfrm>
                    <a:off x="8071705" y="2073066"/>
                    <a:ext cx="210506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kumimoji="1" lang="zh-CN" altLang="en-US" dirty="0"/>
                  </a:p>
                </p:txBody>
              </p:sp>
            </mc:Choice>
            <mc:Fallback xmlns="">
              <p:sp>
                <p:nvSpPr>
                  <p:cNvPr id="136" name="文本框 135">
                    <a:extLst>
                      <a:ext uri="{FF2B5EF4-FFF2-40B4-BE49-F238E27FC236}">
                        <a16:creationId xmlns:a16="http://schemas.microsoft.com/office/drawing/2014/main" id="{1E1C7A60-DEE1-BF49-2D61-CB480C4347B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71705" y="2073066"/>
                    <a:ext cx="210506" cy="276999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 l="-22222" r="-16667" b="-4348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文本框 66">
                    <a:extLst>
                      <a:ext uri="{FF2B5EF4-FFF2-40B4-BE49-F238E27FC236}">
                        <a16:creationId xmlns:a16="http://schemas.microsoft.com/office/drawing/2014/main" id="{ED2400F7-CEC1-4458-272F-8E6BEA251141}"/>
                      </a:ext>
                    </a:extLst>
                  </p:cNvPr>
                  <p:cNvSpPr txBox="1"/>
                  <p:nvPr/>
                </p:nvSpPr>
                <p:spPr>
                  <a:xfrm>
                    <a:off x="8282211" y="1674181"/>
                    <a:ext cx="229550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kumimoji="1" lang="zh-CN" altLang="en-US" dirty="0"/>
                  </a:p>
                </p:txBody>
              </p:sp>
            </mc:Choice>
            <mc:Fallback xmlns="">
              <p:sp>
                <p:nvSpPr>
                  <p:cNvPr id="137" name="文本框 136">
                    <a:extLst>
                      <a:ext uri="{FF2B5EF4-FFF2-40B4-BE49-F238E27FC236}">
                        <a16:creationId xmlns:a16="http://schemas.microsoft.com/office/drawing/2014/main" id="{29264B51-AD45-8893-AE0B-49DCE34CBD9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82211" y="1674181"/>
                    <a:ext cx="229550" cy="276999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 l="-21053" r="-10526" b="-9091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8" name="直线箭头连接符 67">
                <a:extLst>
                  <a:ext uri="{FF2B5EF4-FFF2-40B4-BE49-F238E27FC236}">
                    <a16:creationId xmlns:a16="http://schemas.microsoft.com/office/drawing/2014/main" id="{55E03599-93BB-DA24-7DCF-5B86900776B6}"/>
                  </a:ext>
                </a:extLst>
              </p:cNvPr>
              <p:cNvCxnSpPr>
                <a:cxnSpLocks/>
                <a:stCxn id="60" idx="0"/>
                <a:endCxn id="65" idx="2"/>
              </p:cNvCxnSpPr>
              <p:nvPr/>
            </p:nvCxnSpPr>
            <p:spPr>
              <a:xfrm flipV="1">
                <a:off x="7713114" y="1951181"/>
                <a:ext cx="231954" cy="12188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线箭头连接符 68">
                <a:extLst>
                  <a:ext uri="{FF2B5EF4-FFF2-40B4-BE49-F238E27FC236}">
                    <a16:creationId xmlns:a16="http://schemas.microsoft.com/office/drawing/2014/main" id="{4D0FB78D-6891-C3AD-F007-A6BF412547A1}"/>
                  </a:ext>
                </a:extLst>
              </p:cNvPr>
              <p:cNvCxnSpPr>
                <a:cxnSpLocks/>
                <a:stCxn id="66" idx="0"/>
                <a:endCxn id="65" idx="2"/>
              </p:cNvCxnSpPr>
              <p:nvPr/>
            </p:nvCxnSpPr>
            <p:spPr>
              <a:xfrm flipH="1" flipV="1">
                <a:off x="7945068" y="1951181"/>
                <a:ext cx="231890" cy="12188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文本框 69">
                    <a:extLst>
                      <a:ext uri="{FF2B5EF4-FFF2-40B4-BE49-F238E27FC236}">
                        <a16:creationId xmlns:a16="http://schemas.microsoft.com/office/drawing/2014/main" id="{792AB5FA-C9CA-9BFF-B320-52B0E9AA6378}"/>
                      </a:ext>
                    </a:extLst>
                  </p:cNvPr>
                  <p:cNvSpPr txBox="1"/>
                  <p:nvPr/>
                </p:nvSpPr>
                <p:spPr>
                  <a:xfrm>
                    <a:off x="8050321" y="1275296"/>
                    <a:ext cx="25327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⋈</m:t>
                          </m:r>
                        </m:oMath>
                      </m:oMathPara>
                    </a14:m>
                    <a:endParaRPr kumimoji="1" lang="en-US" altLang="zh-CN" b="0" dirty="0"/>
                  </a:p>
                </p:txBody>
              </p:sp>
            </mc:Choice>
            <mc:Fallback xmlns="">
              <p:sp>
                <p:nvSpPr>
                  <p:cNvPr id="146" name="文本框 145">
                    <a:extLst>
                      <a:ext uri="{FF2B5EF4-FFF2-40B4-BE49-F238E27FC236}">
                        <a16:creationId xmlns:a16="http://schemas.microsoft.com/office/drawing/2014/main" id="{EED791C7-8CDA-3D53-3E8A-E54D9F21605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50321" y="1275296"/>
                    <a:ext cx="253274" cy="27699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15000" r="-15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1" name="直线箭头连接符 70">
                <a:extLst>
                  <a:ext uri="{FF2B5EF4-FFF2-40B4-BE49-F238E27FC236}">
                    <a16:creationId xmlns:a16="http://schemas.microsoft.com/office/drawing/2014/main" id="{64E346CE-13B9-7824-8C4B-F495D979F2C3}"/>
                  </a:ext>
                </a:extLst>
              </p:cNvPr>
              <p:cNvCxnSpPr>
                <a:cxnSpLocks/>
                <a:stCxn id="65" idx="0"/>
                <a:endCxn id="70" idx="2"/>
              </p:cNvCxnSpPr>
              <p:nvPr/>
            </p:nvCxnSpPr>
            <p:spPr>
              <a:xfrm flipV="1">
                <a:off x="7945068" y="1552295"/>
                <a:ext cx="231890" cy="12188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线箭头连接符 71">
                <a:extLst>
                  <a:ext uri="{FF2B5EF4-FFF2-40B4-BE49-F238E27FC236}">
                    <a16:creationId xmlns:a16="http://schemas.microsoft.com/office/drawing/2014/main" id="{3B23F70A-AB96-6FAB-4415-18BF947EA4F3}"/>
                  </a:ext>
                </a:extLst>
              </p:cNvPr>
              <p:cNvCxnSpPr>
                <a:cxnSpLocks/>
                <a:stCxn id="67" idx="0"/>
                <a:endCxn id="70" idx="2"/>
              </p:cNvCxnSpPr>
              <p:nvPr/>
            </p:nvCxnSpPr>
            <p:spPr>
              <a:xfrm flipH="1" flipV="1">
                <a:off x="8176958" y="1552295"/>
                <a:ext cx="220028" cy="12188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矩形 72">
                    <a:extLst>
                      <a:ext uri="{FF2B5EF4-FFF2-40B4-BE49-F238E27FC236}">
                        <a16:creationId xmlns:a16="http://schemas.microsoft.com/office/drawing/2014/main" id="{B7B690FA-D0B0-E15E-6BE4-A35AA6E1D609}"/>
                      </a:ext>
                    </a:extLst>
                  </p:cNvPr>
                  <p:cNvSpPr/>
                  <p:nvPr/>
                </p:nvSpPr>
                <p:spPr>
                  <a:xfrm>
                    <a:off x="7060982" y="1194952"/>
                    <a:ext cx="897145" cy="307777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1"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kumimoji="1" lang="en-US" altLang="zh-CN" sz="14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50" name="矩形 149">
                    <a:extLst>
                      <a:ext uri="{FF2B5EF4-FFF2-40B4-BE49-F238E27FC236}">
                        <a16:creationId xmlns:a16="http://schemas.microsoft.com/office/drawing/2014/main" id="{A34B7CC4-43C7-7070-0436-D1D8A8DD9FF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60982" y="1194952"/>
                    <a:ext cx="897145" cy="307777"/>
                  </a:xfrm>
                  <a:prstGeom prst="rect">
                    <a:avLst/>
                  </a:prstGeom>
                  <a:blipFill>
                    <a:blip r:embed="rId3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ED843536-9770-D55A-30CA-0D9F6EDA85A4}"/>
                  </a:ext>
                </a:extLst>
              </p:cNvPr>
              <p:cNvSpPr/>
              <p:nvPr/>
            </p:nvSpPr>
            <p:spPr>
              <a:xfrm>
                <a:off x="7414165" y="2805822"/>
                <a:ext cx="108000" cy="288000"/>
              </a:xfrm>
              <a:prstGeom prst="rect">
                <a:avLst/>
              </a:prstGeom>
              <a:ln>
                <a:noFill/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A1E67A8C-3178-89D5-E047-2276146D8BED}"/>
                  </a:ext>
                </a:extLst>
              </p:cNvPr>
              <p:cNvSpPr/>
              <p:nvPr/>
            </p:nvSpPr>
            <p:spPr>
              <a:xfrm>
                <a:off x="7885215" y="2800738"/>
                <a:ext cx="108000" cy="108000"/>
              </a:xfrm>
              <a:prstGeom prst="rect">
                <a:avLst/>
              </a:prstGeom>
              <a:ln>
                <a:noFill/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9296DEFD-E1DE-E678-9FD0-36198159255F}"/>
                  </a:ext>
                </a:extLst>
              </p:cNvPr>
              <p:cNvSpPr/>
              <p:nvPr/>
            </p:nvSpPr>
            <p:spPr>
              <a:xfrm>
                <a:off x="8126538" y="2327950"/>
                <a:ext cx="108000" cy="288000"/>
              </a:xfrm>
              <a:prstGeom prst="rect">
                <a:avLst/>
              </a:prstGeom>
              <a:ln>
                <a:noFill/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424C8565-6E84-467D-C34D-F1C30AD54867}"/>
                  </a:ext>
                </a:extLst>
              </p:cNvPr>
              <p:cNvSpPr/>
              <p:nvPr/>
            </p:nvSpPr>
            <p:spPr>
              <a:xfrm>
                <a:off x="8349653" y="1950245"/>
                <a:ext cx="108000" cy="288000"/>
              </a:xfrm>
              <a:prstGeom prst="rect">
                <a:avLst/>
              </a:prstGeom>
              <a:ln>
                <a:noFill/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41F76642-1AF5-6C09-7C02-2B1F2025196E}"/>
                  </a:ext>
                </a:extLst>
              </p:cNvPr>
              <p:cNvSpPr/>
              <p:nvPr/>
            </p:nvSpPr>
            <p:spPr>
              <a:xfrm>
                <a:off x="7496438" y="2155064"/>
                <a:ext cx="108000" cy="108000"/>
              </a:xfrm>
              <a:prstGeom prst="rect">
                <a:avLst/>
              </a:prstGeom>
              <a:ln>
                <a:noFill/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9" name="矩形 78">
                <a:extLst>
                  <a:ext uri="{FF2B5EF4-FFF2-40B4-BE49-F238E27FC236}">
                    <a16:creationId xmlns:a16="http://schemas.microsoft.com/office/drawing/2014/main" id="{237B1105-C5B6-7F31-F8C6-6BCE78A547FA}"/>
                  </a:ext>
                </a:extLst>
              </p:cNvPr>
              <p:cNvSpPr/>
              <p:nvPr/>
            </p:nvSpPr>
            <p:spPr>
              <a:xfrm>
                <a:off x="7720416" y="1635625"/>
                <a:ext cx="108000" cy="288000"/>
              </a:xfrm>
              <a:prstGeom prst="rect">
                <a:avLst/>
              </a:prstGeom>
              <a:ln>
                <a:noFill/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80" name="矩形 79">
                <a:extLst>
                  <a:ext uri="{FF2B5EF4-FFF2-40B4-BE49-F238E27FC236}">
                    <a16:creationId xmlns:a16="http://schemas.microsoft.com/office/drawing/2014/main" id="{D869A9F3-1AAD-39D3-CACA-91546E64F50D}"/>
                  </a:ext>
                </a:extLst>
              </p:cNvPr>
              <p:cNvSpPr/>
              <p:nvPr/>
            </p:nvSpPr>
            <p:spPr>
              <a:xfrm>
                <a:off x="7962332" y="1373327"/>
                <a:ext cx="108000" cy="108000"/>
              </a:xfrm>
              <a:prstGeom prst="rect">
                <a:avLst/>
              </a:prstGeom>
              <a:ln>
                <a:noFill/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81" name="圆角矩形 80">
                <a:extLst>
                  <a:ext uri="{FF2B5EF4-FFF2-40B4-BE49-F238E27FC236}">
                    <a16:creationId xmlns:a16="http://schemas.microsoft.com/office/drawing/2014/main" id="{C5F3C4CE-736D-3702-507F-2D97CDDF3858}"/>
                  </a:ext>
                </a:extLst>
              </p:cNvPr>
              <p:cNvSpPr/>
              <p:nvPr/>
            </p:nvSpPr>
            <p:spPr>
              <a:xfrm>
                <a:off x="7293619" y="1223023"/>
                <a:ext cx="1333714" cy="1995878"/>
              </a:xfrm>
              <a:prstGeom prst="roundRect">
                <a:avLst>
                  <a:gd name="adj" fmla="val 0"/>
                </a:avLst>
              </a:prstGeom>
              <a:noFill/>
              <a:ln w="38100">
                <a:solidFill>
                  <a:schemeClr val="bg1">
                    <a:lumMod val="7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18EB05EF-780E-4544-E6CF-AD012D3DC23A}"/>
                </a:ext>
              </a:extLst>
            </p:cNvPr>
            <p:cNvSpPr/>
            <p:nvPr/>
          </p:nvSpPr>
          <p:spPr>
            <a:xfrm>
              <a:off x="2889147" y="2284028"/>
              <a:ext cx="721809" cy="778642"/>
            </a:xfrm>
            <a:prstGeom prst="ellipse">
              <a:avLst/>
            </a:prstGeom>
            <a:noFill/>
            <a:ln w="12700">
              <a:solidFill>
                <a:srgbClr val="0432FF"/>
              </a:solidFill>
              <a:prstDash val="sys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9D88C711-3971-8D68-3867-EC3E6528BB8F}"/>
                </a:ext>
              </a:extLst>
            </p:cNvPr>
            <p:cNvSpPr/>
            <p:nvPr/>
          </p:nvSpPr>
          <p:spPr>
            <a:xfrm>
              <a:off x="4177349" y="2061052"/>
              <a:ext cx="721809" cy="778642"/>
            </a:xfrm>
            <a:prstGeom prst="ellipse">
              <a:avLst/>
            </a:prstGeom>
            <a:noFill/>
            <a:ln w="12700">
              <a:solidFill>
                <a:srgbClr val="0432FF"/>
              </a:solidFill>
              <a:prstDash val="sys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5DEDD2F9-050F-C8F1-DDF7-E828C39B0B1A}"/>
                </a:ext>
              </a:extLst>
            </p:cNvPr>
            <p:cNvSpPr/>
            <p:nvPr/>
          </p:nvSpPr>
          <p:spPr>
            <a:xfrm>
              <a:off x="5042769" y="2039811"/>
              <a:ext cx="721809" cy="778642"/>
            </a:xfrm>
            <a:prstGeom prst="ellipse">
              <a:avLst/>
            </a:prstGeom>
            <a:noFill/>
            <a:ln w="12700">
              <a:solidFill>
                <a:srgbClr val="0432FF"/>
              </a:solidFill>
              <a:prstDash val="sys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7AF6E066-5252-30FF-BC8E-20C77586B3A2}"/>
                </a:ext>
              </a:extLst>
            </p:cNvPr>
            <p:cNvSpPr/>
            <p:nvPr/>
          </p:nvSpPr>
          <p:spPr>
            <a:xfrm>
              <a:off x="5898541" y="2136701"/>
              <a:ext cx="721809" cy="778642"/>
            </a:xfrm>
            <a:prstGeom prst="ellipse">
              <a:avLst/>
            </a:prstGeom>
            <a:noFill/>
            <a:ln w="12700">
              <a:solidFill>
                <a:srgbClr val="C00000"/>
              </a:solidFill>
              <a:prstDash val="sys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B663A0CA-3949-094E-8B2C-6F0FD64AC402}"/>
                </a:ext>
              </a:extLst>
            </p:cNvPr>
            <p:cNvSpPr/>
            <p:nvPr/>
          </p:nvSpPr>
          <p:spPr>
            <a:xfrm>
              <a:off x="7359511" y="2141978"/>
              <a:ext cx="721809" cy="778642"/>
            </a:xfrm>
            <a:prstGeom prst="ellipse">
              <a:avLst/>
            </a:prstGeom>
            <a:noFill/>
            <a:ln w="12700">
              <a:solidFill>
                <a:srgbClr val="C00000"/>
              </a:solidFill>
              <a:prstDash val="sys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482543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384" y="99629"/>
            <a:ext cx="11249049" cy="1325563"/>
          </a:xfrm>
        </p:spPr>
        <p:txBody>
          <a:bodyPr>
            <a:normAutofit/>
          </a:bodyPr>
          <a:lstStyle/>
          <a:p>
            <a:r>
              <a:rPr lang="en-US" altLang="zh-CN" sz="3735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Benchmark Evaluation</a:t>
            </a:r>
            <a:endParaRPr lang="en-US" sz="3735" dirty="0"/>
          </a:p>
        </p:txBody>
      </p:sp>
      <p:sp>
        <p:nvSpPr>
          <p:cNvPr id="26" name="Content Placeholder 2"/>
          <p:cNvSpPr txBox="1"/>
          <p:nvPr/>
        </p:nvSpPr>
        <p:spPr>
          <a:xfrm>
            <a:off x="368384" y="1537304"/>
            <a:ext cx="11249051" cy="5005737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lvl="2">
              <a:spcBef>
                <a:spcPts val="1000"/>
              </a:spcBef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7" name="Content Placeholder 2"/>
          <p:cNvSpPr txBox="1"/>
          <p:nvPr/>
        </p:nvSpPr>
        <p:spPr>
          <a:xfrm>
            <a:off x="368384" y="1423510"/>
            <a:ext cx="11249051" cy="5119531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>
              <a:spcBef>
                <a:spcPts val="1000"/>
              </a:spcBef>
            </a:pP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  <a:sym typeface="Wingdings" panose="05000000000000000000" pitchFamily="2" charset="2"/>
              </a:rPr>
              <a:t> Static mode</a:t>
            </a:r>
          </a:p>
          <a:p>
            <a:pPr marL="571500" lvl="2">
              <a:spcBef>
                <a:spcPts val="1000"/>
              </a:spcBef>
            </a:pPr>
            <a:r>
              <a:rPr lang="en-US" altLang="zh-CN" sz="2500" dirty="0">
                <a:latin typeface="Microsoft YaHei" panose="020B0503020204020204" pitchFamily="34" charset="-122"/>
                <a:ea typeface="Microsoft YaHei" panose="020B0503020204020204" pitchFamily="34" charset="-122"/>
                <a:sym typeface="Wingdings" panose="05000000000000000000" pitchFamily="2" charset="2"/>
              </a:rPr>
              <a:t>When model is stable</a:t>
            </a:r>
          </a:p>
          <a:p>
            <a:pPr marL="571500" lvl="2">
              <a:spcBef>
                <a:spcPts val="1000"/>
              </a:spcBef>
            </a:pPr>
            <a:r>
              <a:rPr lang="en-US" altLang="zh-CN" sz="2500" dirty="0">
                <a:latin typeface="Microsoft YaHei" panose="020B0503020204020204" pitchFamily="34" charset="-122"/>
                <a:ea typeface="Microsoft YaHei" panose="020B0503020204020204" pitchFamily="34" charset="-122"/>
                <a:sym typeface="Wingdings" panose="05000000000000000000" pitchFamily="2" charset="2"/>
              </a:rPr>
              <a:t>Near-optimal on benchmarks</a:t>
            </a:r>
          </a:p>
          <a:p>
            <a:pPr marL="571500" lvl="2">
              <a:spcBef>
                <a:spcPts val="1000"/>
              </a:spcBef>
            </a:pPr>
            <a:r>
              <a:rPr lang="en-US" altLang="zh-CN" sz="2500" dirty="0">
                <a:latin typeface="Microsoft YaHei" panose="020B0503020204020204" pitchFamily="34" charset="-122"/>
                <a:ea typeface="Microsoft YaHei" panose="020B0503020204020204" pitchFamily="34" charset="-122"/>
                <a:sym typeface="Wingdings" panose="05000000000000000000" pitchFamily="2" charset="2"/>
              </a:rPr>
              <a:t>Less regressions</a:t>
            </a:r>
          </a:p>
          <a:p>
            <a:pPr marL="228600" lvl="1">
              <a:spcBef>
                <a:spcPts val="1000"/>
              </a:spcBef>
            </a:pPr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  <a:sym typeface="Wingdings" panose="05000000000000000000" pitchFamily="2" charset="2"/>
            </a:endParaRPr>
          </a:p>
          <a:p>
            <a:pPr marL="685800" lvl="2">
              <a:spcBef>
                <a:spcPts val="1000"/>
              </a:spcBef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  <a:sym typeface="Wingdings" panose="05000000000000000000" pitchFamily="2" charset="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C30CA93-CFB0-EE64-F79E-4DA48DE109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7189" y="1288835"/>
            <a:ext cx="6388100" cy="2374900"/>
          </a:xfrm>
          <a:prstGeom prst="rect">
            <a:avLst/>
          </a:prstGeom>
        </p:spPr>
      </p:pic>
      <p:pic>
        <p:nvPicPr>
          <p:cNvPr id="64" name="图片 63">
            <a:extLst>
              <a:ext uri="{FF2B5EF4-FFF2-40B4-BE49-F238E27FC236}">
                <a16:creationId xmlns:a16="http://schemas.microsoft.com/office/drawing/2014/main" id="{F8E05610-D09A-10FF-E5C9-29A028F346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359" y="4142576"/>
            <a:ext cx="11767282" cy="1884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2624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384" y="99629"/>
            <a:ext cx="11249049" cy="1325563"/>
          </a:xfrm>
        </p:spPr>
        <p:txBody>
          <a:bodyPr>
            <a:normAutofit/>
          </a:bodyPr>
          <a:lstStyle/>
          <a:p>
            <a:r>
              <a:rPr lang="en-US" altLang="zh-CN" sz="3735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Benchmark Evaluation</a:t>
            </a:r>
            <a:endParaRPr lang="en-US" sz="3735" dirty="0"/>
          </a:p>
        </p:txBody>
      </p:sp>
      <p:sp>
        <p:nvSpPr>
          <p:cNvPr id="26" name="Content Placeholder 2"/>
          <p:cNvSpPr txBox="1"/>
          <p:nvPr/>
        </p:nvSpPr>
        <p:spPr>
          <a:xfrm>
            <a:off x="368384" y="1537304"/>
            <a:ext cx="11249051" cy="5005737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lvl="2">
              <a:spcBef>
                <a:spcPts val="1000"/>
              </a:spcBef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7" name="Content Placeholder 2"/>
          <p:cNvSpPr txBox="1"/>
          <p:nvPr/>
        </p:nvSpPr>
        <p:spPr>
          <a:xfrm>
            <a:off x="368382" y="1423510"/>
            <a:ext cx="11823618" cy="5119531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>
              <a:spcBef>
                <a:spcPts val="1000"/>
              </a:spcBef>
            </a:pP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  <a:sym typeface="Wingdings" panose="05000000000000000000" pitchFamily="2" charset="2"/>
              </a:rPr>
              <a:t> Dynamic mode (performance since deployment)</a:t>
            </a:r>
          </a:p>
          <a:p>
            <a:pPr marL="571500" lvl="2">
              <a:spcBef>
                <a:spcPts val="1000"/>
              </a:spcBef>
            </a:pPr>
            <a:r>
              <a:rPr lang="en-US" altLang="zh-CN" sz="2500" dirty="0">
                <a:latin typeface="Microsoft YaHei" panose="020B0503020204020204" pitchFamily="34" charset="-122"/>
                <a:ea typeface="Microsoft YaHei" panose="020B0503020204020204" pitchFamily="34" charset="-122"/>
                <a:sym typeface="Wingdings" panose="05000000000000000000" pitchFamily="2" charset="2"/>
              </a:rPr>
              <a:t>Execute queries and update model in background</a:t>
            </a:r>
          </a:p>
          <a:p>
            <a:pPr marL="571500" lvl="2">
              <a:spcBef>
                <a:spcPts val="1000"/>
              </a:spcBef>
            </a:pPr>
            <a:r>
              <a:rPr lang="en-US" altLang="zh-CN" sz="2500" dirty="0">
                <a:latin typeface="Microsoft YaHei" panose="020B0503020204020204" pitchFamily="34" charset="-122"/>
                <a:ea typeface="Microsoft YaHei" panose="020B0503020204020204" pitchFamily="34" charset="-122"/>
                <a:sym typeface="Wingdings" panose="05000000000000000000" pitchFamily="2" charset="2"/>
              </a:rPr>
              <a:t>More queries executed in the workload</a:t>
            </a:r>
          </a:p>
          <a:p>
            <a:pPr marL="571500" lvl="2">
              <a:spcBef>
                <a:spcPts val="1000"/>
              </a:spcBef>
            </a:pPr>
            <a:r>
              <a:rPr lang="en-US" altLang="zh-CN" sz="2500" dirty="0">
                <a:latin typeface="Microsoft YaHei" panose="020B0503020204020204" pitchFamily="34" charset="-122"/>
                <a:ea typeface="Microsoft YaHei" panose="020B0503020204020204" pitchFamily="34" charset="-122"/>
                <a:sym typeface="Wingdings" panose="05000000000000000000" pitchFamily="2" charset="2"/>
              </a:rPr>
              <a:t>Close to the fastest found plans</a:t>
            </a:r>
          </a:p>
          <a:p>
            <a:pPr marL="228600" lvl="1">
              <a:spcBef>
                <a:spcPts val="1000"/>
              </a:spcBef>
            </a:pPr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  <a:sym typeface="Wingdings" panose="05000000000000000000" pitchFamily="2" charset="2"/>
            </a:endParaRPr>
          </a:p>
          <a:p>
            <a:pPr marL="685800" lvl="2">
              <a:spcBef>
                <a:spcPts val="1000"/>
              </a:spcBef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  <a:sym typeface="Wingdings" panose="05000000000000000000" pitchFamily="2" charset="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47FD970-74F2-C4D5-DD3C-1EF33E9B70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27" y="3719159"/>
            <a:ext cx="12071918" cy="2026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152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384" y="99629"/>
            <a:ext cx="11249049" cy="1325563"/>
          </a:xfrm>
        </p:spPr>
        <p:txBody>
          <a:bodyPr>
            <a:normAutofit/>
          </a:bodyPr>
          <a:lstStyle/>
          <a:p>
            <a:r>
              <a:rPr lang="en-US" altLang="zh-CN" sz="3735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Benchmark Evaluation</a:t>
            </a:r>
            <a:endParaRPr lang="en-US" sz="3735" dirty="0"/>
          </a:p>
        </p:txBody>
      </p:sp>
      <p:sp>
        <p:nvSpPr>
          <p:cNvPr id="26" name="Content Placeholder 2"/>
          <p:cNvSpPr txBox="1"/>
          <p:nvPr/>
        </p:nvSpPr>
        <p:spPr>
          <a:xfrm>
            <a:off x="368384" y="1537304"/>
            <a:ext cx="11249051" cy="5005737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lvl="2">
              <a:spcBef>
                <a:spcPts val="1000"/>
              </a:spcBef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BAFA32B-5082-FB04-D5E9-DDB9198DB1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7351" y="4311604"/>
            <a:ext cx="5409045" cy="234354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2B3D26E-BFD6-534B-1857-D82ADBB539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5100" y="314959"/>
            <a:ext cx="5511296" cy="3884468"/>
          </a:xfrm>
          <a:prstGeom prst="rect">
            <a:avLst/>
          </a:prstGeom>
        </p:spPr>
      </p:pic>
      <p:sp>
        <p:nvSpPr>
          <p:cNvPr id="37" name="Content Placeholder 2"/>
          <p:cNvSpPr txBox="1"/>
          <p:nvPr/>
        </p:nvSpPr>
        <p:spPr>
          <a:xfrm>
            <a:off x="368384" y="1431382"/>
            <a:ext cx="6744344" cy="5119531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>
              <a:spcBef>
                <a:spcPts val="1000"/>
              </a:spcBef>
            </a:pP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  <a:sym typeface="Wingdings" panose="05000000000000000000" pitchFamily="2" charset="2"/>
              </a:rPr>
              <a:t> Different plan exploration policy</a:t>
            </a:r>
          </a:p>
          <a:p>
            <a:pPr marL="571500" lvl="2">
              <a:spcBef>
                <a:spcPts val="1000"/>
              </a:spcBef>
            </a:pPr>
            <a:r>
              <a:rPr lang="en-US" altLang="zh-CN" sz="2500" dirty="0">
                <a:latin typeface="Microsoft YaHei" panose="020B0503020204020204" pitchFamily="34" charset="-122"/>
                <a:ea typeface="Microsoft YaHei" panose="020B0503020204020204" pitchFamily="34" charset="-122"/>
                <a:sym typeface="Wingdings" panose="05000000000000000000" pitchFamily="2" charset="2"/>
              </a:rPr>
              <a:t>Less candidate plans but higher quality</a:t>
            </a:r>
          </a:p>
          <a:p>
            <a:pPr marL="228600" lvl="1">
              <a:spcBef>
                <a:spcPts val="1000"/>
              </a:spcBef>
            </a:pPr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  <a:sym typeface="Wingdings" panose="05000000000000000000" pitchFamily="2" charset="2"/>
            </a:endParaRPr>
          </a:p>
          <a:p>
            <a:pPr marL="228600" lvl="1">
              <a:spcBef>
                <a:spcPts val="1000"/>
              </a:spcBef>
            </a:pPr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  <a:sym typeface="Wingdings" panose="05000000000000000000" pitchFamily="2" charset="2"/>
            </a:endParaRPr>
          </a:p>
          <a:p>
            <a:pPr marL="228600" lvl="1">
              <a:spcBef>
                <a:spcPts val="1000"/>
              </a:spcBef>
            </a:pP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  <a:sym typeface="Wingdings" panose="05000000000000000000" pitchFamily="2" charset="2"/>
              </a:rPr>
              <a:t> Impact on the idle resource</a:t>
            </a:r>
          </a:p>
          <a:p>
            <a:pPr marL="571500" lvl="2">
              <a:spcBef>
                <a:spcPts val="1000"/>
              </a:spcBef>
            </a:pPr>
            <a:r>
              <a:rPr lang="en-US" altLang="zh-CN" sz="2500" dirty="0">
                <a:latin typeface="Microsoft YaHei" panose="020B0503020204020204" pitchFamily="34" charset="-122"/>
                <a:ea typeface="Microsoft YaHei" panose="020B0503020204020204" pitchFamily="34" charset="-122"/>
                <a:sym typeface="Wingdings" panose="05000000000000000000" pitchFamily="2" charset="2"/>
              </a:rPr>
              <a:t>Idle resource: collect execution statistics and update model</a:t>
            </a:r>
          </a:p>
          <a:p>
            <a:pPr marL="571500" lvl="2">
              <a:spcBef>
                <a:spcPts val="1000"/>
              </a:spcBef>
            </a:pPr>
            <a:r>
              <a:rPr lang="en-US" altLang="zh-CN" sz="2500" dirty="0">
                <a:latin typeface="Microsoft YaHei" panose="020B0503020204020204" pitchFamily="34" charset="-122"/>
                <a:ea typeface="Microsoft YaHei" panose="020B0503020204020204" pitchFamily="34" charset="-122"/>
                <a:sym typeface="Wingdings" panose="05000000000000000000" pitchFamily="2" charset="2"/>
              </a:rPr>
              <a:t>Tolerate staleness with less resource</a:t>
            </a:r>
          </a:p>
          <a:p>
            <a:pPr marL="571500" lvl="2">
              <a:spcBef>
                <a:spcPts val="1000"/>
              </a:spcBef>
            </a:pPr>
            <a:r>
              <a:rPr lang="en-US" altLang="zh-CN" sz="2500" dirty="0">
                <a:latin typeface="Microsoft YaHei" panose="020B0503020204020204" pitchFamily="34" charset="-122"/>
                <a:ea typeface="Microsoft YaHei" panose="020B0503020204020204" pitchFamily="34" charset="-122"/>
                <a:sym typeface="Wingdings" panose="05000000000000000000" pitchFamily="2" charset="2"/>
              </a:rPr>
              <a:t>No impact on the final quality</a:t>
            </a:r>
          </a:p>
          <a:p>
            <a:pPr marL="571500" lvl="2">
              <a:spcBef>
                <a:spcPts val="1000"/>
              </a:spcBef>
            </a:pPr>
            <a:endParaRPr lang="en-US" altLang="zh-CN" sz="2500" dirty="0">
              <a:latin typeface="Microsoft YaHei" panose="020B0503020204020204" pitchFamily="34" charset="-122"/>
              <a:ea typeface="Microsoft YaHei" panose="020B0503020204020204" pitchFamily="34" charset="-122"/>
              <a:sym typeface="Wingdings" panose="05000000000000000000" pitchFamily="2" charset="2"/>
            </a:endParaRPr>
          </a:p>
          <a:p>
            <a:pPr marL="228600" lvl="1">
              <a:spcBef>
                <a:spcPts val="1000"/>
              </a:spcBef>
            </a:pPr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  <a:sym typeface="Wingdings" panose="05000000000000000000" pitchFamily="2" charset="2"/>
            </a:endParaRPr>
          </a:p>
          <a:p>
            <a:pPr marL="685800" lvl="2">
              <a:spcBef>
                <a:spcPts val="1000"/>
              </a:spcBef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6072179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384" y="99629"/>
            <a:ext cx="11249049" cy="1325563"/>
          </a:xfrm>
        </p:spPr>
        <p:txBody>
          <a:bodyPr>
            <a:normAutofit/>
          </a:bodyPr>
          <a:lstStyle/>
          <a:p>
            <a:r>
              <a:rPr lang="en-US" altLang="zh-CN" sz="3735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Summary and Future Work</a:t>
            </a:r>
            <a:endParaRPr lang="en-US" sz="3735" dirty="0"/>
          </a:p>
        </p:txBody>
      </p:sp>
      <p:sp>
        <p:nvSpPr>
          <p:cNvPr id="26" name="Content Placeholder 2"/>
          <p:cNvSpPr txBox="1"/>
          <p:nvPr/>
        </p:nvSpPr>
        <p:spPr>
          <a:xfrm>
            <a:off x="368384" y="1537304"/>
            <a:ext cx="11249051" cy="5005737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lvl="2">
              <a:spcBef>
                <a:spcPts val="1000"/>
              </a:spcBef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7" name="Content Placeholder 2"/>
          <p:cNvSpPr txBox="1"/>
          <p:nvPr/>
        </p:nvSpPr>
        <p:spPr>
          <a:xfrm>
            <a:off x="368384" y="1537304"/>
            <a:ext cx="11657363" cy="5005737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>
              <a:spcBef>
                <a:spcPts val="1000"/>
              </a:spcBef>
            </a:pP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  <a:sym typeface="Wingdings" panose="05000000000000000000" pitchFamily="2" charset="2"/>
              </a:rPr>
              <a:t> A learning-to-rank framework for query optimization</a:t>
            </a:r>
          </a:p>
          <a:p>
            <a:pPr marL="228600" lvl="1">
              <a:spcBef>
                <a:spcPts val="1000"/>
              </a:spcBef>
            </a:pPr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  <a:sym typeface="Wingdings" panose="05000000000000000000" pitchFamily="2" charset="2"/>
            </a:endParaRPr>
          </a:p>
          <a:p>
            <a:pPr marL="228600" lvl="1">
              <a:spcBef>
                <a:spcPts val="1000"/>
              </a:spcBef>
            </a:pP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  <a:sym typeface="Wingdings" panose="05000000000000000000" pitchFamily="2" charset="2"/>
              </a:rPr>
              <a:t> Target at the right goal: efficient in training and more robust</a:t>
            </a:r>
          </a:p>
          <a:p>
            <a:pPr marL="228600" lvl="1">
              <a:spcBef>
                <a:spcPts val="1000"/>
              </a:spcBef>
            </a:pPr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  <a:sym typeface="Wingdings" panose="05000000000000000000" pitchFamily="2" charset="2"/>
            </a:endParaRPr>
          </a:p>
          <a:p>
            <a:pPr marL="228600" lvl="1">
              <a:spcBef>
                <a:spcPts val="1000"/>
              </a:spcBef>
            </a:pP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  <a:sym typeface="Wingdings" panose="05000000000000000000" pitchFamily="2" charset="2"/>
              </a:rPr>
              <a:t> Plan exploration by tuning cardinality</a:t>
            </a:r>
          </a:p>
          <a:p>
            <a:pPr marL="57150" lvl="1" indent="0">
              <a:spcBef>
                <a:spcPts val="1000"/>
              </a:spcBef>
              <a:buNone/>
            </a:pPr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  <a:sym typeface="Wingdings" panose="05000000000000000000" pitchFamily="2" charset="2"/>
            </a:endParaRPr>
          </a:p>
          <a:p>
            <a:pPr marL="228600" lvl="1">
              <a:spcBef>
                <a:spcPts val="1000"/>
              </a:spcBef>
            </a:pP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  <a:sym typeface="Wingdings" panose="05000000000000000000" pitchFamily="2" charset="2"/>
              </a:rPr>
              <a:t> Extending Lero on Spark: execute while optimizing</a:t>
            </a:r>
          </a:p>
          <a:p>
            <a:pPr marL="228600" lvl="1">
              <a:spcBef>
                <a:spcPts val="1000"/>
              </a:spcBef>
            </a:pPr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  <a:sym typeface="Wingdings" panose="05000000000000000000" pitchFamily="2" charset="2"/>
            </a:endParaRPr>
          </a:p>
          <a:p>
            <a:pPr marL="228600" lvl="1">
              <a:spcBef>
                <a:spcPts val="1000"/>
              </a:spcBef>
            </a:pP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  <a:sym typeface="Wingdings" panose="05000000000000000000" pitchFamily="2" charset="2"/>
              </a:rPr>
              <a:t> Learning-to-rank on more AI4DB problems…</a:t>
            </a:r>
          </a:p>
          <a:p>
            <a:pPr marL="228600" lvl="1">
              <a:spcBef>
                <a:spcPts val="1000"/>
              </a:spcBef>
            </a:pPr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  <a:sym typeface="Wingdings" panose="05000000000000000000" pitchFamily="2" charset="2"/>
            </a:endParaRPr>
          </a:p>
          <a:p>
            <a:pPr marL="685800" lvl="2">
              <a:spcBef>
                <a:spcPts val="1000"/>
              </a:spcBef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2479665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2"/>
          <p:cNvSpPr txBox="1"/>
          <p:nvPr/>
        </p:nvSpPr>
        <p:spPr>
          <a:xfrm>
            <a:off x="368384" y="1296673"/>
            <a:ext cx="11249051" cy="5938318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lvl="1" indent="0">
              <a:buNone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endParaRPr lang="en-US" altLang="zh-CN" sz="1065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lvl="1" indent="0">
              <a:buNone/>
            </a:pPr>
            <a:endParaRPr lang="en-US" altLang="zh-CN" sz="2665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endParaRPr lang="en-US" altLang="zh-CN" sz="2665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Title 1"/>
          <p:cNvSpPr txBox="1"/>
          <p:nvPr/>
        </p:nvSpPr>
        <p:spPr>
          <a:xfrm>
            <a:off x="838200" y="779691"/>
            <a:ext cx="10515600" cy="45693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3735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Thanks</a:t>
            </a:r>
          </a:p>
          <a:p>
            <a:pPr algn="ctr"/>
            <a:endParaRPr lang="en-US" sz="3735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en-US" sz="3735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Q &amp; A</a:t>
            </a:r>
          </a:p>
          <a:p>
            <a:endParaRPr lang="en-US" sz="3735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sz="3735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Bolin Ding, Alibaba</a:t>
            </a:r>
          </a:p>
          <a:p>
            <a:pPr algn="ctr"/>
            <a:endParaRPr lang="en-US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bolin.ding@alibaba-inc.com</a:t>
            </a:r>
          </a:p>
          <a:p>
            <a:endParaRPr lang="en-US" sz="3735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77006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2"/>
          <p:cNvSpPr txBox="1"/>
          <p:nvPr/>
        </p:nvSpPr>
        <p:spPr>
          <a:xfrm>
            <a:off x="368384" y="1668148"/>
            <a:ext cx="11249051" cy="4765460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Learned Query Optimizer: Methods and Challenges</a:t>
            </a:r>
          </a:p>
          <a:p>
            <a:pPr>
              <a:buFont typeface="Wingdings" panose="05000000000000000000" pitchFamily="2" charset="2"/>
              <a:buChar char="q"/>
            </a:pPr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Lero: a Learning-to-Rank Optimizer</a:t>
            </a:r>
          </a:p>
          <a:p>
            <a:pPr>
              <a:buFont typeface="Wingdings" panose="05000000000000000000" pitchFamily="2" charset="2"/>
              <a:buChar char="q"/>
            </a:pPr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Benchmark Evaluation</a:t>
            </a:r>
          </a:p>
          <a:p>
            <a:pPr>
              <a:buFont typeface="Wingdings" panose="05000000000000000000" pitchFamily="2" charset="2"/>
              <a:buChar char="q"/>
            </a:pPr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Summary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and Next</a:t>
            </a:r>
          </a:p>
          <a:p>
            <a:pPr marL="342900" lvl="1" indent="0">
              <a:buNone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lvl="1" indent="0">
              <a:buNone/>
            </a:pPr>
            <a:endParaRPr lang="en-US" altLang="zh-CN" sz="2665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endParaRPr lang="en-US" altLang="zh-CN" sz="2665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Title 1"/>
          <p:cNvSpPr txBox="1"/>
          <p:nvPr/>
        </p:nvSpPr>
        <p:spPr>
          <a:xfrm>
            <a:off x="368384" y="996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735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Outline</a:t>
            </a:r>
            <a:endParaRPr lang="en-US" sz="373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2949316" y="2649093"/>
            <a:ext cx="7458697" cy="2066292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DBMS</a:t>
            </a:r>
          </a:p>
          <a:p>
            <a:pPr algn="ctr"/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384" y="99629"/>
            <a:ext cx="11249049" cy="1325563"/>
          </a:xfrm>
        </p:spPr>
        <p:txBody>
          <a:bodyPr>
            <a:normAutofit/>
          </a:bodyPr>
          <a:lstStyle/>
          <a:p>
            <a:r>
              <a:rPr lang="en-US" sz="3735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Query Optimizer: A Central Role in DBMS</a:t>
            </a:r>
            <a:endParaRPr lang="en-US" sz="3735" dirty="0"/>
          </a:p>
        </p:txBody>
      </p:sp>
      <p:sp>
        <p:nvSpPr>
          <p:cNvPr id="26" name="Content Placeholder 2"/>
          <p:cNvSpPr txBox="1"/>
          <p:nvPr/>
        </p:nvSpPr>
        <p:spPr>
          <a:xfrm>
            <a:off x="368384" y="1537304"/>
            <a:ext cx="11249051" cy="5005737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lvl="2">
              <a:spcBef>
                <a:spcPts val="1000"/>
              </a:spcBef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7" name="Content Placeholder 2"/>
          <p:cNvSpPr txBox="1"/>
          <p:nvPr/>
        </p:nvSpPr>
        <p:spPr>
          <a:xfrm>
            <a:off x="368384" y="1381165"/>
            <a:ext cx="11169701" cy="5119531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>
              <a:spcBef>
                <a:spcPts val="1000"/>
              </a:spcBef>
            </a:pP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  <a:sym typeface="Wingdings" panose="05000000000000000000" pitchFamily="2" charset="2"/>
              </a:rPr>
              <a:t> Directly relates to the system performance</a:t>
            </a:r>
          </a:p>
          <a:p>
            <a:pPr marL="228600" lvl="1">
              <a:spcBef>
                <a:spcPts val="1000"/>
              </a:spcBef>
            </a:pP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  <a:sym typeface="Wingdings" panose="05000000000000000000" pitchFamily="2" charset="2"/>
              </a:rPr>
              <a:t> Hard problem due to large search space of join orders</a:t>
            </a:r>
          </a:p>
          <a:p>
            <a:pPr marL="228600" lvl="1">
              <a:spcBef>
                <a:spcPts val="1000"/>
              </a:spcBef>
            </a:pPr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  <a:sym typeface="Wingdings" panose="05000000000000000000" pitchFamily="2" charset="2"/>
            </a:endParaRPr>
          </a:p>
          <a:p>
            <a:pPr marL="685800" lvl="2">
              <a:spcBef>
                <a:spcPts val="1000"/>
              </a:spcBef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  <a:sym typeface="Wingdings" panose="05000000000000000000" pitchFamily="2" charset="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597218" y="3178052"/>
            <a:ext cx="2133600" cy="110143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Query </a:t>
            </a:r>
          </a:p>
          <a:p>
            <a:pPr algn="ctr"/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Optimizer</a:t>
            </a:r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31" name="直线箭头连接符 30"/>
          <p:cNvCxnSpPr/>
          <p:nvPr/>
        </p:nvCxnSpPr>
        <p:spPr>
          <a:xfrm>
            <a:off x="2533680" y="4048657"/>
            <a:ext cx="1063538" cy="0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1122294" y="3817823"/>
                <a:ext cx="143398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kumimoji="1" lang="en-US" altLang="zh-CN" sz="24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Query </a:t>
                </a:r>
                <a14:m>
                  <m:oMath xmlns:m="http://schemas.openxmlformats.org/officeDocument/2006/math">
                    <m:r>
                      <a:rPr kumimoji="1" lang="en-US" altLang="zh-CN" sz="2400" i="1" dirty="0" smtClean="0">
                        <a:latin typeface="Cambria Math" panose="02040503050406030204" pitchFamily="18" charset="0"/>
                        <a:ea typeface="Microsoft YaHei" panose="020B0503020204020204" pitchFamily="34" charset="-122"/>
                      </a:rPr>
                      <m:t>𝑄</m:t>
                    </m:r>
                  </m:oMath>
                </a14:m>
                <a:endParaRPr kumimoji="1" lang="en-US" altLang="zh-CN" sz="2400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2294" y="3817823"/>
                <a:ext cx="1433982" cy="461665"/>
              </a:xfrm>
              <a:prstGeom prst="rect">
                <a:avLst/>
              </a:prstGeom>
              <a:blipFill>
                <a:blip r:embed="rId5"/>
                <a:stretch>
                  <a:fillRect l="-5263" t="-10811" b="-297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/>
              <p:cNvSpPr/>
              <p:nvPr/>
            </p:nvSpPr>
            <p:spPr>
              <a:xfrm>
                <a:off x="1334313" y="3282515"/>
                <a:ext cx="119936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kumimoji="1" lang="en-US" altLang="zh-CN" sz="24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Data </a:t>
                </a:r>
                <a14:m>
                  <m:oMath xmlns:m="http://schemas.openxmlformats.org/officeDocument/2006/math">
                    <m:r>
                      <a:rPr kumimoji="1" lang="en-US" altLang="zh-CN" sz="2400" i="1" dirty="0" smtClean="0">
                        <a:latin typeface="Cambria Math" panose="02040503050406030204" pitchFamily="18" charset="0"/>
                        <a:ea typeface="Microsoft YaHei" panose="020B0503020204020204" pitchFamily="34" charset="-122"/>
                      </a:rPr>
                      <m:t>𝐷</m:t>
                    </m:r>
                  </m:oMath>
                </a14:m>
                <a:endParaRPr kumimoji="1" lang="en-US" altLang="zh-CN" sz="2400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2" name="矩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4313" y="3282515"/>
                <a:ext cx="1199367" cy="461665"/>
              </a:xfrm>
              <a:prstGeom prst="rect">
                <a:avLst/>
              </a:prstGeom>
              <a:blipFill>
                <a:blip r:embed="rId6"/>
                <a:stretch>
                  <a:fillRect l="-7368" t="-10811" b="-297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直线箭头连接符 33"/>
          <p:cNvCxnSpPr/>
          <p:nvPr/>
        </p:nvCxnSpPr>
        <p:spPr>
          <a:xfrm>
            <a:off x="2556276" y="3503139"/>
            <a:ext cx="1040942" cy="0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线箭头连接符 35"/>
          <p:cNvCxnSpPr/>
          <p:nvPr/>
        </p:nvCxnSpPr>
        <p:spPr>
          <a:xfrm>
            <a:off x="5738742" y="3714915"/>
            <a:ext cx="1040942" cy="0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矩形 37"/>
              <p:cNvSpPr/>
              <p:nvPr/>
            </p:nvSpPr>
            <p:spPr>
              <a:xfrm>
                <a:off x="6779684" y="3494291"/>
                <a:ext cx="110267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kumimoji="1" lang="en-US" altLang="zh-CN" sz="24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Plan </a:t>
                </a:r>
                <a14:m>
                  <m:oMath xmlns:m="http://schemas.openxmlformats.org/officeDocument/2006/math">
                    <m:r>
                      <a:rPr kumimoji="1" lang="en-US" altLang="zh-CN" sz="2400" b="0" i="1" dirty="0" smtClean="0">
                        <a:latin typeface="Cambria Math" panose="02040503050406030204" pitchFamily="18" charset="0"/>
                        <a:ea typeface="Microsoft YaHei" panose="020B0503020204020204" pitchFamily="34" charset="-122"/>
                      </a:rPr>
                      <m:t>𝑃</m:t>
                    </m:r>
                  </m:oMath>
                </a14:m>
                <a:endParaRPr kumimoji="1" lang="en-US" altLang="zh-CN" sz="2400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8" name="矩形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9684" y="3494291"/>
                <a:ext cx="1102674" cy="461665"/>
              </a:xfrm>
              <a:prstGeom prst="rect">
                <a:avLst/>
              </a:prstGeom>
              <a:blipFill>
                <a:blip r:embed="rId7"/>
                <a:stretch>
                  <a:fillRect l="-7955" t="-10811" b="-297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矩形 17"/>
          <p:cNvSpPr/>
          <p:nvPr/>
        </p:nvSpPr>
        <p:spPr>
          <a:xfrm>
            <a:off x="8510276" y="3164197"/>
            <a:ext cx="1685406" cy="11014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Plan Execution</a:t>
            </a:r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9" name="直线箭头连接符 18"/>
          <p:cNvCxnSpPr>
            <a:endCxn id="18" idx="1"/>
          </p:cNvCxnSpPr>
          <p:nvPr/>
        </p:nvCxnSpPr>
        <p:spPr>
          <a:xfrm>
            <a:off x="7897599" y="3711269"/>
            <a:ext cx="612677" cy="3646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623AC86B-9204-D991-AE33-43A7CD7AA0A6}"/>
              </a:ext>
            </a:extLst>
          </p:cNvPr>
          <p:cNvSpPr txBox="1"/>
          <p:nvPr/>
        </p:nvSpPr>
        <p:spPr>
          <a:xfrm>
            <a:off x="240803" y="4841051"/>
            <a:ext cx="5108405" cy="1765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1865" dirty="0">
                <a:solidFill>
                  <a:srgbClr val="0432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SELECT</a:t>
            </a:r>
            <a:r>
              <a:rPr kumimoji="1" lang="zh-CN" altLang="en-US" sz="1865" dirty="0">
                <a:solidFill>
                  <a:srgbClr val="0432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1865" dirty="0">
                <a:solidFill>
                  <a:srgbClr val="0432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COUNT</a:t>
            </a:r>
            <a:r>
              <a:rPr kumimoji="1" lang="en-US" altLang="zh-CN" sz="1865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(*)</a:t>
            </a:r>
          </a:p>
          <a:p>
            <a:pPr>
              <a:lnSpc>
                <a:spcPct val="150000"/>
              </a:lnSpc>
            </a:pPr>
            <a:r>
              <a:rPr kumimoji="1" lang="en-US" altLang="zh-CN" sz="1865" dirty="0">
                <a:solidFill>
                  <a:srgbClr val="0432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FROM </a:t>
            </a:r>
            <a:r>
              <a:rPr kumimoji="1" lang="en-US" altLang="zh-CN" sz="1865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s, </a:t>
            </a:r>
            <a:r>
              <a:rPr kumimoji="1" lang="en-US" altLang="zh-CN" sz="1865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sc</a:t>
            </a:r>
            <a:r>
              <a:rPr kumimoji="1" lang="en-US" altLang="zh-CN" sz="1865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, c</a:t>
            </a:r>
          </a:p>
          <a:p>
            <a:pPr>
              <a:lnSpc>
                <a:spcPct val="150000"/>
              </a:lnSpc>
            </a:pPr>
            <a:r>
              <a:rPr kumimoji="1" lang="en-US" altLang="zh-CN" sz="1865" dirty="0">
                <a:solidFill>
                  <a:srgbClr val="0432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WHERE </a:t>
            </a:r>
            <a:r>
              <a:rPr kumimoji="1" lang="en-US" altLang="zh-CN" sz="1865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s.sid</a:t>
            </a:r>
            <a:r>
              <a:rPr kumimoji="1" lang="en-US" altLang="zh-CN" sz="1865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= </a:t>
            </a:r>
            <a:r>
              <a:rPr kumimoji="1" lang="en-US" altLang="zh-CN" sz="1865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sc.sid</a:t>
            </a:r>
            <a:r>
              <a:rPr kumimoji="1" lang="en-US" altLang="zh-CN" sz="1865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1865" dirty="0">
                <a:solidFill>
                  <a:srgbClr val="0432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AND </a:t>
            </a:r>
            <a:r>
              <a:rPr kumimoji="1" lang="en-US" altLang="zh-CN" sz="1865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sc.cid</a:t>
            </a:r>
            <a:r>
              <a:rPr kumimoji="1" lang="en-US" altLang="zh-CN" sz="1865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= </a:t>
            </a:r>
            <a:r>
              <a:rPr kumimoji="1" lang="en-US" altLang="zh-CN" sz="1865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c.cid</a:t>
            </a:r>
            <a:endParaRPr kumimoji="1" lang="en-US" altLang="zh-CN" sz="1865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1865" dirty="0">
                <a:solidFill>
                  <a:srgbClr val="0432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AND </a:t>
            </a:r>
            <a:r>
              <a:rPr kumimoji="1" lang="en-US" altLang="zh-CN" sz="1865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s.year</a:t>
            </a:r>
            <a:r>
              <a:rPr kumimoji="1" lang="en-US" altLang="zh-CN" sz="1865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&lt; 2009 </a:t>
            </a:r>
            <a:r>
              <a:rPr kumimoji="1" lang="en-US" altLang="zh-CN" sz="1865" dirty="0">
                <a:solidFill>
                  <a:srgbClr val="0432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AND </a:t>
            </a:r>
            <a:r>
              <a:rPr kumimoji="1" lang="en-US" altLang="zh-CN" sz="1865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c.credit</a:t>
            </a:r>
            <a:r>
              <a:rPr kumimoji="1" lang="en-US" altLang="zh-CN" sz="1865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&gt;= 3</a:t>
            </a:r>
            <a:endParaRPr kumimoji="1" lang="zh-CN" altLang="en-US" sz="1865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8C7FC4EA-97E7-E219-1C06-5F2FFBFBCCDE}"/>
              </a:ext>
            </a:extLst>
          </p:cNvPr>
          <p:cNvGrpSpPr/>
          <p:nvPr/>
        </p:nvGrpSpPr>
        <p:grpSpPr>
          <a:xfrm>
            <a:off x="9352979" y="4866843"/>
            <a:ext cx="2414838" cy="1846888"/>
            <a:chOff x="7076595" y="2078867"/>
            <a:chExt cx="1811128" cy="1385166"/>
          </a:xfrm>
        </p:grpSpPr>
        <p:pic>
          <p:nvPicPr>
            <p:cNvPr id="24" name="Picture 2" descr="Table Icon - Line Style - Iconfu">
              <a:extLst>
                <a:ext uri="{FF2B5EF4-FFF2-40B4-BE49-F238E27FC236}">
                  <a16:creationId xmlns:a16="http://schemas.microsoft.com/office/drawing/2014/main" id="{B295D68C-7986-892B-223A-7D4DB39825D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134" t="36752" r="33866" b="34837"/>
            <a:stretch>
              <a:fillRect/>
            </a:stretch>
          </p:blipFill>
          <p:spPr bwMode="auto">
            <a:xfrm flipH="1">
              <a:off x="7076595" y="2992358"/>
              <a:ext cx="311205" cy="2763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2" descr="Table Icon - Line Style - Iconfu">
              <a:extLst>
                <a:ext uri="{FF2B5EF4-FFF2-40B4-BE49-F238E27FC236}">
                  <a16:creationId xmlns:a16="http://schemas.microsoft.com/office/drawing/2014/main" id="{0F53A530-F250-B777-26A0-6878944DB3A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134" t="36752" r="33866" b="34837"/>
            <a:stretch>
              <a:fillRect/>
            </a:stretch>
          </p:blipFill>
          <p:spPr bwMode="auto">
            <a:xfrm flipH="1">
              <a:off x="7744002" y="2992358"/>
              <a:ext cx="311205" cy="2763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" descr="Table Icon - Line Style - Iconfu">
              <a:extLst>
                <a:ext uri="{FF2B5EF4-FFF2-40B4-BE49-F238E27FC236}">
                  <a16:creationId xmlns:a16="http://schemas.microsoft.com/office/drawing/2014/main" id="{FD1F030E-225D-38A7-854F-69EE41F9DF4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134" t="36752" r="33866" b="34837"/>
            <a:stretch>
              <a:fillRect/>
            </a:stretch>
          </p:blipFill>
          <p:spPr bwMode="auto">
            <a:xfrm flipH="1">
              <a:off x="8404219" y="2992357"/>
              <a:ext cx="311205" cy="2763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2" descr="Lecture Notes: Relational Algebra">
              <a:extLst>
                <a:ext uri="{FF2B5EF4-FFF2-40B4-BE49-F238E27FC236}">
                  <a16:creationId xmlns:a16="http://schemas.microsoft.com/office/drawing/2014/main" id="{A159CA15-D474-B4BD-D636-4E855A0A12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81221" y="2510796"/>
              <a:ext cx="183647" cy="2098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9" name="直线连接符 28">
              <a:extLst>
                <a:ext uri="{FF2B5EF4-FFF2-40B4-BE49-F238E27FC236}">
                  <a16:creationId xmlns:a16="http://schemas.microsoft.com/office/drawing/2014/main" id="{DEBD204F-27F9-4C1C-81B7-D44F948B32DD}"/>
                </a:ext>
              </a:extLst>
            </p:cNvPr>
            <p:cNvCxnSpPr>
              <a:stCxn id="24" idx="0"/>
              <a:endCxn id="35" idx="2"/>
            </p:cNvCxnSpPr>
            <p:nvPr/>
          </p:nvCxnSpPr>
          <p:spPr>
            <a:xfrm flipV="1">
              <a:off x="7232197" y="2288749"/>
              <a:ext cx="572202" cy="703609"/>
            </a:xfrm>
            <a:prstGeom prst="line">
              <a:avLst/>
            </a:prstGeom>
            <a:noFill/>
            <a:ln w="28575" cap="flat">
              <a:solidFill>
                <a:schemeClr val="tx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3" name="直线连接符 32">
              <a:extLst>
                <a:ext uri="{FF2B5EF4-FFF2-40B4-BE49-F238E27FC236}">
                  <a16:creationId xmlns:a16="http://schemas.microsoft.com/office/drawing/2014/main" id="{710F6B07-4434-3B77-0567-FC3F1D3111D5}"/>
                </a:ext>
              </a:extLst>
            </p:cNvPr>
            <p:cNvCxnSpPr>
              <a:stCxn id="25" idx="0"/>
              <a:endCxn id="28" idx="2"/>
            </p:cNvCxnSpPr>
            <p:nvPr/>
          </p:nvCxnSpPr>
          <p:spPr>
            <a:xfrm flipV="1">
              <a:off x="7899604" y="2720678"/>
              <a:ext cx="273441" cy="271680"/>
            </a:xfrm>
            <a:prstGeom prst="line">
              <a:avLst/>
            </a:prstGeom>
            <a:noFill/>
            <a:ln w="28575" cap="flat">
              <a:solidFill>
                <a:schemeClr val="tx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pic>
          <p:nvPicPr>
            <p:cNvPr id="35" name="Picture 2" descr="Lecture Notes: Relational Algebra">
              <a:extLst>
                <a:ext uri="{FF2B5EF4-FFF2-40B4-BE49-F238E27FC236}">
                  <a16:creationId xmlns:a16="http://schemas.microsoft.com/office/drawing/2014/main" id="{9C46CA02-E7C3-903E-4166-48DD7B00B7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12575" y="2078867"/>
              <a:ext cx="183647" cy="2098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9" name="直线连接符 38">
              <a:extLst>
                <a:ext uri="{FF2B5EF4-FFF2-40B4-BE49-F238E27FC236}">
                  <a16:creationId xmlns:a16="http://schemas.microsoft.com/office/drawing/2014/main" id="{0A46718F-85C6-9829-080B-53CABD690617}"/>
                </a:ext>
              </a:extLst>
            </p:cNvPr>
            <p:cNvCxnSpPr>
              <a:stCxn id="28" idx="0"/>
              <a:endCxn id="35" idx="2"/>
            </p:cNvCxnSpPr>
            <p:nvPr/>
          </p:nvCxnSpPr>
          <p:spPr>
            <a:xfrm flipH="1" flipV="1">
              <a:off x="7804399" y="2288749"/>
              <a:ext cx="368646" cy="222047"/>
            </a:xfrm>
            <a:prstGeom prst="line">
              <a:avLst/>
            </a:prstGeom>
            <a:noFill/>
            <a:ln w="28575" cap="flat">
              <a:solidFill>
                <a:schemeClr val="tx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0" name="直线连接符 39">
              <a:extLst>
                <a:ext uri="{FF2B5EF4-FFF2-40B4-BE49-F238E27FC236}">
                  <a16:creationId xmlns:a16="http://schemas.microsoft.com/office/drawing/2014/main" id="{5694793C-12C1-101A-50C7-7A7E2DF826AF}"/>
                </a:ext>
              </a:extLst>
            </p:cNvPr>
            <p:cNvCxnSpPr>
              <a:stCxn id="27" idx="0"/>
              <a:endCxn id="28" idx="2"/>
            </p:cNvCxnSpPr>
            <p:nvPr/>
          </p:nvCxnSpPr>
          <p:spPr>
            <a:xfrm flipH="1" flipV="1">
              <a:off x="8173045" y="2720678"/>
              <a:ext cx="386776" cy="271679"/>
            </a:xfrm>
            <a:prstGeom prst="line">
              <a:avLst/>
            </a:prstGeom>
            <a:noFill/>
            <a:ln w="28575" cap="flat">
              <a:solidFill>
                <a:schemeClr val="tx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A9598808-8D7E-9708-AC78-42567715BFB6}"/>
                </a:ext>
              </a:extLst>
            </p:cNvPr>
            <p:cNvSpPr txBox="1"/>
            <p:nvPr/>
          </p:nvSpPr>
          <p:spPr>
            <a:xfrm>
              <a:off x="7096604" y="3148610"/>
              <a:ext cx="358899" cy="31542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zh-CN" sz="2135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s</a:t>
              </a:r>
              <a:endParaRPr lang="zh-CN" altLang="en-US" sz="2135" dirty="0"/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EDC16EDE-1D8C-F93B-4D4A-2FBBBAAA3549}"/>
                </a:ext>
              </a:extLst>
            </p:cNvPr>
            <p:cNvSpPr txBox="1"/>
            <p:nvPr/>
          </p:nvSpPr>
          <p:spPr>
            <a:xfrm>
              <a:off x="7712575" y="3148610"/>
              <a:ext cx="448166" cy="31542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zh-CN" sz="2135" dirty="0" err="1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sc</a:t>
              </a:r>
              <a:endParaRPr lang="zh-CN" altLang="en-US" sz="2135" dirty="0"/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BB4B65B9-E845-3B43-D8ED-3DDC14AA611C}"/>
                </a:ext>
              </a:extLst>
            </p:cNvPr>
            <p:cNvSpPr txBox="1"/>
            <p:nvPr/>
          </p:nvSpPr>
          <p:spPr>
            <a:xfrm>
              <a:off x="8439557" y="3148610"/>
              <a:ext cx="448166" cy="31542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zh-CN" sz="2135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c</a:t>
              </a:r>
              <a:endParaRPr lang="zh-CN" altLang="en-US" sz="2135" dirty="0"/>
            </a:p>
          </p:txBody>
        </p: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96FD8ADD-143E-F222-EE91-FCF698BAA276}"/>
              </a:ext>
            </a:extLst>
          </p:cNvPr>
          <p:cNvGrpSpPr/>
          <p:nvPr/>
        </p:nvGrpSpPr>
        <p:grpSpPr>
          <a:xfrm>
            <a:off x="6819405" y="4911804"/>
            <a:ext cx="2414837" cy="1846888"/>
            <a:chOff x="4604054" y="2088621"/>
            <a:chExt cx="1811128" cy="1385166"/>
          </a:xfrm>
        </p:grpSpPr>
        <p:pic>
          <p:nvPicPr>
            <p:cNvPr id="49" name="Picture 2" descr="Table Icon - Line Style - Iconfu">
              <a:extLst>
                <a:ext uri="{FF2B5EF4-FFF2-40B4-BE49-F238E27FC236}">
                  <a16:creationId xmlns:a16="http://schemas.microsoft.com/office/drawing/2014/main" id="{CA535351-5D73-C04C-38A5-685EDE2B4C3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134" t="36752" r="33866" b="34837"/>
            <a:stretch>
              <a:fillRect/>
            </a:stretch>
          </p:blipFill>
          <p:spPr bwMode="auto">
            <a:xfrm flipH="1">
              <a:off x="4604054" y="3002112"/>
              <a:ext cx="311205" cy="2763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0" name="Picture 2" descr="Table Icon - Line Style - Iconfu">
              <a:extLst>
                <a:ext uri="{FF2B5EF4-FFF2-40B4-BE49-F238E27FC236}">
                  <a16:creationId xmlns:a16="http://schemas.microsoft.com/office/drawing/2014/main" id="{7729E1D7-84B2-F633-3714-FC946D4DBE8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134" t="36752" r="33866" b="34837"/>
            <a:stretch>
              <a:fillRect/>
            </a:stretch>
          </p:blipFill>
          <p:spPr bwMode="auto">
            <a:xfrm flipH="1">
              <a:off x="5271461" y="3002112"/>
              <a:ext cx="311205" cy="2763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" name="Picture 2" descr="Table Icon - Line Style - Iconfu">
              <a:extLst>
                <a:ext uri="{FF2B5EF4-FFF2-40B4-BE49-F238E27FC236}">
                  <a16:creationId xmlns:a16="http://schemas.microsoft.com/office/drawing/2014/main" id="{AB2DAE31-0142-63A7-748A-84906B836A8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134" t="36752" r="33866" b="34837"/>
            <a:stretch>
              <a:fillRect/>
            </a:stretch>
          </p:blipFill>
          <p:spPr bwMode="auto">
            <a:xfrm flipH="1">
              <a:off x="5931678" y="3002111"/>
              <a:ext cx="311205" cy="2763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Picture 2" descr="Lecture Notes: Relational Algebra">
              <a:extLst>
                <a:ext uri="{FF2B5EF4-FFF2-40B4-BE49-F238E27FC236}">
                  <a16:creationId xmlns:a16="http://schemas.microsoft.com/office/drawing/2014/main" id="{12446F75-7450-E258-2642-CDE58B9821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70187" y="2512544"/>
              <a:ext cx="183647" cy="2098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3" name="直线连接符 52">
              <a:extLst>
                <a:ext uri="{FF2B5EF4-FFF2-40B4-BE49-F238E27FC236}">
                  <a16:creationId xmlns:a16="http://schemas.microsoft.com/office/drawing/2014/main" id="{2DF65DEA-12E8-E509-3271-CFF724739B48}"/>
                </a:ext>
              </a:extLst>
            </p:cNvPr>
            <p:cNvCxnSpPr>
              <a:stCxn id="49" idx="0"/>
              <a:endCxn id="52" idx="2"/>
            </p:cNvCxnSpPr>
            <p:nvPr/>
          </p:nvCxnSpPr>
          <p:spPr>
            <a:xfrm flipV="1">
              <a:off x="4759656" y="2722426"/>
              <a:ext cx="302355" cy="279686"/>
            </a:xfrm>
            <a:prstGeom prst="line">
              <a:avLst/>
            </a:prstGeom>
            <a:noFill/>
            <a:ln w="28575" cap="flat">
              <a:solidFill>
                <a:schemeClr val="tx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54" name="直线连接符 53">
              <a:extLst>
                <a:ext uri="{FF2B5EF4-FFF2-40B4-BE49-F238E27FC236}">
                  <a16:creationId xmlns:a16="http://schemas.microsoft.com/office/drawing/2014/main" id="{AD3026AD-320E-6F63-4DA5-F3E52477270F}"/>
                </a:ext>
              </a:extLst>
            </p:cNvPr>
            <p:cNvCxnSpPr>
              <a:stCxn id="50" idx="0"/>
              <a:endCxn id="52" idx="2"/>
            </p:cNvCxnSpPr>
            <p:nvPr/>
          </p:nvCxnSpPr>
          <p:spPr>
            <a:xfrm flipH="1" flipV="1">
              <a:off x="5062011" y="2722426"/>
              <a:ext cx="365052" cy="279686"/>
            </a:xfrm>
            <a:prstGeom prst="line">
              <a:avLst/>
            </a:prstGeom>
            <a:noFill/>
            <a:ln w="28575" cap="flat">
              <a:solidFill>
                <a:schemeClr val="tx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pic>
          <p:nvPicPr>
            <p:cNvPr id="55" name="Picture 2" descr="Lecture Notes: Relational Algebra">
              <a:extLst>
                <a:ext uri="{FF2B5EF4-FFF2-40B4-BE49-F238E27FC236}">
                  <a16:creationId xmlns:a16="http://schemas.microsoft.com/office/drawing/2014/main" id="{E442E44B-B31A-3255-F89E-BDF5E5FA26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5239" y="2088621"/>
              <a:ext cx="183647" cy="2098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6" name="直线连接符 55">
              <a:extLst>
                <a:ext uri="{FF2B5EF4-FFF2-40B4-BE49-F238E27FC236}">
                  <a16:creationId xmlns:a16="http://schemas.microsoft.com/office/drawing/2014/main" id="{4C570451-2968-05FB-86B1-5531C1A34E3A}"/>
                </a:ext>
              </a:extLst>
            </p:cNvPr>
            <p:cNvCxnSpPr>
              <a:stCxn id="52" idx="0"/>
              <a:endCxn id="55" idx="2"/>
            </p:cNvCxnSpPr>
            <p:nvPr/>
          </p:nvCxnSpPr>
          <p:spPr>
            <a:xfrm flipV="1">
              <a:off x="5062011" y="2298503"/>
              <a:ext cx="365052" cy="214041"/>
            </a:xfrm>
            <a:prstGeom prst="line">
              <a:avLst/>
            </a:prstGeom>
            <a:noFill/>
            <a:ln w="28575" cap="flat">
              <a:solidFill>
                <a:schemeClr val="tx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57" name="直线连接符 56">
              <a:extLst>
                <a:ext uri="{FF2B5EF4-FFF2-40B4-BE49-F238E27FC236}">
                  <a16:creationId xmlns:a16="http://schemas.microsoft.com/office/drawing/2014/main" id="{35DF8C55-3B83-F491-40D4-B80AD0744FD6}"/>
                </a:ext>
              </a:extLst>
            </p:cNvPr>
            <p:cNvCxnSpPr>
              <a:stCxn id="51" idx="0"/>
              <a:endCxn id="55" idx="2"/>
            </p:cNvCxnSpPr>
            <p:nvPr/>
          </p:nvCxnSpPr>
          <p:spPr>
            <a:xfrm flipH="1" flipV="1">
              <a:off x="5427063" y="2298503"/>
              <a:ext cx="660217" cy="703608"/>
            </a:xfrm>
            <a:prstGeom prst="line">
              <a:avLst/>
            </a:prstGeom>
            <a:noFill/>
            <a:ln w="28575" cap="flat">
              <a:solidFill>
                <a:schemeClr val="tx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861AD584-B336-6958-AD10-D4CDA5EAB716}"/>
                </a:ext>
              </a:extLst>
            </p:cNvPr>
            <p:cNvSpPr txBox="1"/>
            <p:nvPr/>
          </p:nvSpPr>
          <p:spPr>
            <a:xfrm>
              <a:off x="4624063" y="3158364"/>
              <a:ext cx="358899" cy="31542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zh-CN" sz="2135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s</a:t>
              </a:r>
              <a:endParaRPr lang="zh-CN" altLang="en-US" sz="2135" dirty="0"/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D6330682-83E7-E812-F577-81220B2272DE}"/>
                </a:ext>
              </a:extLst>
            </p:cNvPr>
            <p:cNvSpPr txBox="1"/>
            <p:nvPr/>
          </p:nvSpPr>
          <p:spPr>
            <a:xfrm>
              <a:off x="5240034" y="3158364"/>
              <a:ext cx="448166" cy="31542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zh-CN" sz="2135" dirty="0" err="1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sc</a:t>
              </a:r>
              <a:endParaRPr lang="zh-CN" altLang="en-US" sz="2135" dirty="0"/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6231EAD4-6266-1BC7-6C47-225D80928C66}"/>
                </a:ext>
              </a:extLst>
            </p:cNvPr>
            <p:cNvSpPr txBox="1"/>
            <p:nvPr/>
          </p:nvSpPr>
          <p:spPr>
            <a:xfrm>
              <a:off x="5967016" y="3158364"/>
              <a:ext cx="448166" cy="31542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zh-CN" sz="2135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c</a:t>
              </a:r>
              <a:endParaRPr lang="zh-CN" altLang="en-US" sz="2135" dirty="0"/>
            </a:p>
          </p:txBody>
        </p:sp>
      </p:grpSp>
      <p:sp>
        <p:nvSpPr>
          <p:cNvPr id="63" name="右箭头 62">
            <a:extLst>
              <a:ext uri="{FF2B5EF4-FFF2-40B4-BE49-F238E27FC236}">
                <a16:creationId xmlns:a16="http://schemas.microsoft.com/office/drawing/2014/main" id="{B2B9AA0B-4FE5-08E9-A578-B340C6AC8820}"/>
              </a:ext>
            </a:extLst>
          </p:cNvPr>
          <p:cNvSpPr/>
          <p:nvPr/>
        </p:nvSpPr>
        <p:spPr>
          <a:xfrm rot="10800000" flipH="1">
            <a:off x="5392353" y="5477035"/>
            <a:ext cx="1042411" cy="400516"/>
          </a:xfrm>
          <a:prstGeom prst="rightArrow">
            <a:avLst>
              <a:gd name="adj1" fmla="val 50000"/>
              <a:gd name="adj2" fmla="val 46797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2614005" y="2392377"/>
            <a:ext cx="5472546" cy="3390900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Query Optimizer</a:t>
            </a:r>
          </a:p>
          <a:p>
            <a:pPr algn="ctr"/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384" y="99629"/>
            <a:ext cx="11249049" cy="1325563"/>
          </a:xfrm>
        </p:spPr>
        <p:txBody>
          <a:bodyPr>
            <a:normAutofit/>
          </a:bodyPr>
          <a:lstStyle/>
          <a:p>
            <a:r>
              <a:rPr lang="en-US" altLang="zh-CN" sz="3735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Revisit Existing Query Optimizers</a:t>
            </a:r>
            <a:endParaRPr lang="en-US" sz="3735" dirty="0"/>
          </a:p>
        </p:txBody>
      </p:sp>
      <p:sp>
        <p:nvSpPr>
          <p:cNvPr id="26" name="Content Placeholder 2"/>
          <p:cNvSpPr txBox="1"/>
          <p:nvPr/>
        </p:nvSpPr>
        <p:spPr>
          <a:xfrm>
            <a:off x="368384" y="1537304"/>
            <a:ext cx="11249051" cy="5005737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lvl="2">
              <a:spcBef>
                <a:spcPts val="1000"/>
              </a:spcBef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7" name="Content Placeholder 2"/>
          <p:cNvSpPr txBox="1"/>
          <p:nvPr/>
        </p:nvSpPr>
        <p:spPr>
          <a:xfrm>
            <a:off x="368382" y="1386634"/>
            <a:ext cx="11249051" cy="5035854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>
              <a:spcBef>
                <a:spcPts val="1000"/>
              </a:spcBef>
            </a:pP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  <a:sym typeface="Wingdings" panose="05000000000000000000" pitchFamily="2" charset="2"/>
              </a:rPr>
              <a:t> A general cost-based framework</a:t>
            </a:r>
          </a:p>
          <a:p>
            <a:pPr marL="228600" lvl="1">
              <a:spcBef>
                <a:spcPts val="1000"/>
              </a:spcBef>
            </a:pPr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  <a:sym typeface="Wingdings" panose="05000000000000000000" pitchFamily="2" charset="2"/>
            </a:endParaRPr>
          </a:p>
          <a:p>
            <a:pPr marL="685800" lvl="2">
              <a:spcBef>
                <a:spcPts val="1000"/>
              </a:spcBef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  <a:sym typeface="Wingdings" panose="05000000000000000000" pitchFamily="2" charset="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261907" y="3240489"/>
            <a:ext cx="2133600" cy="110143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Cardinality Estimation</a:t>
            </a:r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066213" y="3240489"/>
            <a:ext cx="1476747" cy="11014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Cost Model</a:t>
            </a:r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261907" y="4892222"/>
            <a:ext cx="4281053" cy="6966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Join Order Selection</a:t>
            </a:r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31" name="直线箭头连接符 30"/>
          <p:cNvCxnSpPr>
            <a:endCxn id="28" idx="1"/>
          </p:cNvCxnSpPr>
          <p:nvPr/>
        </p:nvCxnSpPr>
        <p:spPr>
          <a:xfrm>
            <a:off x="2198369" y="5240535"/>
            <a:ext cx="1063538" cy="0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786983" y="5009701"/>
                <a:ext cx="143398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kumimoji="1" lang="en-US" altLang="zh-CN" sz="24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Query </a:t>
                </a:r>
                <a14:m>
                  <m:oMath xmlns:m="http://schemas.openxmlformats.org/officeDocument/2006/math">
                    <m:r>
                      <a:rPr kumimoji="1" lang="en-US" altLang="zh-CN" sz="2400" i="1" dirty="0" smtClean="0">
                        <a:latin typeface="Cambria Math" panose="02040503050406030204" pitchFamily="18" charset="0"/>
                        <a:ea typeface="Microsoft YaHei" panose="020B0503020204020204" pitchFamily="34" charset="-122"/>
                      </a:rPr>
                      <m:t>𝑄</m:t>
                    </m:r>
                  </m:oMath>
                </a14:m>
                <a:endParaRPr kumimoji="1" lang="en-US" altLang="zh-CN" sz="2400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983" y="5009701"/>
                <a:ext cx="1433982" cy="461665"/>
              </a:xfrm>
              <a:prstGeom prst="rect">
                <a:avLst/>
              </a:prstGeom>
              <a:blipFill>
                <a:blip r:embed="rId5"/>
                <a:stretch>
                  <a:fillRect l="-4386" t="-10526" r="-877" b="-26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/>
              <p:cNvSpPr/>
              <p:nvPr/>
            </p:nvSpPr>
            <p:spPr>
              <a:xfrm>
                <a:off x="999002" y="3570583"/>
                <a:ext cx="119936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kumimoji="1" lang="en-US" altLang="zh-CN" sz="24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Data </a:t>
                </a:r>
                <a14:m>
                  <m:oMath xmlns:m="http://schemas.openxmlformats.org/officeDocument/2006/math">
                    <m:r>
                      <a:rPr kumimoji="1" lang="en-US" altLang="zh-CN" sz="2400" i="1" dirty="0" smtClean="0">
                        <a:latin typeface="Cambria Math" panose="02040503050406030204" pitchFamily="18" charset="0"/>
                        <a:ea typeface="Microsoft YaHei" panose="020B0503020204020204" pitchFamily="34" charset="-122"/>
                      </a:rPr>
                      <m:t>𝐷</m:t>
                    </m:r>
                  </m:oMath>
                </a14:m>
                <a:endParaRPr kumimoji="1" lang="en-US" altLang="zh-CN" sz="2400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2" name="矩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002" y="3570583"/>
                <a:ext cx="1199367" cy="461665"/>
              </a:xfrm>
              <a:prstGeom prst="rect">
                <a:avLst/>
              </a:prstGeom>
              <a:blipFill>
                <a:blip r:embed="rId6"/>
                <a:stretch>
                  <a:fillRect l="-6250" t="-10811" b="-297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直线箭头连接符 33"/>
          <p:cNvCxnSpPr>
            <a:endCxn id="3" idx="1"/>
          </p:cNvCxnSpPr>
          <p:nvPr/>
        </p:nvCxnSpPr>
        <p:spPr>
          <a:xfrm>
            <a:off x="2220965" y="3791207"/>
            <a:ext cx="1040942" cy="0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线箭头连接符 35"/>
          <p:cNvCxnSpPr/>
          <p:nvPr/>
        </p:nvCxnSpPr>
        <p:spPr>
          <a:xfrm>
            <a:off x="7566080" y="5225836"/>
            <a:ext cx="1040942" cy="0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矩形 37"/>
              <p:cNvSpPr/>
              <p:nvPr/>
            </p:nvSpPr>
            <p:spPr>
              <a:xfrm>
                <a:off x="8607022" y="5008858"/>
                <a:ext cx="110267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kumimoji="1" lang="en-US" altLang="zh-CN" sz="24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Plan </a:t>
                </a:r>
                <a14:m>
                  <m:oMath xmlns:m="http://schemas.openxmlformats.org/officeDocument/2006/math">
                    <m:r>
                      <a:rPr kumimoji="1" lang="en-US" altLang="zh-CN" sz="2400" b="0" i="1" dirty="0" smtClean="0">
                        <a:latin typeface="Cambria Math" panose="02040503050406030204" pitchFamily="18" charset="0"/>
                        <a:ea typeface="Microsoft YaHei" panose="020B0503020204020204" pitchFamily="34" charset="-122"/>
                      </a:rPr>
                      <m:t>𝑃</m:t>
                    </m:r>
                  </m:oMath>
                </a14:m>
                <a:endParaRPr kumimoji="1" lang="en-US" altLang="zh-CN" sz="2400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8" name="矩形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7022" y="5008858"/>
                <a:ext cx="1102674" cy="461665"/>
              </a:xfrm>
              <a:prstGeom prst="rect">
                <a:avLst/>
              </a:prstGeom>
              <a:blipFill>
                <a:blip r:embed="rId7"/>
                <a:stretch>
                  <a:fillRect l="-8287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直线箭头连接符 42"/>
          <p:cNvCxnSpPr>
            <a:endCxn id="3" idx="2"/>
          </p:cNvCxnSpPr>
          <p:nvPr/>
        </p:nvCxnSpPr>
        <p:spPr>
          <a:xfrm flipV="1">
            <a:off x="4328707" y="4341925"/>
            <a:ext cx="0" cy="550297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/>
          <p:cNvCxnSpPr>
            <a:stCxn id="3" idx="3"/>
            <a:endCxn id="25" idx="1"/>
          </p:cNvCxnSpPr>
          <p:nvPr/>
        </p:nvCxnSpPr>
        <p:spPr>
          <a:xfrm>
            <a:off x="5395507" y="3791207"/>
            <a:ext cx="670706" cy="0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10319954" y="4678764"/>
            <a:ext cx="1685406" cy="11014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Plan Execution</a:t>
            </a:r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9" name="直线箭头连接符 18"/>
          <p:cNvCxnSpPr>
            <a:endCxn id="18" idx="1"/>
          </p:cNvCxnSpPr>
          <p:nvPr/>
        </p:nvCxnSpPr>
        <p:spPr>
          <a:xfrm>
            <a:off x="9707277" y="5225836"/>
            <a:ext cx="612677" cy="3646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圆角矩形标注 3"/>
          <p:cNvSpPr/>
          <p:nvPr/>
        </p:nvSpPr>
        <p:spPr>
          <a:xfrm>
            <a:off x="8364146" y="5940993"/>
            <a:ext cx="2514378" cy="766840"/>
          </a:xfrm>
          <a:prstGeom prst="wedgeRoundRectCallout">
            <a:avLst>
              <a:gd name="adj1" fmla="val -81278"/>
              <a:gd name="adj2" fmla="val -96438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ysClr val="windowText" lastClr="000000"/>
                </a:solidFill>
              </a:rPr>
              <a:t>Enumerate all possible candidate plan</a:t>
            </a:r>
            <a:endParaRPr kumimoji="1"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0" name="圆角矩形标注 19"/>
          <p:cNvSpPr/>
          <p:nvPr/>
        </p:nvSpPr>
        <p:spPr>
          <a:xfrm>
            <a:off x="688151" y="1981200"/>
            <a:ext cx="2751733" cy="930604"/>
          </a:xfrm>
          <a:prstGeom prst="wedgeRoundRectCallout">
            <a:avLst>
              <a:gd name="adj1" fmla="val 43017"/>
              <a:gd name="adj2" fmla="val 94201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ysClr val="windowText" lastClr="000000"/>
                </a:solidFill>
              </a:rPr>
              <a:t>Estimate the number of tuples output by each sub-query</a:t>
            </a:r>
            <a:endParaRPr kumimoji="1"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1" name="圆角矩形标注 20"/>
          <p:cNvSpPr/>
          <p:nvPr/>
        </p:nvSpPr>
        <p:spPr>
          <a:xfrm>
            <a:off x="7542960" y="2144065"/>
            <a:ext cx="2751733" cy="766840"/>
          </a:xfrm>
          <a:prstGeom prst="wedgeRoundRectCallout">
            <a:avLst>
              <a:gd name="adj1" fmla="val -50200"/>
              <a:gd name="adj2" fmla="val 98847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ysClr val="windowText" lastClr="000000"/>
                </a:solidFill>
              </a:rPr>
              <a:t>Estimate the execution cost of each sub-query</a:t>
            </a:r>
            <a:endParaRPr kumimoji="1" lang="zh-CN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22" name="直线箭头连接符 42">
            <a:extLst>
              <a:ext uri="{FF2B5EF4-FFF2-40B4-BE49-F238E27FC236}">
                <a16:creationId xmlns:a16="http://schemas.microsoft.com/office/drawing/2014/main" id="{694CD617-74A3-4590-8F66-6B1F76DDF9D5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6804587" y="4341925"/>
            <a:ext cx="0" cy="550297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3220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384" y="99629"/>
            <a:ext cx="11249049" cy="1325563"/>
          </a:xfrm>
        </p:spPr>
        <p:txBody>
          <a:bodyPr>
            <a:normAutofit/>
          </a:bodyPr>
          <a:lstStyle/>
          <a:p>
            <a:r>
              <a:rPr lang="en-US" altLang="zh-CN" sz="3735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Query Optimizer: End-to-End Learning</a:t>
            </a:r>
            <a:endParaRPr lang="en-US" sz="3735" dirty="0"/>
          </a:p>
        </p:txBody>
      </p:sp>
      <p:sp>
        <p:nvSpPr>
          <p:cNvPr id="26" name="Content Placeholder 2"/>
          <p:cNvSpPr txBox="1"/>
          <p:nvPr/>
        </p:nvSpPr>
        <p:spPr>
          <a:xfrm>
            <a:off x="368384" y="1537304"/>
            <a:ext cx="11249051" cy="5005737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lvl="2">
              <a:spcBef>
                <a:spcPts val="1000"/>
              </a:spcBef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7" name="Content Placeholder 2"/>
          <p:cNvSpPr txBox="1"/>
          <p:nvPr/>
        </p:nvSpPr>
        <p:spPr>
          <a:xfrm>
            <a:off x="368384" y="1423510"/>
            <a:ext cx="11134306" cy="5119531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>
              <a:spcBef>
                <a:spcPts val="1000"/>
              </a:spcBef>
            </a:pP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  <a:sym typeface="Wingdings" panose="05000000000000000000" pitchFamily="2" charset="2"/>
              </a:rPr>
              <a:t> A general framework of learned query optimizers</a:t>
            </a:r>
          </a:p>
          <a:p>
            <a:pPr marL="228600" lvl="1">
              <a:spcBef>
                <a:spcPts val="1000"/>
              </a:spcBef>
            </a:pPr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  <a:sym typeface="Wingdings" panose="05000000000000000000" pitchFamily="2" charset="2"/>
            </a:endParaRPr>
          </a:p>
          <a:p>
            <a:pPr marL="228600" lvl="1">
              <a:spcBef>
                <a:spcPts val="1000"/>
              </a:spcBef>
            </a:pPr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  <a:sym typeface="Wingdings" panose="05000000000000000000" pitchFamily="2" charset="2"/>
            </a:endParaRPr>
          </a:p>
          <a:p>
            <a:pPr marL="228600" lvl="1">
              <a:spcBef>
                <a:spcPts val="1000"/>
              </a:spcBef>
            </a:pPr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  <a:sym typeface="Wingdings" panose="05000000000000000000" pitchFamily="2" charset="2"/>
            </a:endParaRPr>
          </a:p>
          <a:p>
            <a:pPr marL="228600" lvl="1">
              <a:spcBef>
                <a:spcPts val="1000"/>
              </a:spcBef>
            </a:pPr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  <a:sym typeface="Wingdings" panose="05000000000000000000" pitchFamily="2" charset="2"/>
            </a:endParaRPr>
          </a:p>
          <a:p>
            <a:pPr marL="228600" lvl="1">
              <a:spcBef>
                <a:spcPts val="1000"/>
              </a:spcBef>
            </a:pP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  <a:sym typeface="Wingdings" panose="05000000000000000000" pitchFamily="2" charset="2"/>
              </a:rPr>
              <a:t> Challenges: cost/time prediction is difficult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  <a:sym typeface="Wingdings" panose="05000000000000000000" pitchFamily="2" charset="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  <a:sym typeface="Wingdings" panose="05000000000000000000" pitchFamily="2" charset="2"/>
              </a:rPr>
              <a:t>and inaccurate</a:t>
            </a:r>
          </a:p>
          <a:p>
            <a:pPr marL="571500" lvl="2">
              <a:spcBef>
                <a:spcPts val="1000"/>
              </a:spcBef>
            </a:pPr>
            <a:r>
              <a:rPr lang="en-US" altLang="zh-CN" sz="2100" dirty="0">
                <a:latin typeface="Microsoft YaHei" panose="020B0503020204020204" pitchFamily="34" charset="-122"/>
                <a:ea typeface="Microsoft YaHei" panose="020B0503020204020204" pitchFamily="34" charset="-122"/>
                <a:sym typeface="Wingdings" panose="05000000000000000000" pitchFamily="2" charset="2"/>
              </a:rPr>
              <a:t>Data distribution, workload patterns, system environment</a:t>
            </a:r>
          </a:p>
          <a:p>
            <a:pPr marL="571500" lvl="2">
              <a:spcBef>
                <a:spcPts val="1000"/>
              </a:spcBef>
            </a:pPr>
            <a:r>
              <a:rPr lang="en-US" altLang="zh-CN" sz="2100" dirty="0">
                <a:latin typeface="Microsoft YaHei" panose="020B0503020204020204" pitchFamily="34" charset="-122"/>
                <a:ea typeface="Microsoft YaHei" panose="020B0503020204020204" pitchFamily="34" charset="-122"/>
                <a:sym typeface="Wingdings" panose="05000000000000000000" pitchFamily="2" charset="2"/>
              </a:rPr>
              <a:t>Unstable performance, sometimes even worse than baseline</a:t>
            </a:r>
          </a:p>
          <a:p>
            <a:pPr marL="571500" lvl="2">
              <a:spcBef>
                <a:spcPts val="1000"/>
              </a:spcBef>
            </a:pPr>
            <a:r>
              <a:rPr lang="en-US" altLang="zh-CN" sz="2100" dirty="0">
                <a:latin typeface="Microsoft YaHei" panose="020B0503020204020204" pitchFamily="34" charset="-122"/>
                <a:ea typeface="Microsoft YaHei" panose="020B0503020204020204" pitchFamily="34" charset="-122"/>
                <a:sym typeface="Wingdings" panose="05000000000000000000" pitchFamily="2" charset="2"/>
              </a:rPr>
              <a:t>High learning cost</a:t>
            </a:r>
          </a:p>
          <a:p>
            <a:pPr marL="571500" lvl="2">
              <a:spcBef>
                <a:spcPts val="1000"/>
              </a:spcBef>
            </a:pPr>
            <a:r>
              <a:rPr lang="en-US" altLang="zh-CN" sz="2100" dirty="0">
                <a:latin typeface="Microsoft YaHei" panose="020B0503020204020204" pitchFamily="34" charset="-122"/>
                <a:ea typeface="Microsoft YaHei" panose="020B0503020204020204" pitchFamily="34" charset="-122"/>
                <a:sym typeface="Wingdings" panose="05000000000000000000" pitchFamily="2" charset="2"/>
              </a:rPr>
              <a:t>Slow model updating in dynamic settings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41742855-20B9-E87D-D922-0C0080997BBD}"/>
                  </a:ext>
                </a:extLst>
              </p:cNvPr>
              <p:cNvSpPr/>
              <p:nvPr/>
            </p:nvSpPr>
            <p:spPr>
              <a:xfrm>
                <a:off x="5125866" y="2360440"/>
                <a:ext cx="111500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dirty="0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zh-CN" b="0" i="1" dirty="0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zh-CN" b="0" i="1" dirty="0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41742855-20B9-E87D-D922-0C0080997B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5866" y="2360440"/>
                <a:ext cx="111500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圆角矩形 73">
            <a:extLst>
              <a:ext uri="{FF2B5EF4-FFF2-40B4-BE49-F238E27FC236}">
                <a16:creationId xmlns:a16="http://schemas.microsoft.com/office/drawing/2014/main" id="{14EB4698-C342-AB34-688C-FF053476872C}"/>
              </a:ext>
            </a:extLst>
          </p:cNvPr>
          <p:cNvSpPr/>
          <p:nvPr/>
        </p:nvSpPr>
        <p:spPr>
          <a:xfrm>
            <a:off x="6236247" y="2154011"/>
            <a:ext cx="1366237" cy="1478464"/>
          </a:xfrm>
          <a:prstGeom prst="roundRect">
            <a:avLst>
              <a:gd name="adj" fmla="val 5215"/>
            </a:avLst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Execution Time Prediction Model</a:t>
            </a:r>
          </a:p>
        </p:txBody>
      </p:sp>
      <p:sp>
        <p:nvSpPr>
          <p:cNvPr id="75" name="圆角矩形 74">
            <a:extLst>
              <a:ext uri="{FF2B5EF4-FFF2-40B4-BE49-F238E27FC236}">
                <a16:creationId xmlns:a16="http://schemas.microsoft.com/office/drawing/2014/main" id="{69C63394-27BA-A036-9F4F-7A20E6BA7477}"/>
              </a:ext>
            </a:extLst>
          </p:cNvPr>
          <p:cNvSpPr/>
          <p:nvPr/>
        </p:nvSpPr>
        <p:spPr>
          <a:xfrm>
            <a:off x="2746446" y="2154012"/>
            <a:ext cx="1709810" cy="1484538"/>
          </a:xfrm>
          <a:prstGeom prst="roundRect">
            <a:avLst>
              <a:gd name="adj" fmla="val 3597"/>
            </a:avLst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kumimoji="1" lang="en-US" altLang="zh-CN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kumimoji="1" lang="en-US" altLang="zh-CN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Plan</a:t>
            </a:r>
            <a:r>
              <a:rPr kumimoji="1" lang="zh-CN" alt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Exploration</a:t>
            </a:r>
          </a:p>
          <a:p>
            <a:pPr algn="ctr"/>
            <a:endParaRPr kumimoji="1" lang="en-US" altLang="zh-CN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kumimoji="1" lang="en-US" altLang="zh-CN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kumimoji="1" lang="en-US" altLang="zh-CN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77" name="直线箭头连接符 76">
            <a:extLst>
              <a:ext uri="{FF2B5EF4-FFF2-40B4-BE49-F238E27FC236}">
                <a16:creationId xmlns:a16="http://schemas.microsoft.com/office/drawing/2014/main" id="{8C02A3B1-14EA-9EDE-C18A-64C5ACDD457F}"/>
              </a:ext>
            </a:extLst>
          </p:cNvPr>
          <p:cNvCxnSpPr>
            <a:cxnSpLocks/>
          </p:cNvCxnSpPr>
          <p:nvPr/>
        </p:nvCxnSpPr>
        <p:spPr>
          <a:xfrm flipV="1">
            <a:off x="2346495" y="2959279"/>
            <a:ext cx="396000" cy="1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3E85FF4D-9481-6E0F-E4F0-2E7DF5DD8AED}"/>
                  </a:ext>
                </a:extLst>
              </p:cNvPr>
              <p:cNvSpPr/>
              <p:nvPr/>
            </p:nvSpPr>
            <p:spPr>
              <a:xfrm>
                <a:off x="1386416" y="2749106"/>
                <a:ext cx="111500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Query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𝑄</m:t>
                    </m:r>
                  </m:oMath>
                </a14:m>
                <a:endParaRPr kumimoji="1" lang="en-US" altLang="zh-C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3E85FF4D-9481-6E0F-E4F0-2E7DF5DD8A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6416" y="2749106"/>
                <a:ext cx="1115005" cy="369332"/>
              </a:xfrm>
              <a:prstGeom prst="rect">
                <a:avLst/>
              </a:prstGeom>
              <a:blipFill>
                <a:blip r:embed="rId4"/>
                <a:stretch>
                  <a:fillRect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圆角矩形 78">
            <a:extLst>
              <a:ext uri="{FF2B5EF4-FFF2-40B4-BE49-F238E27FC236}">
                <a16:creationId xmlns:a16="http://schemas.microsoft.com/office/drawing/2014/main" id="{59B9D4EA-C617-2169-5345-74E7E5CA9D5A}"/>
              </a:ext>
            </a:extLst>
          </p:cNvPr>
          <p:cNvSpPr/>
          <p:nvPr/>
        </p:nvSpPr>
        <p:spPr>
          <a:xfrm>
            <a:off x="5091527" y="2374433"/>
            <a:ext cx="714641" cy="1235700"/>
          </a:xfrm>
          <a:prstGeom prst="roundRect">
            <a:avLst>
              <a:gd name="adj" fmla="val 7730"/>
            </a:avLst>
          </a:prstGeom>
          <a:noFill/>
          <a:ln w="381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586D68E9-D57D-0916-8BC6-DE5FD8900FEA}"/>
              </a:ext>
            </a:extLst>
          </p:cNvPr>
          <p:cNvSpPr txBox="1"/>
          <p:nvPr/>
        </p:nvSpPr>
        <p:spPr>
          <a:xfrm rot="5400000">
            <a:off x="4685100" y="2995392"/>
            <a:ext cx="6052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…</a:t>
            </a:r>
          </a:p>
        </p:txBody>
      </p:sp>
      <p:cxnSp>
        <p:nvCxnSpPr>
          <p:cNvPr id="81" name="直线箭头连接符 80">
            <a:extLst>
              <a:ext uri="{FF2B5EF4-FFF2-40B4-BE49-F238E27FC236}">
                <a16:creationId xmlns:a16="http://schemas.microsoft.com/office/drawing/2014/main" id="{B18B2B17-EA06-0B66-D778-A610B70DC731}"/>
              </a:ext>
            </a:extLst>
          </p:cNvPr>
          <p:cNvCxnSpPr>
            <a:cxnSpLocks/>
          </p:cNvCxnSpPr>
          <p:nvPr/>
        </p:nvCxnSpPr>
        <p:spPr>
          <a:xfrm flipV="1">
            <a:off x="4731528" y="2557975"/>
            <a:ext cx="360000" cy="1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线箭头连接符 81">
            <a:extLst>
              <a:ext uri="{FF2B5EF4-FFF2-40B4-BE49-F238E27FC236}">
                <a16:creationId xmlns:a16="http://schemas.microsoft.com/office/drawing/2014/main" id="{38BB10DA-D34B-B78D-7936-E4EC69817899}"/>
              </a:ext>
            </a:extLst>
          </p:cNvPr>
          <p:cNvCxnSpPr>
            <a:cxnSpLocks/>
          </p:cNvCxnSpPr>
          <p:nvPr/>
        </p:nvCxnSpPr>
        <p:spPr>
          <a:xfrm flipV="1">
            <a:off x="4456094" y="3058946"/>
            <a:ext cx="288000" cy="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线箭头连接符 82">
            <a:extLst>
              <a:ext uri="{FF2B5EF4-FFF2-40B4-BE49-F238E27FC236}">
                <a16:creationId xmlns:a16="http://schemas.microsoft.com/office/drawing/2014/main" id="{36A0B240-DD17-1AA3-4A21-99DD7D9D3009}"/>
              </a:ext>
            </a:extLst>
          </p:cNvPr>
          <p:cNvCxnSpPr>
            <a:cxnSpLocks/>
          </p:cNvCxnSpPr>
          <p:nvPr/>
        </p:nvCxnSpPr>
        <p:spPr>
          <a:xfrm flipV="1">
            <a:off x="4731528" y="2540175"/>
            <a:ext cx="0" cy="82811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线箭头连接符 83">
            <a:extLst>
              <a:ext uri="{FF2B5EF4-FFF2-40B4-BE49-F238E27FC236}">
                <a16:creationId xmlns:a16="http://schemas.microsoft.com/office/drawing/2014/main" id="{1D2C8B74-0572-0F58-5264-3551B2FC0767}"/>
              </a:ext>
            </a:extLst>
          </p:cNvPr>
          <p:cNvCxnSpPr>
            <a:cxnSpLocks/>
          </p:cNvCxnSpPr>
          <p:nvPr/>
        </p:nvCxnSpPr>
        <p:spPr>
          <a:xfrm flipV="1">
            <a:off x="4724557" y="2820790"/>
            <a:ext cx="360000" cy="1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线箭头连接符 84">
            <a:extLst>
              <a:ext uri="{FF2B5EF4-FFF2-40B4-BE49-F238E27FC236}">
                <a16:creationId xmlns:a16="http://schemas.microsoft.com/office/drawing/2014/main" id="{F031D3EF-DDF1-F80D-1956-39DF9EDC243B}"/>
              </a:ext>
            </a:extLst>
          </p:cNvPr>
          <p:cNvCxnSpPr>
            <a:cxnSpLocks/>
          </p:cNvCxnSpPr>
          <p:nvPr/>
        </p:nvCxnSpPr>
        <p:spPr>
          <a:xfrm flipV="1">
            <a:off x="4722982" y="3360524"/>
            <a:ext cx="360000" cy="1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三角形 85">
            <a:extLst>
              <a:ext uri="{FF2B5EF4-FFF2-40B4-BE49-F238E27FC236}">
                <a16:creationId xmlns:a16="http://schemas.microsoft.com/office/drawing/2014/main" id="{CD7573AA-8BE5-7257-53B0-45580955DF96}"/>
              </a:ext>
            </a:extLst>
          </p:cNvPr>
          <p:cNvSpPr/>
          <p:nvPr/>
        </p:nvSpPr>
        <p:spPr>
          <a:xfrm>
            <a:off x="5136690" y="2436951"/>
            <a:ext cx="360000" cy="216031"/>
          </a:xfrm>
          <a:prstGeom prst="triangle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7" name="三角形 86">
            <a:extLst>
              <a:ext uri="{FF2B5EF4-FFF2-40B4-BE49-F238E27FC236}">
                <a16:creationId xmlns:a16="http://schemas.microsoft.com/office/drawing/2014/main" id="{F5628F9E-6126-7C9C-C8D5-61D3302A1F3E}"/>
              </a:ext>
            </a:extLst>
          </p:cNvPr>
          <p:cNvSpPr/>
          <p:nvPr/>
        </p:nvSpPr>
        <p:spPr>
          <a:xfrm>
            <a:off x="5143662" y="2695263"/>
            <a:ext cx="360000" cy="216031"/>
          </a:xfrm>
          <a:prstGeom prst="triangle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8" name="三角形 87">
            <a:extLst>
              <a:ext uri="{FF2B5EF4-FFF2-40B4-BE49-F238E27FC236}">
                <a16:creationId xmlns:a16="http://schemas.microsoft.com/office/drawing/2014/main" id="{E44F83DF-FDFE-654D-1217-102BF4955A81}"/>
              </a:ext>
            </a:extLst>
          </p:cNvPr>
          <p:cNvSpPr/>
          <p:nvPr/>
        </p:nvSpPr>
        <p:spPr>
          <a:xfrm>
            <a:off x="5153290" y="3212081"/>
            <a:ext cx="360000" cy="216031"/>
          </a:xfrm>
          <a:prstGeom prst="triangle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78BB2101-B00B-72C2-6744-9F3A0ADA0650}"/>
              </a:ext>
            </a:extLst>
          </p:cNvPr>
          <p:cNvSpPr/>
          <p:nvPr/>
        </p:nvSpPr>
        <p:spPr>
          <a:xfrm>
            <a:off x="4387598" y="1993985"/>
            <a:ext cx="20384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Candidate Plans</a:t>
            </a: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DA97E2CE-16D3-B96E-47F9-4FF977D47101}"/>
              </a:ext>
            </a:extLst>
          </p:cNvPr>
          <p:cNvSpPr txBox="1"/>
          <p:nvPr/>
        </p:nvSpPr>
        <p:spPr>
          <a:xfrm rot="5400000">
            <a:off x="5746361" y="2995682"/>
            <a:ext cx="6052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…</a:t>
            </a:r>
          </a:p>
        </p:txBody>
      </p:sp>
      <p:cxnSp>
        <p:nvCxnSpPr>
          <p:cNvPr id="91" name="直线箭头连接符 90">
            <a:extLst>
              <a:ext uri="{FF2B5EF4-FFF2-40B4-BE49-F238E27FC236}">
                <a16:creationId xmlns:a16="http://schemas.microsoft.com/office/drawing/2014/main" id="{544FA674-FDB1-3F43-E63A-01113B29137A}"/>
              </a:ext>
            </a:extLst>
          </p:cNvPr>
          <p:cNvCxnSpPr>
            <a:cxnSpLocks/>
          </p:cNvCxnSpPr>
          <p:nvPr/>
        </p:nvCxnSpPr>
        <p:spPr>
          <a:xfrm flipV="1">
            <a:off x="5832291" y="2566944"/>
            <a:ext cx="396000" cy="1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线箭头连接符 91">
            <a:extLst>
              <a:ext uri="{FF2B5EF4-FFF2-40B4-BE49-F238E27FC236}">
                <a16:creationId xmlns:a16="http://schemas.microsoft.com/office/drawing/2014/main" id="{7F12EC7E-55AA-E97E-8864-702E9D5CD70A}"/>
              </a:ext>
            </a:extLst>
          </p:cNvPr>
          <p:cNvCxnSpPr>
            <a:cxnSpLocks/>
          </p:cNvCxnSpPr>
          <p:nvPr/>
        </p:nvCxnSpPr>
        <p:spPr>
          <a:xfrm flipV="1">
            <a:off x="5825320" y="2829759"/>
            <a:ext cx="396000" cy="1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线箭头连接符 92">
            <a:extLst>
              <a:ext uri="{FF2B5EF4-FFF2-40B4-BE49-F238E27FC236}">
                <a16:creationId xmlns:a16="http://schemas.microsoft.com/office/drawing/2014/main" id="{CD3BD357-8F10-C9DA-8128-168424800F80}"/>
              </a:ext>
            </a:extLst>
          </p:cNvPr>
          <p:cNvCxnSpPr>
            <a:cxnSpLocks/>
          </p:cNvCxnSpPr>
          <p:nvPr/>
        </p:nvCxnSpPr>
        <p:spPr>
          <a:xfrm flipV="1">
            <a:off x="5823745" y="3369493"/>
            <a:ext cx="396000" cy="1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文本框 93">
            <a:extLst>
              <a:ext uri="{FF2B5EF4-FFF2-40B4-BE49-F238E27FC236}">
                <a16:creationId xmlns:a16="http://schemas.microsoft.com/office/drawing/2014/main" id="{CC23FFAA-D7F0-CE07-B71D-B6F459F97D21}"/>
              </a:ext>
            </a:extLst>
          </p:cNvPr>
          <p:cNvSpPr txBox="1"/>
          <p:nvPr/>
        </p:nvSpPr>
        <p:spPr>
          <a:xfrm rot="5400000">
            <a:off x="5112051" y="2996675"/>
            <a:ext cx="6052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>
                <a:latin typeface="Calibri" panose="020F0502020204030204" pitchFamily="34" charset="0"/>
                <a:cs typeface="Calibri" panose="020F0502020204030204" pitchFamily="34" charset="0"/>
              </a:rPr>
              <a:t> …</a:t>
            </a:r>
            <a:endParaRPr kumimoji="1"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5" name="圆角矩形 94">
            <a:extLst>
              <a:ext uri="{FF2B5EF4-FFF2-40B4-BE49-F238E27FC236}">
                <a16:creationId xmlns:a16="http://schemas.microsoft.com/office/drawing/2014/main" id="{75A0E310-9333-BE5B-72FD-DE49F92B3A7C}"/>
              </a:ext>
            </a:extLst>
          </p:cNvPr>
          <p:cNvSpPr/>
          <p:nvPr/>
        </p:nvSpPr>
        <p:spPr>
          <a:xfrm>
            <a:off x="8054430" y="2793448"/>
            <a:ext cx="1152000" cy="687850"/>
          </a:xfrm>
          <a:prstGeom prst="roundRect">
            <a:avLst>
              <a:gd name="adj" fmla="val 5215"/>
            </a:avLst>
          </a:prstGeom>
          <a:solidFill>
            <a:srgbClr val="BED7E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Execution Engine</a:t>
            </a:r>
          </a:p>
        </p:txBody>
      </p:sp>
      <p:sp>
        <p:nvSpPr>
          <p:cNvPr id="96" name="三角形 95">
            <a:extLst>
              <a:ext uri="{FF2B5EF4-FFF2-40B4-BE49-F238E27FC236}">
                <a16:creationId xmlns:a16="http://schemas.microsoft.com/office/drawing/2014/main" id="{D2231098-8C80-DB92-5EC8-1AFF7F6C3BB8}"/>
              </a:ext>
            </a:extLst>
          </p:cNvPr>
          <p:cNvSpPr/>
          <p:nvPr/>
        </p:nvSpPr>
        <p:spPr>
          <a:xfrm>
            <a:off x="7640202" y="2838419"/>
            <a:ext cx="360000" cy="216031"/>
          </a:xfrm>
          <a:prstGeom prst="triangle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矩形 96">
                <a:extLst>
                  <a:ext uri="{FF2B5EF4-FFF2-40B4-BE49-F238E27FC236}">
                    <a16:creationId xmlns:a16="http://schemas.microsoft.com/office/drawing/2014/main" id="{AB0105F9-6A93-31C4-554D-39FE731256B4}"/>
                  </a:ext>
                </a:extLst>
              </p:cNvPr>
              <p:cNvSpPr/>
              <p:nvPr/>
            </p:nvSpPr>
            <p:spPr>
              <a:xfrm>
                <a:off x="5117476" y="2632045"/>
                <a:ext cx="111500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dirty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en-US" altLang="zh-C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7" name="矩形 96">
                <a:extLst>
                  <a:ext uri="{FF2B5EF4-FFF2-40B4-BE49-F238E27FC236}">
                    <a16:creationId xmlns:a16="http://schemas.microsoft.com/office/drawing/2014/main" id="{AB0105F9-6A93-31C4-554D-39FE731256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7476" y="2632045"/>
                <a:ext cx="111500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矩形 97">
                <a:extLst>
                  <a:ext uri="{FF2B5EF4-FFF2-40B4-BE49-F238E27FC236}">
                    <a16:creationId xmlns:a16="http://schemas.microsoft.com/office/drawing/2014/main" id="{6ABA6DE0-D05D-EF91-026F-CBE777CF7778}"/>
                  </a:ext>
                </a:extLst>
              </p:cNvPr>
              <p:cNvSpPr/>
              <p:nvPr/>
            </p:nvSpPr>
            <p:spPr>
              <a:xfrm>
                <a:off x="5127777" y="3128926"/>
                <a:ext cx="111500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dirty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1" lang="en-US" altLang="zh-C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8" name="矩形 97">
                <a:extLst>
                  <a:ext uri="{FF2B5EF4-FFF2-40B4-BE49-F238E27FC236}">
                    <a16:creationId xmlns:a16="http://schemas.microsoft.com/office/drawing/2014/main" id="{6ABA6DE0-D05D-EF91-026F-CBE777CF77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7777" y="3128926"/>
                <a:ext cx="111500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矩形 98">
                <a:extLst>
                  <a:ext uri="{FF2B5EF4-FFF2-40B4-BE49-F238E27FC236}">
                    <a16:creationId xmlns:a16="http://schemas.microsoft.com/office/drawing/2014/main" id="{99D9D757-355A-A4DE-F8D2-D0073DD85C3E}"/>
                  </a:ext>
                </a:extLst>
              </p:cNvPr>
              <p:cNvSpPr/>
              <p:nvPr/>
            </p:nvSpPr>
            <p:spPr>
              <a:xfrm>
                <a:off x="7315315" y="2549089"/>
                <a:ext cx="111500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b="0" i="1" dirty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𝑃</m:t>
                          </m:r>
                        </m:e>
                        <m:sup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kumimoji="1" lang="en-US" altLang="zh-C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9" name="矩形 98">
                <a:extLst>
                  <a:ext uri="{FF2B5EF4-FFF2-40B4-BE49-F238E27FC236}">
                    <a16:creationId xmlns:a16="http://schemas.microsoft.com/office/drawing/2014/main" id="{99D9D757-355A-A4DE-F8D2-D0073DD85C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5315" y="2549089"/>
                <a:ext cx="111500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0" name="直线箭头连接符 99">
            <a:extLst>
              <a:ext uri="{FF2B5EF4-FFF2-40B4-BE49-F238E27FC236}">
                <a16:creationId xmlns:a16="http://schemas.microsoft.com/office/drawing/2014/main" id="{0956EE01-A237-CF1D-0C05-8E47E23ADE62}"/>
              </a:ext>
            </a:extLst>
          </p:cNvPr>
          <p:cNvCxnSpPr>
            <a:cxnSpLocks/>
          </p:cNvCxnSpPr>
          <p:nvPr/>
        </p:nvCxnSpPr>
        <p:spPr>
          <a:xfrm>
            <a:off x="7617473" y="3168471"/>
            <a:ext cx="432000" cy="0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线箭头连接符 100">
            <a:extLst>
              <a:ext uri="{FF2B5EF4-FFF2-40B4-BE49-F238E27FC236}">
                <a16:creationId xmlns:a16="http://schemas.microsoft.com/office/drawing/2014/main" id="{7860841F-D45E-26ED-8D05-4BFDAD961F5A}"/>
              </a:ext>
            </a:extLst>
          </p:cNvPr>
          <p:cNvCxnSpPr>
            <a:cxnSpLocks/>
          </p:cNvCxnSpPr>
          <p:nvPr/>
        </p:nvCxnSpPr>
        <p:spPr>
          <a:xfrm>
            <a:off x="9226586" y="3168471"/>
            <a:ext cx="252000" cy="0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矩形 101">
            <a:extLst>
              <a:ext uri="{FF2B5EF4-FFF2-40B4-BE49-F238E27FC236}">
                <a16:creationId xmlns:a16="http://schemas.microsoft.com/office/drawing/2014/main" id="{342DCF99-3B2D-3C06-B095-CAE01BBA7B88}"/>
              </a:ext>
            </a:extLst>
          </p:cNvPr>
          <p:cNvSpPr/>
          <p:nvPr/>
        </p:nvSpPr>
        <p:spPr>
          <a:xfrm>
            <a:off x="9275020" y="2969294"/>
            <a:ext cx="11150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3122652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384" y="99629"/>
            <a:ext cx="11249049" cy="1325563"/>
          </a:xfrm>
        </p:spPr>
        <p:txBody>
          <a:bodyPr>
            <a:normAutofit/>
          </a:bodyPr>
          <a:lstStyle/>
          <a:p>
            <a:r>
              <a:rPr lang="en-US" altLang="zh-CN" sz="3735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Query Optimizer: Cost </a:t>
            </a:r>
            <a:r>
              <a:rPr lang="en-US" altLang="zh-CN" sz="3735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v.s</a:t>
            </a:r>
            <a:r>
              <a:rPr lang="en-US" altLang="zh-CN" sz="3735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. Rank</a:t>
            </a:r>
            <a:endParaRPr lang="en-US" sz="3735" dirty="0"/>
          </a:p>
        </p:txBody>
      </p:sp>
      <p:sp>
        <p:nvSpPr>
          <p:cNvPr id="26" name="Content Placeholder 2"/>
          <p:cNvSpPr txBox="1"/>
          <p:nvPr/>
        </p:nvSpPr>
        <p:spPr>
          <a:xfrm>
            <a:off x="368384" y="1537304"/>
            <a:ext cx="11249051" cy="5005737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lvl="2">
              <a:spcBef>
                <a:spcPts val="1000"/>
              </a:spcBef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7" name="Content Placeholder 2"/>
          <p:cNvSpPr txBox="1"/>
          <p:nvPr/>
        </p:nvSpPr>
        <p:spPr>
          <a:xfrm>
            <a:off x="368384" y="1537302"/>
            <a:ext cx="11614610" cy="5119531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>
              <a:spcBef>
                <a:spcPts val="1000"/>
              </a:spcBef>
            </a:pP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  <a:sym typeface="Wingdings" panose="05000000000000000000" pitchFamily="2" charset="2"/>
              </a:rPr>
              <a:t> Is it really necessary to predict the execution time? Actually no…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51B6776-73EC-4E68-98BA-49C658892C0A}"/>
              </a:ext>
            </a:extLst>
          </p:cNvPr>
          <p:cNvGrpSpPr/>
          <p:nvPr/>
        </p:nvGrpSpPr>
        <p:grpSpPr>
          <a:xfrm>
            <a:off x="2328830" y="2234130"/>
            <a:ext cx="6340863" cy="3989813"/>
            <a:chOff x="4313819" y="2469262"/>
            <a:chExt cx="6340863" cy="3989813"/>
          </a:xfrm>
        </p:grpSpPr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E58A7592-A0C3-4882-B1E0-D48A3BD9C0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13819" y="2469262"/>
              <a:ext cx="6340863" cy="3279757"/>
            </a:xfrm>
            <a:prstGeom prst="rect">
              <a:avLst/>
            </a:prstGeom>
            <a:ln w="28575">
              <a:solidFill>
                <a:schemeClr val="accent1"/>
              </a:solidFill>
              <a:prstDash val="sysDash"/>
            </a:ln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C30D0BE5-77C3-446F-B519-CC882A89DEFF}"/>
                </a:ext>
              </a:extLst>
            </p:cNvPr>
            <p:cNvSpPr txBox="1"/>
            <p:nvPr/>
          </p:nvSpPr>
          <p:spPr>
            <a:xfrm>
              <a:off x="4313819" y="5751189"/>
              <a:ext cx="617488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A dynamic programming algorithm for query optimization [</a:t>
              </a:r>
              <a:r>
                <a:rPr lang="en-US" altLang="zh-CN" sz="2000" dirty="0" err="1"/>
                <a:t>Moerkotte</a:t>
              </a:r>
              <a:r>
                <a:rPr lang="en-US" altLang="zh-CN" sz="2000" dirty="0"/>
                <a:t> and </a:t>
              </a:r>
              <a:r>
                <a:rPr lang="en-US" sz="2000" dirty="0"/>
                <a:t>Neumann, SIGMOD08]</a:t>
              </a:r>
            </a:p>
          </p:txBody>
        </p: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374049C8-83C1-4A93-BC1A-A8430ECD98AA}"/>
              </a:ext>
            </a:extLst>
          </p:cNvPr>
          <p:cNvSpPr/>
          <p:nvPr/>
        </p:nvSpPr>
        <p:spPr>
          <a:xfrm>
            <a:off x="209005" y="2847159"/>
            <a:ext cx="8460687" cy="1456508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D4EF17F-FFE8-4110-B0AD-3C224089216F}"/>
              </a:ext>
            </a:extLst>
          </p:cNvPr>
          <p:cNvSpPr/>
          <p:nvPr/>
        </p:nvSpPr>
        <p:spPr>
          <a:xfrm>
            <a:off x="209005" y="4300774"/>
            <a:ext cx="8460686" cy="851566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7E4E960-67AA-480B-962C-958CD3DDB7EB}"/>
              </a:ext>
            </a:extLst>
          </p:cNvPr>
          <p:cNvSpPr txBox="1"/>
          <p:nvPr/>
        </p:nvSpPr>
        <p:spPr>
          <a:xfrm>
            <a:off x="349188" y="3094698"/>
            <a:ext cx="16167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Bottom-up dynamic programming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8D2252C-1640-4EE5-B9AA-15189916465F}"/>
              </a:ext>
            </a:extLst>
          </p:cNvPr>
          <p:cNvSpPr txBox="1"/>
          <p:nvPr/>
        </p:nvSpPr>
        <p:spPr>
          <a:xfrm>
            <a:off x="349187" y="4264892"/>
            <a:ext cx="19844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Updating optimal solutions for sub-problems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92D55D0-0754-4E6C-AD9A-4AAC095ABB15}"/>
              </a:ext>
            </a:extLst>
          </p:cNvPr>
          <p:cNvCxnSpPr/>
          <p:nvPr/>
        </p:nvCxnSpPr>
        <p:spPr>
          <a:xfrm>
            <a:off x="3638006" y="4872444"/>
            <a:ext cx="3709851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3514B1B-A44B-4111-AA77-8EE3B4B01E47}"/>
              </a:ext>
            </a:extLst>
          </p:cNvPr>
          <p:cNvCxnSpPr/>
          <p:nvPr/>
        </p:nvCxnSpPr>
        <p:spPr>
          <a:xfrm>
            <a:off x="7347857" y="4872444"/>
            <a:ext cx="16067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7F3E9F0-FF0A-4F0B-BDB1-F8E9757C9436}"/>
                  </a:ext>
                </a:extLst>
              </p:cNvPr>
              <p:cNvSpPr txBox="1"/>
              <p:nvPr/>
            </p:nvSpPr>
            <p:spPr>
              <a:xfrm>
                <a:off x="9018719" y="4549278"/>
                <a:ext cx="310123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Replace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cost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) &lt; </m:t>
                    </m:r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cost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𝐂𝐦𝐩𝐏𝐥𝐚𝐧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1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1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7F3E9F0-FF0A-4F0B-BDB1-F8E9757C94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8719" y="4549278"/>
                <a:ext cx="3101238" cy="646331"/>
              </a:xfrm>
              <a:prstGeom prst="rect">
                <a:avLst/>
              </a:prstGeom>
              <a:blipFill>
                <a:blip r:embed="rId4"/>
                <a:stretch>
                  <a:fillRect l="-1572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6948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384" y="99629"/>
            <a:ext cx="11575966" cy="1325563"/>
          </a:xfrm>
        </p:spPr>
        <p:txBody>
          <a:bodyPr>
            <a:normAutofit/>
          </a:bodyPr>
          <a:lstStyle/>
          <a:p>
            <a:r>
              <a:rPr lang="en-US" altLang="zh-CN" sz="3735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Our Solution: Lero – a learning-to-rank optimizer</a:t>
            </a:r>
            <a:endParaRPr lang="en-US" sz="3735" dirty="0"/>
          </a:p>
        </p:txBody>
      </p:sp>
      <p:sp>
        <p:nvSpPr>
          <p:cNvPr id="26" name="Content Placeholder 2"/>
          <p:cNvSpPr txBox="1"/>
          <p:nvPr/>
        </p:nvSpPr>
        <p:spPr>
          <a:xfrm>
            <a:off x="368384" y="1537304"/>
            <a:ext cx="11249051" cy="5005737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lvl="2">
              <a:spcBef>
                <a:spcPts val="1000"/>
              </a:spcBef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7" name="Content Placeholder 2"/>
          <p:cNvSpPr txBox="1"/>
          <p:nvPr/>
        </p:nvSpPr>
        <p:spPr>
          <a:xfrm>
            <a:off x="368384" y="1537304"/>
            <a:ext cx="11249051" cy="5119531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>
              <a:spcBef>
                <a:spcPts val="1000"/>
              </a:spcBef>
            </a:pP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  <a:sym typeface="Wingdings" panose="05000000000000000000" pitchFamily="2" charset="2"/>
              </a:rPr>
              <a:t> Plan Comparator, Plan Explorer, and Model Trainer</a:t>
            </a: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7953B23B-97CC-49AF-A342-76D7B6A98F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3507" y="2935295"/>
            <a:ext cx="7940537" cy="3786180"/>
          </a:xfrm>
          <a:prstGeom prst="rect">
            <a:avLst/>
          </a:prstGeom>
        </p:spPr>
      </p:pic>
      <p:sp>
        <p:nvSpPr>
          <p:cNvPr id="50" name="灯片编号占位符 3">
            <a:extLst>
              <a:ext uri="{FF2B5EF4-FFF2-40B4-BE49-F238E27FC236}">
                <a16:creationId xmlns:a16="http://schemas.microsoft.com/office/drawing/2014/main" id="{4E874995-BC96-4E31-AE9A-8B3FBDB7E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01D15C5-E380-864D-89A3-7ED38C161C72}" type="slidenum">
              <a:rPr lang="en-US" smtClean="0"/>
              <a:t>7</a:t>
            </a:fld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862C06C-774E-4075-920E-DAD70A0D348E}"/>
              </a:ext>
            </a:extLst>
          </p:cNvPr>
          <p:cNvSpPr txBox="1"/>
          <p:nvPr/>
        </p:nvSpPr>
        <p:spPr>
          <a:xfrm>
            <a:off x="607853" y="2611560"/>
            <a:ext cx="3086758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Re-use the native query optimizer</a:t>
            </a:r>
          </a:p>
          <a:p>
            <a:r>
              <a:rPr lang="en-US" sz="1400" dirty="0"/>
              <a:t>Guess cardinality estimation error</a:t>
            </a:r>
          </a:p>
          <a:p>
            <a:r>
              <a:rPr lang="en-US" sz="1400" dirty="0"/>
              <a:t>Generate a set of close-to-optimal but diversified candidates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E9EB9F2-7253-4CAC-9CB9-92AFE9E1062D}"/>
              </a:ext>
            </a:extLst>
          </p:cNvPr>
          <p:cNvSpPr txBox="1"/>
          <p:nvPr/>
        </p:nvSpPr>
        <p:spPr>
          <a:xfrm>
            <a:off x="396671" y="5061060"/>
            <a:ext cx="3509123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Model pre-training with estimated costs</a:t>
            </a:r>
          </a:p>
          <a:p>
            <a:r>
              <a:rPr lang="en-US" sz="1400" dirty="0"/>
              <a:t>Online pairwise training and updating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89A0743-9502-4AD9-A8A1-8E5E8CC8C9F4}"/>
              </a:ext>
            </a:extLst>
          </p:cNvPr>
          <p:cNvSpPr txBox="1"/>
          <p:nvPr/>
        </p:nvSpPr>
        <p:spPr>
          <a:xfrm>
            <a:off x="8857593" y="2111708"/>
            <a:ext cx="3086757" cy="116955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Binary classification: a machine learned model targeting  on the right goal (e.g., latency is too noisy and depends on many factors; but the relative order is not)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3419D8C-62A5-4052-8ADD-12B82D785929}"/>
              </a:ext>
            </a:extLst>
          </p:cNvPr>
          <p:cNvCxnSpPr>
            <a:stCxn id="54" idx="1"/>
          </p:cNvCxnSpPr>
          <p:nvPr/>
        </p:nvCxnSpPr>
        <p:spPr>
          <a:xfrm flipH="1">
            <a:off x="8325939" y="2696484"/>
            <a:ext cx="531654" cy="635283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EA85A20-8D00-4FDF-B4D5-CA1257BCF2E5}"/>
              </a:ext>
            </a:extLst>
          </p:cNvPr>
          <p:cNvCxnSpPr>
            <a:cxnSpLocks/>
            <a:stCxn id="52" idx="3"/>
          </p:cNvCxnSpPr>
          <p:nvPr/>
        </p:nvCxnSpPr>
        <p:spPr>
          <a:xfrm>
            <a:off x="3694611" y="3088614"/>
            <a:ext cx="531655" cy="340386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D4529DC-EB7A-4504-A3BF-525A8B701E79}"/>
              </a:ext>
            </a:extLst>
          </p:cNvPr>
          <p:cNvCxnSpPr>
            <a:cxnSpLocks/>
            <a:stCxn id="53" idx="3"/>
          </p:cNvCxnSpPr>
          <p:nvPr/>
        </p:nvCxnSpPr>
        <p:spPr>
          <a:xfrm>
            <a:off x="3905794" y="5322670"/>
            <a:ext cx="731520" cy="3077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71B3CBE6-5EE9-47D0-9310-8680F6A3A735}"/>
                  </a:ext>
                </a:extLst>
              </p:cNvPr>
              <p:cNvSpPr/>
              <p:nvPr/>
            </p:nvSpPr>
            <p:spPr>
              <a:xfrm>
                <a:off x="10121098" y="3258807"/>
                <a:ext cx="202799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dirty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𝐂𝐦𝐩𝐏𝐥𝐚𝐧</m:t>
                      </m:r>
                      <m:r>
                        <a:rPr lang="en-US" b="1" i="1" dirty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1" i="1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b="1" i="1" dirty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1" i="1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b="1" i="1" dirty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71B3CBE6-5EE9-47D0-9310-8680F6A3A7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1098" y="3258807"/>
                <a:ext cx="2027991" cy="369332"/>
              </a:xfrm>
              <a:prstGeom prst="rect">
                <a:avLst/>
              </a:prstGeom>
              <a:blipFill>
                <a:blip r:embed="rId4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1455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3" grpId="0" animBg="1"/>
      <p:bldP spid="54" grpId="0" animBg="1"/>
      <p:bldP spid="5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384" y="80579"/>
            <a:ext cx="11249049" cy="1325563"/>
          </a:xfrm>
        </p:spPr>
        <p:txBody>
          <a:bodyPr>
            <a:normAutofit/>
          </a:bodyPr>
          <a:lstStyle/>
          <a:p>
            <a:r>
              <a:rPr lang="en-US" altLang="zh-CN" sz="3735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Lero: Ranking via Comparing Plans </a:t>
            </a:r>
            <a:endParaRPr lang="en-US" sz="3735" dirty="0"/>
          </a:p>
        </p:txBody>
      </p:sp>
      <p:sp>
        <p:nvSpPr>
          <p:cNvPr id="26" name="Content Placeholder 2"/>
          <p:cNvSpPr txBox="1"/>
          <p:nvPr/>
        </p:nvSpPr>
        <p:spPr>
          <a:xfrm>
            <a:off x="368384" y="1537304"/>
            <a:ext cx="11249051" cy="5005737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lvl="2">
              <a:spcBef>
                <a:spcPts val="1000"/>
              </a:spcBef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7" name="Content Placeholder 2"/>
          <p:cNvSpPr txBox="1"/>
          <p:nvPr/>
        </p:nvSpPr>
        <p:spPr>
          <a:xfrm>
            <a:off x="368384" y="1423510"/>
            <a:ext cx="11528341" cy="5119531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>
              <a:spcBef>
                <a:spcPts val="1000"/>
              </a:spcBef>
            </a:pP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  <a:sym typeface="Wingdings" panose="05000000000000000000" pitchFamily="2" charset="2"/>
              </a:rPr>
              <a:t> Pairwise learning-to-rank model</a:t>
            </a:r>
          </a:p>
          <a:p>
            <a:pPr marL="571500" lvl="2">
              <a:spcBef>
                <a:spcPts val="1000"/>
              </a:spcBef>
            </a:pPr>
            <a:r>
              <a:rPr lang="en-US" altLang="zh-CN" sz="2500" dirty="0">
                <a:latin typeface="Microsoft YaHei" panose="020B0503020204020204" pitchFamily="34" charset="-122"/>
                <a:ea typeface="Microsoft YaHei" panose="020B0503020204020204" pitchFamily="34" charset="-122"/>
                <a:sym typeface="Wingdings" panose="05000000000000000000" pitchFamily="2" charset="2"/>
              </a:rPr>
              <a:t>Embedding pairs of plans with shared parameters</a:t>
            </a:r>
          </a:p>
          <a:p>
            <a:pPr marL="571500" lvl="2">
              <a:spcBef>
                <a:spcPts val="1000"/>
              </a:spcBef>
            </a:pPr>
            <a:r>
              <a:rPr lang="en-US" altLang="zh-CN" sz="2500" dirty="0">
                <a:latin typeface="Microsoft YaHei" panose="020B0503020204020204" pitchFamily="34" charset="-122"/>
                <a:ea typeface="Microsoft YaHei" panose="020B0503020204020204" pitchFamily="34" charset="-122"/>
                <a:sym typeface="Wingdings" panose="05000000000000000000" pitchFamily="2" charset="2"/>
              </a:rPr>
              <a:t>Pre-training the embedding model: align with the existing cost model</a:t>
            </a:r>
          </a:p>
          <a:p>
            <a:pPr marL="571500" lvl="2">
              <a:spcBef>
                <a:spcPts val="1000"/>
              </a:spcBef>
            </a:pPr>
            <a:r>
              <a:rPr lang="en-US" altLang="zh-CN" sz="2500" dirty="0">
                <a:latin typeface="Microsoft YaHei" panose="020B0503020204020204" pitchFamily="34" charset="-122"/>
                <a:ea typeface="Microsoft YaHei" panose="020B0503020204020204" pitchFamily="34" charset="-122"/>
                <a:sym typeface="Wingdings" panose="05000000000000000000" pitchFamily="2" charset="2"/>
              </a:rPr>
              <a:t>A binary classification model: more robust</a:t>
            </a:r>
          </a:p>
          <a:p>
            <a:pPr marL="571500" lvl="2">
              <a:spcBef>
                <a:spcPts val="1000"/>
              </a:spcBef>
            </a:pPr>
            <a:endParaRPr lang="en-US" altLang="zh-CN" sz="2500" dirty="0">
              <a:latin typeface="Microsoft YaHei" panose="020B0503020204020204" pitchFamily="34" charset="-122"/>
              <a:ea typeface="Microsoft YaHei" panose="020B0503020204020204" pitchFamily="34" charset="-122"/>
              <a:sym typeface="Wingdings" panose="05000000000000000000" pitchFamily="2" charset="2"/>
            </a:endParaRPr>
          </a:p>
          <a:p>
            <a:pPr marL="400050" lvl="2" indent="0">
              <a:spcBef>
                <a:spcPts val="1000"/>
              </a:spcBef>
              <a:buNone/>
            </a:pPr>
            <a:endParaRPr lang="en-US" altLang="zh-CN" sz="2500" dirty="0">
              <a:latin typeface="Microsoft YaHei" panose="020B0503020204020204" pitchFamily="34" charset="-122"/>
              <a:ea typeface="Microsoft YaHei" panose="020B0503020204020204" pitchFamily="34" charset="-122"/>
              <a:sym typeface="Wingdings" panose="05000000000000000000" pitchFamily="2" charset="2"/>
            </a:endParaRPr>
          </a:p>
          <a:p>
            <a:pPr marL="685800" lvl="2">
              <a:spcBef>
                <a:spcPts val="1000"/>
              </a:spcBef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  <a:sym typeface="Wingdings" panose="05000000000000000000" pitchFamily="2" charset="2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B90EE9D8-2A29-5D40-2ABE-3C17FDE9134C}"/>
              </a:ext>
            </a:extLst>
          </p:cNvPr>
          <p:cNvGrpSpPr/>
          <p:nvPr/>
        </p:nvGrpSpPr>
        <p:grpSpPr>
          <a:xfrm>
            <a:off x="5029953" y="3819684"/>
            <a:ext cx="6394261" cy="2341520"/>
            <a:chOff x="177887" y="2952317"/>
            <a:chExt cx="6394261" cy="2341520"/>
          </a:xfrm>
        </p:grpSpPr>
        <p:sp>
          <p:nvSpPr>
            <p:cNvPr id="5" name="圆角矩形 4">
              <a:extLst>
                <a:ext uri="{FF2B5EF4-FFF2-40B4-BE49-F238E27FC236}">
                  <a16:creationId xmlns:a16="http://schemas.microsoft.com/office/drawing/2014/main" id="{C1BA3173-810F-06C5-0112-704580C7182A}"/>
                </a:ext>
              </a:extLst>
            </p:cNvPr>
            <p:cNvSpPr/>
            <p:nvPr/>
          </p:nvSpPr>
          <p:spPr>
            <a:xfrm>
              <a:off x="1244447" y="3036459"/>
              <a:ext cx="2002565" cy="954157"/>
            </a:xfrm>
            <a:prstGeom prst="roundRect">
              <a:avLst>
                <a:gd name="adj" fmla="val 5215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Plan Embedding</a:t>
              </a:r>
            </a:p>
            <a:p>
              <a:pPr algn="ctr"/>
              <a:endParaRPr kumimoji="1" lang="en-US" altLang="zh-CN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/>
              <a:endParaRPr kumimoji="1" lang="en-US" altLang="zh-CN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" name="三角形 6">
              <a:extLst>
                <a:ext uri="{FF2B5EF4-FFF2-40B4-BE49-F238E27FC236}">
                  <a16:creationId xmlns:a16="http://schemas.microsoft.com/office/drawing/2014/main" id="{FC42738A-5766-4E56-90C1-9B608FF69682}"/>
                </a:ext>
              </a:extLst>
            </p:cNvPr>
            <p:cNvSpPr/>
            <p:nvPr/>
          </p:nvSpPr>
          <p:spPr>
            <a:xfrm>
              <a:off x="496223" y="3392207"/>
              <a:ext cx="360000" cy="216000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8" name="直线箭头连接符 87">
              <a:extLst>
                <a:ext uri="{FF2B5EF4-FFF2-40B4-BE49-F238E27FC236}">
                  <a16:creationId xmlns:a16="http://schemas.microsoft.com/office/drawing/2014/main" id="{35BD5663-B1DB-43B1-C908-BA57CEA95E82}"/>
                </a:ext>
              </a:extLst>
            </p:cNvPr>
            <p:cNvCxnSpPr>
              <a:cxnSpLocks/>
              <a:stCxn id="5" idx="3"/>
              <a:endCxn id="22" idx="0"/>
            </p:cNvCxnSpPr>
            <p:nvPr/>
          </p:nvCxnSpPr>
          <p:spPr>
            <a:xfrm>
              <a:off x="3247012" y="3513538"/>
              <a:ext cx="601238" cy="383000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圆角矩形 8">
                  <a:extLst>
                    <a:ext uri="{FF2B5EF4-FFF2-40B4-BE49-F238E27FC236}">
                      <a16:creationId xmlns:a16="http://schemas.microsoft.com/office/drawing/2014/main" id="{3F7363BC-FC12-2E06-2F46-4C05DD0E4148}"/>
                    </a:ext>
                  </a:extLst>
                </p:cNvPr>
                <p:cNvSpPr/>
                <p:nvPr/>
              </p:nvSpPr>
              <p:spPr>
                <a:xfrm>
                  <a:off x="1579291" y="3472509"/>
                  <a:ext cx="1408824" cy="400359"/>
                </a:xfrm>
                <a:prstGeom prst="roundRect">
                  <a:avLst>
                    <a:gd name="adj" fmla="val 5215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Parameter </a:t>
                  </a:r>
                  <a14:m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𝑤</m:t>
                      </m:r>
                    </m:oMath>
                  </a14:m>
                  <a:endParaRPr kumimoji="1" lang="en-US" altLang="zh-CN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90" name="圆角矩形 89">
                  <a:extLst>
                    <a:ext uri="{FF2B5EF4-FFF2-40B4-BE49-F238E27FC236}">
                      <a16:creationId xmlns:a16="http://schemas.microsoft.com/office/drawing/2014/main" id="{6C74E5E3-CA2F-E418-D8B8-7229952E846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9291" y="3472509"/>
                  <a:ext cx="1408824" cy="400359"/>
                </a:xfrm>
                <a:prstGeom prst="roundRect">
                  <a:avLst>
                    <a:gd name="adj" fmla="val 5215"/>
                  </a:avLst>
                </a:prstGeom>
                <a:blipFill>
                  <a:blip r:embed="rId16"/>
                  <a:stretch>
                    <a:fillRect l="-2655" b="-14706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直线箭头连接符 9">
              <a:extLst>
                <a:ext uri="{FF2B5EF4-FFF2-40B4-BE49-F238E27FC236}">
                  <a16:creationId xmlns:a16="http://schemas.microsoft.com/office/drawing/2014/main" id="{BF0EC037-FADE-4A7C-A978-AD81779FE4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3352" y="3505882"/>
              <a:ext cx="396000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矩形 10">
                  <a:extLst>
                    <a:ext uri="{FF2B5EF4-FFF2-40B4-BE49-F238E27FC236}">
                      <a16:creationId xmlns:a16="http://schemas.microsoft.com/office/drawing/2014/main" id="{430D8BBE-8524-C3F5-3B17-34FA801CED31}"/>
                    </a:ext>
                  </a:extLst>
                </p:cNvPr>
                <p:cNvSpPr/>
                <p:nvPr/>
              </p:nvSpPr>
              <p:spPr>
                <a:xfrm>
                  <a:off x="177887" y="3563583"/>
                  <a:ext cx="111500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zh-CN" b="0" i="1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en-US" altLang="zh-CN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95" name="矩形 94">
                  <a:extLst>
                    <a:ext uri="{FF2B5EF4-FFF2-40B4-BE49-F238E27FC236}">
                      <a16:creationId xmlns:a16="http://schemas.microsoft.com/office/drawing/2014/main" id="{6D0406A4-E02B-8BFB-D8DF-98D8DCAB5AE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7887" y="3563583"/>
                  <a:ext cx="1115005" cy="36933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圆角矩形 11">
              <a:extLst>
                <a:ext uri="{FF2B5EF4-FFF2-40B4-BE49-F238E27FC236}">
                  <a16:creationId xmlns:a16="http://schemas.microsoft.com/office/drawing/2014/main" id="{5270D065-546F-9484-C20D-2685FA0ECFAF}"/>
                </a:ext>
              </a:extLst>
            </p:cNvPr>
            <p:cNvSpPr/>
            <p:nvPr/>
          </p:nvSpPr>
          <p:spPr>
            <a:xfrm>
              <a:off x="1244447" y="4189143"/>
              <a:ext cx="2002565" cy="954157"/>
            </a:xfrm>
            <a:prstGeom prst="roundRect">
              <a:avLst>
                <a:gd name="adj" fmla="val 5215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Plan Embedding</a:t>
              </a:r>
            </a:p>
            <a:p>
              <a:pPr algn="ctr"/>
              <a:endParaRPr kumimoji="1" lang="en-US" altLang="zh-CN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/>
              <a:endParaRPr kumimoji="1" lang="en-US" altLang="zh-CN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三角形 12">
              <a:extLst>
                <a:ext uri="{FF2B5EF4-FFF2-40B4-BE49-F238E27FC236}">
                  <a16:creationId xmlns:a16="http://schemas.microsoft.com/office/drawing/2014/main" id="{C0630744-582C-FD8A-BDE9-8005CC43B4B0}"/>
                </a:ext>
              </a:extLst>
            </p:cNvPr>
            <p:cNvSpPr/>
            <p:nvPr/>
          </p:nvSpPr>
          <p:spPr>
            <a:xfrm>
              <a:off x="496223" y="4544891"/>
              <a:ext cx="360000" cy="216000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圆角矩形 13">
                  <a:extLst>
                    <a:ext uri="{FF2B5EF4-FFF2-40B4-BE49-F238E27FC236}">
                      <a16:creationId xmlns:a16="http://schemas.microsoft.com/office/drawing/2014/main" id="{7BE9E0AF-16FC-51B4-8637-D1D5172A435F}"/>
                    </a:ext>
                  </a:extLst>
                </p:cNvPr>
                <p:cNvSpPr/>
                <p:nvPr/>
              </p:nvSpPr>
              <p:spPr>
                <a:xfrm>
                  <a:off x="1579291" y="4625193"/>
                  <a:ext cx="1408824" cy="400359"/>
                </a:xfrm>
                <a:prstGeom prst="roundRect">
                  <a:avLst>
                    <a:gd name="adj" fmla="val 5215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Parameter </a:t>
                  </a:r>
                  <a14:m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𝑤</m:t>
                      </m:r>
                    </m:oMath>
                  </a14:m>
                  <a:endParaRPr kumimoji="1" lang="en-US" altLang="zh-CN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10" name="圆角矩形 109">
                  <a:extLst>
                    <a:ext uri="{FF2B5EF4-FFF2-40B4-BE49-F238E27FC236}">
                      <a16:creationId xmlns:a16="http://schemas.microsoft.com/office/drawing/2014/main" id="{F8B3F678-CB53-EF3F-C94C-2336E3FCD09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9291" y="4625193"/>
                  <a:ext cx="1408824" cy="400359"/>
                </a:xfrm>
                <a:prstGeom prst="roundRect">
                  <a:avLst>
                    <a:gd name="adj" fmla="val 5215"/>
                  </a:avLst>
                </a:prstGeom>
                <a:blipFill>
                  <a:blip r:embed="rId18"/>
                  <a:stretch>
                    <a:fillRect l="-2655" t="-3030" b="-18182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直线箭头连接符 14">
              <a:extLst>
                <a:ext uri="{FF2B5EF4-FFF2-40B4-BE49-F238E27FC236}">
                  <a16:creationId xmlns:a16="http://schemas.microsoft.com/office/drawing/2014/main" id="{56592D13-F07D-4D15-7A3C-A9EDC24B8C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3352" y="4658566"/>
              <a:ext cx="396000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E3970590-74BB-66CD-5C8B-F41C10B9DA9A}"/>
                    </a:ext>
                  </a:extLst>
                </p:cNvPr>
                <p:cNvSpPr/>
                <p:nvPr/>
              </p:nvSpPr>
              <p:spPr>
                <a:xfrm>
                  <a:off x="177887" y="4716267"/>
                  <a:ext cx="111500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zh-CN" b="0" i="1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en-US" altLang="zh-CN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12" name="矩形 111">
                  <a:extLst>
                    <a:ext uri="{FF2B5EF4-FFF2-40B4-BE49-F238E27FC236}">
                      <a16:creationId xmlns:a16="http://schemas.microsoft.com/office/drawing/2014/main" id="{2BFF6DBE-09B4-1031-16BE-18A175F0ED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7887" y="4716267"/>
                  <a:ext cx="1115005" cy="36933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8E0C1830-A38D-135B-D641-8F746161FA60}"/>
                    </a:ext>
                  </a:extLst>
                </p:cNvPr>
                <p:cNvSpPr/>
                <p:nvPr/>
              </p:nvSpPr>
              <p:spPr>
                <a:xfrm>
                  <a:off x="3231634" y="3233439"/>
                  <a:ext cx="1392176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1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PlanRank(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zh-CN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kumimoji="1" lang="en-US" altLang="zh-CN" sz="1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, </a:t>
                  </a:r>
                  <a14:m>
                    <m:oMath xmlns:m="http://schemas.openxmlformats.org/officeDocument/2006/math">
                      <m:r>
                        <a:rPr kumimoji="1" lang="en-US" altLang="zh-CN" sz="1400" i="1" dirty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𝑄</m:t>
                      </m:r>
                    </m:oMath>
                  </a14:m>
                  <a:r>
                    <a:rPr kumimoji="1" lang="en-US" altLang="zh-CN" sz="1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) </a:t>
                  </a:r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11" name="矩形 10">
                  <a:extLst>
                    <a:ext uri="{FF2B5EF4-FFF2-40B4-BE49-F238E27FC236}">
                      <a16:creationId xmlns:a16="http://schemas.microsoft.com/office/drawing/2014/main" id="{1372110E-FEDA-E205-73CD-A6990A5A729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31634" y="3233439"/>
                  <a:ext cx="1392176" cy="307777"/>
                </a:xfrm>
                <a:prstGeom prst="rect">
                  <a:avLst/>
                </a:prstGeom>
                <a:blipFill>
                  <a:blip r:embed="rId20"/>
                  <a:stretch>
                    <a:fillRect l="-1818" t="-3846" r="-909" b="-1923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66108A8F-CCE3-E2CA-A9FF-9105FF5FE748}"/>
                </a:ext>
              </a:extLst>
            </p:cNvPr>
            <p:cNvSpPr/>
            <p:nvPr/>
          </p:nvSpPr>
          <p:spPr>
            <a:xfrm>
              <a:off x="3697841" y="3896538"/>
              <a:ext cx="300817" cy="289084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矩形 22">
                  <a:extLst>
                    <a:ext uri="{FF2B5EF4-FFF2-40B4-BE49-F238E27FC236}">
                      <a16:creationId xmlns:a16="http://schemas.microsoft.com/office/drawing/2014/main" id="{E6B9BB51-694E-A8BC-496F-67F6E5A1051F}"/>
                    </a:ext>
                  </a:extLst>
                </p:cNvPr>
                <p:cNvSpPr/>
                <p:nvPr/>
              </p:nvSpPr>
              <p:spPr>
                <a:xfrm>
                  <a:off x="3271504" y="4623256"/>
                  <a:ext cx="1396344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1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PlanRank(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zh-CN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kumimoji="1" lang="en-US" altLang="zh-CN" sz="1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, </a:t>
                  </a:r>
                  <a14:m>
                    <m:oMath xmlns:m="http://schemas.openxmlformats.org/officeDocument/2006/math">
                      <m:r>
                        <a:rPr kumimoji="1" lang="en-US" altLang="zh-CN" sz="1400" i="1" dirty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𝑄</m:t>
                      </m:r>
                    </m:oMath>
                  </a14:m>
                  <a:r>
                    <a:rPr kumimoji="1" lang="en-US" altLang="zh-CN" sz="1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) </a:t>
                  </a:r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117" name="矩形 116">
                  <a:extLst>
                    <a:ext uri="{FF2B5EF4-FFF2-40B4-BE49-F238E27FC236}">
                      <a16:creationId xmlns:a16="http://schemas.microsoft.com/office/drawing/2014/main" id="{C34DA067-B9A6-8D2A-C6E8-817F46494D1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1504" y="4623256"/>
                  <a:ext cx="1396344" cy="307777"/>
                </a:xfrm>
                <a:prstGeom prst="rect">
                  <a:avLst/>
                </a:prstGeom>
                <a:blipFill>
                  <a:blip r:embed="rId21"/>
                  <a:stretch>
                    <a:fillRect l="-1802" t="-4000" b="-2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直线箭头连接符 87">
              <a:extLst>
                <a:ext uri="{FF2B5EF4-FFF2-40B4-BE49-F238E27FC236}">
                  <a16:creationId xmlns:a16="http://schemas.microsoft.com/office/drawing/2014/main" id="{89D03685-F934-EA0C-E517-7491091AB384}"/>
                </a:ext>
              </a:extLst>
            </p:cNvPr>
            <p:cNvCxnSpPr>
              <a:cxnSpLocks/>
              <a:stCxn id="12" idx="3"/>
              <a:endCxn id="22" idx="4"/>
            </p:cNvCxnSpPr>
            <p:nvPr/>
          </p:nvCxnSpPr>
          <p:spPr>
            <a:xfrm flipV="1">
              <a:off x="3247012" y="4185622"/>
              <a:ext cx="601238" cy="480600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矩形 26">
                  <a:extLst>
                    <a:ext uri="{FF2B5EF4-FFF2-40B4-BE49-F238E27FC236}">
                      <a16:creationId xmlns:a16="http://schemas.microsoft.com/office/drawing/2014/main" id="{A0842C2F-6FFA-54B7-48E6-A2064FC1A35F}"/>
                    </a:ext>
                  </a:extLst>
                </p:cNvPr>
                <p:cNvSpPr/>
                <p:nvPr/>
              </p:nvSpPr>
              <p:spPr>
                <a:xfrm>
                  <a:off x="3733072" y="3856414"/>
                  <a:ext cx="311682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</m:t>
                        </m:r>
                      </m:oMath>
                    </m:oMathPara>
                  </a14:m>
                  <a:endParaRPr kumimoji="1" lang="en-US" altLang="zh-CN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19" name="矩形 118">
                  <a:extLst>
                    <a:ext uri="{FF2B5EF4-FFF2-40B4-BE49-F238E27FC236}">
                      <a16:creationId xmlns:a16="http://schemas.microsoft.com/office/drawing/2014/main" id="{E3E878F6-47AE-8A74-E45A-3C5A44E5573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3072" y="3856414"/>
                  <a:ext cx="311682" cy="369332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直线箭头连接符 28">
              <a:extLst>
                <a:ext uri="{FF2B5EF4-FFF2-40B4-BE49-F238E27FC236}">
                  <a16:creationId xmlns:a16="http://schemas.microsoft.com/office/drawing/2014/main" id="{34C83360-D40D-40D0-870E-810B78A8DF4D}"/>
                </a:ext>
              </a:extLst>
            </p:cNvPr>
            <p:cNvCxnSpPr>
              <a:cxnSpLocks/>
              <a:stCxn id="22" idx="6"/>
              <a:endCxn id="33" idx="2"/>
            </p:cNvCxnSpPr>
            <p:nvPr/>
          </p:nvCxnSpPr>
          <p:spPr>
            <a:xfrm>
              <a:off x="3998658" y="4041080"/>
              <a:ext cx="82175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93F80F7C-B260-088A-481B-0EF5B8CC4BD7}"/>
                </a:ext>
              </a:extLst>
            </p:cNvPr>
            <p:cNvSpPr/>
            <p:nvPr/>
          </p:nvSpPr>
          <p:spPr>
            <a:xfrm>
              <a:off x="4820413" y="3896538"/>
              <a:ext cx="300817" cy="289084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id="{85281BC6-34C0-8C00-FDCF-308E6163DCEB}"/>
                </a:ext>
              </a:extLst>
            </p:cNvPr>
            <p:cNvGrpSpPr/>
            <p:nvPr/>
          </p:nvGrpSpPr>
          <p:grpSpPr>
            <a:xfrm>
              <a:off x="4821077" y="3886762"/>
              <a:ext cx="288000" cy="288000"/>
              <a:chOff x="5868837" y="2891916"/>
              <a:chExt cx="630572" cy="362626"/>
            </a:xfrm>
          </p:grpSpPr>
          <p:sp>
            <p:nvSpPr>
              <p:cNvPr id="49" name="弧 48">
                <a:extLst>
                  <a:ext uri="{FF2B5EF4-FFF2-40B4-BE49-F238E27FC236}">
                    <a16:creationId xmlns:a16="http://schemas.microsoft.com/office/drawing/2014/main" id="{1DDF945E-B6DD-B613-202D-38C16FED4727}"/>
                  </a:ext>
                </a:extLst>
              </p:cNvPr>
              <p:cNvSpPr/>
              <p:nvPr/>
            </p:nvSpPr>
            <p:spPr>
              <a:xfrm rot="16200000">
                <a:off x="6197223" y="2952356"/>
                <a:ext cx="289086" cy="315286"/>
              </a:xfrm>
              <a:prstGeom prst="arc">
                <a:avLst>
                  <a:gd name="adj1" fmla="val 16830437"/>
                  <a:gd name="adj2" fmla="val 21435539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0" name="弧 49">
                <a:extLst>
                  <a:ext uri="{FF2B5EF4-FFF2-40B4-BE49-F238E27FC236}">
                    <a16:creationId xmlns:a16="http://schemas.microsoft.com/office/drawing/2014/main" id="{AB3B5C4C-0994-76F6-8E2A-E62B06DC6172}"/>
                  </a:ext>
                </a:extLst>
              </p:cNvPr>
              <p:cNvSpPr/>
              <p:nvPr/>
            </p:nvSpPr>
            <p:spPr>
              <a:xfrm rot="5400000">
                <a:off x="5881937" y="2878816"/>
                <a:ext cx="289086" cy="315286"/>
              </a:xfrm>
              <a:prstGeom prst="arc">
                <a:avLst>
                  <a:gd name="adj1" fmla="val 16830437"/>
                  <a:gd name="adj2" fmla="val 21435539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cxnSp>
          <p:nvCxnSpPr>
            <p:cNvPr id="39" name="直线箭头连接符 38">
              <a:extLst>
                <a:ext uri="{FF2B5EF4-FFF2-40B4-BE49-F238E27FC236}">
                  <a16:creationId xmlns:a16="http://schemas.microsoft.com/office/drawing/2014/main" id="{12735169-B137-84DA-1878-A981276196CA}"/>
                </a:ext>
              </a:extLst>
            </p:cNvPr>
            <p:cNvCxnSpPr>
              <a:cxnSpLocks/>
            </p:cNvCxnSpPr>
            <p:nvPr/>
          </p:nvCxnSpPr>
          <p:spPr>
            <a:xfrm>
              <a:off x="5109077" y="4048997"/>
              <a:ext cx="50282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矩形 39">
                  <a:extLst>
                    <a:ext uri="{FF2B5EF4-FFF2-40B4-BE49-F238E27FC236}">
                      <a16:creationId xmlns:a16="http://schemas.microsoft.com/office/drawing/2014/main" id="{4FD1C51E-5FC6-30A5-8C09-21CAA69532A4}"/>
                    </a:ext>
                  </a:extLst>
                </p:cNvPr>
                <p:cNvSpPr/>
                <p:nvPr/>
              </p:nvSpPr>
              <p:spPr>
                <a:xfrm>
                  <a:off x="4282100" y="4094331"/>
                  <a:ext cx="1275349" cy="44230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2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𝛿</m:t>
                        </m:r>
                        <m:d>
                          <m:dPr>
                            <m:ctrlPr>
                              <a:rPr kumimoji="1" lang="en-US" altLang="zh-CN" sz="1200" b="0" i="1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kumimoji="1" lang="en-US" altLang="zh-CN" sz="1200" b="0" i="1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</m:d>
                        <m:r>
                          <a:rPr kumimoji="1" lang="en-US" altLang="zh-CN" sz="12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</m:t>
                        </m:r>
                        <m:f>
                          <m:fPr>
                            <m:ctrlPr>
                              <a:rPr kumimoji="1" lang="en-US" altLang="zh-CN" sz="1200" b="0" i="1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fPr>
                          <m:num>
                            <m:r>
                              <a:rPr kumimoji="1" lang="en-US" altLang="zh-CN" sz="1200" b="0" i="1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num>
                          <m:den>
                            <m:r>
                              <a:rPr kumimoji="1" lang="en-US" altLang="zh-CN" sz="1200" b="0" i="1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kumimoji="1" lang="en-US" altLang="zh-CN" sz="1200" b="0" i="1" dirty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sz="1200" b="0" i="1" dirty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kumimoji="1" lang="en-US" altLang="zh-CN" sz="1200" b="0" i="1" dirty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−</m:t>
                                </m:r>
                                <m:r>
                                  <a:rPr kumimoji="1" lang="en-US" altLang="zh-CN" sz="1200" b="0" i="1" dirty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𝑥</m:t>
                                </m:r>
                              </m:sup>
                            </m:sSup>
                            <m:r>
                              <a:rPr kumimoji="1" lang="en-US" altLang="zh-CN" sz="1200" b="0" i="1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 </m:t>
                            </m:r>
                          </m:den>
                        </m:f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132" name="矩形 131">
                  <a:extLst>
                    <a:ext uri="{FF2B5EF4-FFF2-40B4-BE49-F238E27FC236}">
                      <a16:creationId xmlns:a16="http://schemas.microsoft.com/office/drawing/2014/main" id="{E1E4C552-7EE3-454E-1DC0-CAA8156D56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82100" y="4094331"/>
                  <a:ext cx="1275349" cy="442301"/>
                </a:xfrm>
                <a:prstGeom prst="rect">
                  <a:avLst/>
                </a:prstGeom>
                <a:blipFill>
                  <a:blip r:embed="rId23"/>
                  <a:stretch>
                    <a:fillRect b="-1388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B9135035-8BC3-A5F1-1146-A5C17B0C5F3B}"/>
                </a:ext>
              </a:extLst>
            </p:cNvPr>
            <p:cNvSpPr/>
            <p:nvPr/>
          </p:nvSpPr>
          <p:spPr>
            <a:xfrm>
              <a:off x="5891337" y="3890687"/>
              <a:ext cx="58383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1" lang="en-US" altLang="zh-CN" sz="1600" dirty="0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0/1</a:t>
              </a:r>
              <a:endParaRPr lang="zh-CN" altLang="en-US" sz="1600" dirty="0">
                <a:solidFill>
                  <a:srgbClr val="C00000"/>
                </a:solidFill>
              </a:endParaRPr>
            </a:p>
          </p:txBody>
        </p:sp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9E15367F-E10E-DB40-A364-9791E8FB6AF3}"/>
                </a:ext>
              </a:extLst>
            </p:cNvPr>
            <p:cNvSpPr/>
            <p:nvPr/>
          </p:nvSpPr>
          <p:spPr>
            <a:xfrm>
              <a:off x="5607290" y="3915422"/>
              <a:ext cx="300817" cy="289084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矩形 43">
                  <a:extLst>
                    <a:ext uri="{FF2B5EF4-FFF2-40B4-BE49-F238E27FC236}">
                      <a16:creationId xmlns:a16="http://schemas.microsoft.com/office/drawing/2014/main" id="{7C651ABB-E697-7825-6DD5-4927D306B738}"/>
                    </a:ext>
                  </a:extLst>
                </p:cNvPr>
                <p:cNvSpPr/>
                <p:nvPr/>
              </p:nvSpPr>
              <p:spPr>
                <a:xfrm>
                  <a:off x="4345791" y="4986060"/>
                  <a:ext cx="2029399" cy="3077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kumimoji="1" lang="en-US" altLang="zh-CN" sz="1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Latency(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zh-CN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kumimoji="1" lang="en-US" altLang="zh-CN" sz="1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) </a:t>
                  </a:r>
                  <a14:m>
                    <m:oMath xmlns:m="http://schemas.openxmlformats.org/officeDocument/2006/math">
                      <m:r>
                        <a:rPr kumimoji="1" lang="en-US" altLang="zh-CN" sz="14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&lt;</m:t>
                      </m:r>
                    </m:oMath>
                  </a14:m>
                  <a:r>
                    <a:rPr kumimoji="1" lang="en-US" altLang="zh-CN" sz="1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 Latency(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zh-CN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kumimoji="1" lang="en-US" altLang="zh-CN" sz="1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) </a:t>
                  </a:r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136" name="矩形 135">
                  <a:extLst>
                    <a:ext uri="{FF2B5EF4-FFF2-40B4-BE49-F238E27FC236}">
                      <a16:creationId xmlns:a16="http://schemas.microsoft.com/office/drawing/2014/main" id="{98D629BB-D6B8-8D76-8E4E-2448B0BE56E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45791" y="4986060"/>
                  <a:ext cx="2029399" cy="307777"/>
                </a:xfrm>
                <a:prstGeom prst="rect">
                  <a:avLst/>
                </a:prstGeom>
                <a:blipFill>
                  <a:blip r:embed="rId24"/>
                  <a:stretch>
                    <a:fillRect l="-621" t="-4000" r="-5590" b="-2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直线箭头连接符 44">
              <a:extLst>
                <a:ext uri="{FF2B5EF4-FFF2-40B4-BE49-F238E27FC236}">
                  <a16:creationId xmlns:a16="http://schemas.microsoft.com/office/drawing/2014/main" id="{DDB5A6C9-8C3A-6D8F-ABB7-BB7CCBD7CE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16710" y="4229241"/>
              <a:ext cx="0" cy="756819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线箭头连接符 45">
              <a:extLst>
                <a:ext uri="{FF2B5EF4-FFF2-40B4-BE49-F238E27FC236}">
                  <a16:creationId xmlns:a16="http://schemas.microsoft.com/office/drawing/2014/main" id="{8CB5A375-4A93-88DE-6515-A58D6D44C15E}"/>
                </a:ext>
              </a:extLst>
            </p:cNvPr>
            <p:cNvCxnSpPr>
              <a:cxnSpLocks/>
            </p:cNvCxnSpPr>
            <p:nvPr/>
          </p:nvCxnSpPr>
          <p:spPr>
            <a:xfrm>
              <a:off x="6030855" y="3244103"/>
              <a:ext cx="0" cy="720000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矩形 47">
                  <a:extLst>
                    <a:ext uri="{FF2B5EF4-FFF2-40B4-BE49-F238E27FC236}">
                      <a16:creationId xmlns:a16="http://schemas.microsoft.com/office/drawing/2014/main" id="{01B008C8-5AAA-B06A-492C-1FA57CF2ED1C}"/>
                    </a:ext>
                  </a:extLst>
                </p:cNvPr>
                <p:cNvSpPr/>
                <p:nvPr/>
              </p:nvSpPr>
              <p:spPr>
                <a:xfrm>
                  <a:off x="4542749" y="2952317"/>
                  <a:ext cx="2029399" cy="3077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kumimoji="1" lang="en-US" altLang="zh-CN" sz="1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Latency(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zh-CN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kumimoji="1" lang="en-US" altLang="zh-CN" sz="1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) </a:t>
                  </a:r>
                  <a14:m>
                    <m:oMath xmlns:m="http://schemas.openxmlformats.org/officeDocument/2006/math">
                      <m:r>
                        <a:rPr kumimoji="1" lang="en-US" altLang="zh-CN" sz="14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≥</m:t>
                      </m:r>
                    </m:oMath>
                  </a14:m>
                  <a:r>
                    <a:rPr kumimoji="1" lang="en-US" altLang="zh-CN" sz="1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 Latency(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zh-CN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kumimoji="1" lang="en-US" altLang="zh-CN" sz="1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) </a:t>
                  </a:r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146" name="矩形 145">
                  <a:extLst>
                    <a:ext uri="{FF2B5EF4-FFF2-40B4-BE49-F238E27FC236}">
                      <a16:creationId xmlns:a16="http://schemas.microsoft.com/office/drawing/2014/main" id="{CC172D0C-2B1A-F141-E0DE-4535D72016D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2749" y="2952317"/>
                  <a:ext cx="2029399" cy="307777"/>
                </a:xfrm>
                <a:prstGeom prst="rect">
                  <a:avLst/>
                </a:prstGeom>
                <a:blipFill>
                  <a:blip r:embed="rId25"/>
                  <a:stretch>
                    <a:fillRect l="-1242" t="-3846" r="-4969" b="-1923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69AAD63F-6790-41D7-AF13-B5FEDD5F5D6B}"/>
                  </a:ext>
                </a:extLst>
              </p:cNvPr>
              <p:cNvSpPr/>
              <p:nvPr/>
            </p:nvSpPr>
            <p:spPr>
              <a:xfrm>
                <a:off x="767786" y="3819684"/>
                <a:ext cx="4287392" cy="18466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Plan comparator </a:t>
                </a:r>
                <a14:m>
                  <m:oMath xmlns:m="http://schemas.openxmlformats.org/officeDocument/2006/math">
                    <m:r>
                      <a:rPr lang="en-US" b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𝐂𝐦𝐩𝐏𝐥𝐚𝐧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1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b="1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1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b="1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600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  <a:p>
                <a:r>
                  <a:rPr lang="en-US" sz="1600" b="1" i="1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Commutativity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600" b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𝐂𝐦𝐩𝐏𝐥𝐚𝐧</m:t>
                    </m:r>
                    <m:d>
                      <m:dPr>
                        <m:ctrlPr>
                          <a:rPr lang="en-US" sz="1600" b="1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sz="1600" b="1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sz="1600" b="1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600" b="1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sz="1600" b="1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d>
                    <m:r>
                      <a:rPr lang="en-US" sz="1600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1600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600" b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𝐂𝐦𝐩𝐏𝐥𝐚𝐧</m:t>
                    </m:r>
                    <m:d>
                      <m:dPr>
                        <m:ctrlPr>
                          <a:rPr lang="en-US" sz="1600" b="1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sz="1600" b="1" i="1" dirty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sz="1600" b="1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600" b="1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sz="1600" b="1" i="1" dirty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d>
                  </m:oMath>
                </a14:m>
                <a:endParaRPr lang="en-US" sz="1600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600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  <a:p>
                <a:r>
                  <a:rPr lang="en-US" sz="1600" b="1" i="1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Transitivity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1600" b="1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1600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sz="1600" b="1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1600" b="1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1600" b="0" i="0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sz="1600" b="1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1600" b="1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1600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sz="1600" b="1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1600" b="1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sz="1600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sz="1600" b="1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1600" b="1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1600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sz="1600" b="1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1600" b="1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endParaRPr lang="en-US" sz="1600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69AAD63F-6790-41D7-AF13-B5FEDD5F5D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786" y="3819684"/>
                <a:ext cx="4287392" cy="1846659"/>
              </a:xfrm>
              <a:prstGeom prst="rect">
                <a:avLst/>
              </a:prstGeom>
              <a:blipFill>
                <a:blip r:embed="rId26"/>
                <a:stretch>
                  <a:fillRect l="-1280" t="-2310" b="-23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7490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384" y="99629"/>
            <a:ext cx="11249049" cy="1325563"/>
          </a:xfrm>
        </p:spPr>
        <p:txBody>
          <a:bodyPr>
            <a:normAutofit/>
          </a:bodyPr>
          <a:lstStyle/>
          <a:p>
            <a:r>
              <a:rPr lang="en-US" altLang="zh-CN" sz="3735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Lero: Ranking via Comparing Plans </a:t>
            </a:r>
            <a:endParaRPr lang="en-US" sz="3735" dirty="0"/>
          </a:p>
        </p:txBody>
      </p:sp>
      <p:sp>
        <p:nvSpPr>
          <p:cNvPr id="26" name="Content Placeholder 2"/>
          <p:cNvSpPr txBox="1"/>
          <p:nvPr/>
        </p:nvSpPr>
        <p:spPr>
          <a:xfrm>
            <a:off x="368384" y="1537304"/>
            <a:ext cx="11249051" cy="5005737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lvl="2">
              <a:spcBef>
                <a:spcPts val="1000"/>
              </a:spcBef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7" name="Content Placeholder 2"/>
          <p:cNvSpPr txBox="1"/>
          <p:nvPr/>
        </p:nvSpPr>
        <p:spPr>
          <a:xfrm>
            <a:off x="368384" y="1423510"/>
            <a:ext cx="11575966" cy="5119531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>
              <a:spcBef>
                <a:spcPts val="1000"/>
              </a:spcBef>
            </a:pP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  <a:sym typeface="Wingdings" panose="05000000000000000000" pitchFamily="2" charset="2"/>
              </a:rPr>
              <a:t> Pairwise learning-to-rank model</a:t>
            </a:r>
          </a:p>
          <a:p>
            <a:pPr marL="571500" lvl="2">
              <a:spcBef>
                <a:spcPts val="1000"/>
              </a:spcBef>
            </a:pPr>
            <a:r>
              <a:rPr lang="en-US" altLang="zh-CN" sz="2500" dirty="0">
                <a:latin typeface="Microsoft YaHei" panose="020B0503020204020204" pitchFamily="34" charset="-122"/>
                <a:ea typeface="Microsoft YaHei" panose="020B0503020204020204" pitchFamily="34" charset="-122"/>
                <a:sym typeface="Wingdings" panose="05000000000000000000" pitchFamily="2" charset="2"/>
              </a:rPr>
              <a:t>Embedding pairs of plans with shared parameters</a:t>
            </a:r>
          </a:p>
          <a:p>
            <a:pPr marL="571500" lvl="2">
              <a:spcBef>
                <a:spcPts val="1000"/>
              </a:spcBef>
            </a:pPr>
            <a:r>
              <a:rPr lang="en-US" altLang="zh-CN" sz="2500" dirty="0">
                <a:latin typeface="Microsoft YaHei" panose="020B0503020204020204" pitchFamily="34" charset="-122"/>
                <a:ea typeface="Microsoft YaHei" panose="020B0503020204020204" pitchFamily="34" charset="-122"/>
                <a:sym typeface="Wingdings" panose="05000000000000000000" pitchFamily="2" charset="2"/>
              </a:rPr>
              <a:t>Pre-training the embedding model: align with the existing cost model</a:t>
            </a:r>
          </a:p>
          <a:p>
            <a:pPr marL="571500" lvl="2">
              <a:spcBef>
                <a:spcPts val="1000"/>
              </a:spcBef>
            </a:pPr>
            <a:r>
              <a:rPr lang="en-US" altLang="zh-CN" sz="2500" dirty="0">
                <a:latin typeface="Microsoft YaHei" panose="020B0503020204020204" pitchFamily="34" charset="-122"/>
                <a:ea typeface="Microsoft YaHei" panose="020B0503020204020204" pitchFamily="34" charset="-122"/>
                <a:sym typeface="Wingdings" panose="05000000000000000000" pitchFamily="2" charset="2"/>
              </a:rPr>
              <a:t>A binary classification model: more robust</a:t>
            </a:r>
          </a:p>
          <a:p>
            <a:pPr marL="571500" lvl="2">
              <a:spcBef>
                <a:spcPts val="1000"/>
              </a:spcBef>
            </a:pPr>
            <a:endParaRPr lang="en-US" altLang="zh-CN" sz="2500" dirty="0">
              <a:latin typeface="Microsoft YaHei" panose="020B0503020204020204" pitchFamily="34" charset="-122"/>
              <a:ea typeface="Microsoft YaHei" panose="020B0503020204020204" pitchFamily="34" charset="-122"/>
              <a:sym typeface="Wingdings" panose="05000000000000000000" pitchFamily="2" charset="2"/>
            </a:endParaRPr>
          </a:p>
          <a:p>
            <a:pPr marL="228600" lvl="1">
              <a:spcBef>
                <a:spcPts val="1000"/>
              </a:spcBef>
            </a:pPr>
            <a:r>
              <a:rPr lang="en-US" altLang="zh-CN" sz="2700" dirty="0">
                <a:latin typeface="Microsoft YaHei" panose="020B0503020204020204" pitchFamily="34" charset="-122"/>
                <a:ea typeface="Microsoft YaHei" panose="020B0503020204020204" pitchFamily="34" charset="-122"/>
                <a:sym typeface="Wingdings" panose="05000000000000000000" pitchFamily="2" charset="2"/>
              </a:rPr>
              <a:t> From learning-to-predict to learning-to-rank</a:t>
            </a:r>
          </a:p>
          <a:p>
            <a:pPr marL="571500" lvl="2">
              <a:spcBef>
                <a:spcPts val="1000"/>
              </a:spcBef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  <a:sym typeface="Wingdings" panose="05000000000000000000" pitchFamily="2" charset="2"/>
              </a:rPr>
              <a:t>Equivalent but easier to be trained and updated</a:t>
            </a:r>
            <a:endParaRPr lang="en-US" altLang="zh-CN" sz="2500" dirty="0">
              <a:latin typeface="Microsoft YaHei" panose="020B0503020204020204" pitchFamily="34" charset="-122"/>
              <a:ea typeface="Microsoft YaHei" panose="020B0503020204020204" pitchFamily="34" charset="-122"/>
              <a:sym typeface="Wingdings" panose="05000000000000000000" pitchFamily="2" charset="2"/>
            </a:endParaRPr>
          </a:p>
          <a:p>
            <a:pPr marL="400050" lvl="2" indent="0">
              <a:spcBef>
                <a:spcPts val="1000"/>
              </a:spcBef>
              <a:buNone/>
            </a:pPr>
            <a:endParaRPr lang="en-US" altLang="zh-CN" sz="2500" dirty="0">
              <a:latin typeface="Microsoft YaHei" panose="020B0503020204020204" pitchFamily="34" charset="-122"/>
              <a:ea typeface="Microsoft YaHei" panose="020B0503020204020204" pitchFamily="34" charset="-122"/>
              <a:sym typeface="Wingdings" panose="05000000000000000000" pitchFamily="2" charset="2"/>
            </a:endParaRPr>
          </a:p>
          <a:p>
            <a:pPr marL="685800" lvl="2">
              <a:spcBef>
                <a:spcPts val="1000"/>
              </a:spcBef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  <a:sym typeface="Wingdings" panose="05000000000000000000" pitchFamily="2" charset="2"/>
            </a:endParaRPr>
          </a:p>
        </p:txBody>
      </p:sp>
      <p:sp>
        <p:nvSpPr>
          <p:cNvPr id="36" name="矩形 3">
            <a:extLst>
              <a:ext uri="{FF2B5EF4-FFF2-40B4-BE49-F238E27FC236}">
                <a16:creationId xmlns:a16="http://schemas.microsoft.com/office/drawing/2014/main" id="{2C822FC5-D286-4FC0-BD28-FD964D58E09F}"/>
              </a:ext>
            </a:extLst>
          </p:cNvPr>
          <p:cNvSpPr/>
          <p:nvPr/>
        </p:nvSpPr>
        <p:spPr>
          <a:xfrm>
            <a:off x="2569707" y="5699253"/>
            <a:ext cx="45719" cy="252000"/>
          </a:xfrm>
          <a:prstGeom prst="rect">
            <a:avLst/>
          </a:prstGeom>
          <a:solidFill>
            <a:srgbClr val="C00000"/>
          </a:solidFill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8" name="矩形 5">
            <a:extLst>
              <a:ext uri="{FF2B5EF4-FFF2-40B4-BE49-F238E27FC236}">
                <a16:creationId xmlns:a16="http://schemas.microsoft.com/office/drawing/2014/main" id="{B03BCDC0-2DBE-4342-B571-EE6A91B266A7}"/>
              </a:ext>
            </a:extLst>
          </p:cNvPr>
          <p:cNvSpPr/>
          <p:nvPr/>
        </p:nvSpPr>
        <p:spPr>
          <a:xfrm>
            <a:off x="2432509" y="5961932"/>
            <a:ext cx="25757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Latency Time Interval</a:t>
            </a:r>
          </a:p>
        </p:txBody>
      </p:sp>
      <p:sp>
        <p:nvSpPr>
          <p:cNvPr id="43" name="矩形 17">
            <a:extLst>
              <a:ext uri="{FF2B5EF4-FFF2-40B4-BE49-F238E27FC236}">
                <a16:creationId xmlns:a16="http://schemas.microsoft.com/office/drawing/2014/main" id="{10578E3E-E38C-4DE0-B5FF-910E1BD97E05}"/>
              </a:ext>
            </a:extLst>
          </p:cNvPr>
          <p:cNvSpPr/>
          <p:nvPr/>
        </p:nvSpPr>
        <p:spPr>
          <a:xfrm>
            <a:off x="3136366" y="5699321"/>
            <a:ext cx="45719" cy="252000"/>
          </a:xfrm>
          <a:prstGeom prst="rect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7" name="矩形 18">
            <a:extLst>
              <a:ext uri="{FF2B5EF4-FFF2-40B4-BE49-F238E27FC236}">
                <a16:creationId xmlns:a16="http://schemas.microsoft.com/office/drawing/2014/main" id="{91A575C7-E14A-4204-A417-F9904C0B5988}"/>
              </a:ext>
            </a:extLst>
          </p:cNvPr>
          <p:cNvSpPr/>
          <p:nvPr/>
        </p:nvSpPr>
        <p:spPr>
          <a:xfrm>
            <a:off x="3657306" y="5701462"/>
            <a:ext cx="45719" cy="252000"/>
          </a:xfrm>
          <a:prstGeom prst="rect">
            <a:avLst/>
          </a:prstGeom>
          <a:solidFill>
            <a:srgbClr val="0070C0"/>
          </a:solidFill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1" name="矩形 19">
            <a:extLst>
              <a:ext uri="{FF2B5EF4-FFF2-40B4-BE49-F238E27FC236}">
                <a16:creationId xmlns:a16="http://schemas.microsoft.com/office/drawing/2014/main" id="{3AFD1C3C-665E-4CC0-B866-5E71BD2A97E3}"/>
              </a:ext>
            </a:extLst>
          </p:cNvPr>
          <p:cNvSpPr/>
          <p:nvPr/>
        </p:nvSpPr>
        <p:spPr>
          <a:xfrm>
            <a:off x="5007640" y="5702569"/>
            <a:ext cx="45719" cy="252000"/>
          </a:xfrm>
          <a:prstGeom prst="rect">
            <a:avLst/>
          </a:prstGeom>
          <a:solidFill>
            <a:srgbClr val="7030A0"/>
          </a:solidFill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2" name="矩形 20">
            <a:extLst>
              <a:ext uri="{FF2B5EF4-FFF2-40B4-BE49-F238E27FC236}">
                <a16:creationId xmlns:a16="http://schemas.microsoft.com/office/drawing/2014/main" id="{DA33EBCE-673B-454D-8747-05BDFE142E6B}"/>
              </a:ext>
            </a:extLst>
          </p:cNvPr>
          <p:cNvSpPr/>
          <p:nvPr/>
        </p:nvSpPr>
        <p:spPr>
          <a:xfrm>
            <a:off x="2220499" y="5692991"/>
            <a:ext cx="2988000" cy="26894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53" name="组合 24">
            <a:extLst>
              <a:ext uri="{FF2B5EF4-FFF2-40B4-BE49-F238E27FC236}">
                <a16:creationId xmlns:a16="http://schemas.microsoft.com/office/drawing/2014/main" id="{78BDD056-B3FE-475D-A3C9-5F493D84A32A}"/>
              </a:ext>
            </a:extLst>
          </p:cNvPr>
          <p:cNvGrpSpPr/>
          <p:nvPr/>
        </p:nvGrpSpPr>
        <p:grpSpPr>
          <a:xfrm>
            <a:off x="1604669" y="5006514"/>
            <a:ext cx="4142555" cy="377802"/>
            <a:chOff x="1732923" y="3191435"/>
            <a:chExt cx="4142555" cy="377802"/>
          </a:xfrm>
        </p:grpSpPr>
        <p:sp>
          <p:nvSpPr>
            <p:cNvPr id="54" name="矩形 91">
              <a:extLst>
                <a:ext uri="{FF2B5EF4-FFF2-40B4-BE49-F238E27FC236}">
                  <a16:creationId xmlns:a16="http://schemas.microsoft.com/office/drawing/2014/main" id="{0F613789-FA15-4ED3-9B46-623303BA5493}"/>
                </a:ext>
              </a:extLst>
            </p:cNvPr>
            <p:cNvSpPr/>
            <p:nvPr/>
          </p:nvSpPr>
          <p:spPr>
            <a:xfrm>
              <a:off x="1732923" y="3199905"/>
              <a:ext cx="111500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dirty="0">
                  <a:latin typeface="Calibri" panose="020F0502020204030204" pitchFamily="34" charset="0"/>
                  <a:cs typeface="Calibri" panose="020F0502020204030204" pitchFamily="34" charset="0"/>
                </a:rPr>
                <a:t>Plans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矩形 92">
                  <a:extLst>
                    <a:ext uri="{FF2B5EF4-FFF2-40B4-BE49-F238E27FC236}">
                      <a16:creationId xmlns:a16="http://schemas.microsoft.com/office/drawing/2014/main" id="{BADC4E72-466A-42BC-9D6E-223CEDAA6D8D}"/>
                    </a:ext>
                  </a:extLst>
                </p:cNvPr>
                <p:cNvSpPr/>
                <p:nvPr/>
              </p:nvSpPr>
              <p:spPr>
                <a:xfrm>
                  <a:off x="2246766" y="3191435"/>
                  <a:ext cx="111500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zh-CN" b="0" i="1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en-US" altLang="zh-CN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39" name="矩形 38">
                  <a:extLst>
                    <a:ext uri="{FF2B5EF4-FFF2-40B4-BE49-F238E27FC236}">
                      <a16:creationId xmlns:a16="http://schemas.microsoft.com/office/drawing/2014/main" id="{77141AC4-326F-5A49-5318-623B5086AF3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6766" y="3191435"/>
                  <a:ext cx="1115005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矩形 93">
                  <a:extLst>
                    <a:ext uri="{FF2B5EF4-FFF2-40B4-BE49-F238E27FC236}">
                      <a16:creationId xmlns:a16="http://schemas.microsoft.com/office/drawing/2014/main" id="{B9CE5FE7-D15A-46D6-9F0A-A7F49959F86D}"/>
                    </a:ext>
                  </a:extLst>
                </p:cNvPr>
                <p:cNvSpPr/>
                <p:nvPr/>
              </p:nvSpPr>
              <p:spPr>
                <a:xfrm>
                  <a:off x="2891587" y="3191435"/>
                  <a:ext cx="111500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zh-CN" b="0" i="1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en-US" altLang="zh-CN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40" name="矩形 39">
                  <a:extLst>
                    <a:ext uri="{FF2B5EF4-FFF2-40B4-BE49-F238E27FC236}">
                      <a16:creationId xmlns:a16="http://schemas.microsoft.com/office/drawing/2014/main" id="{5E19146B-FAAE-5761-28B1-212C699EB7D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1587" y="3191435"/>
                  <a:ext cx="1115005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矩形 94">
                  <a:extLst>
                    <a:ext uri="{FF2B5EF4-FFF2-40B4-BE49-F238E27FC236}">
                      <a16:creationId xmlns:a16="http://schemas.microsoft.com/office/drawing/2014/main" id="{476B0325-0740-4500-AC34-08910E91125A}"/>
                    </a:ext>
                  </a:extLst>
                </p:cNvPr>
                <p:cNvSpPr/>
                <p:nvPr/>
              </p:nvSpPr>
              <p:spPr>
                <a:xfrm>
                  <a:off x="3466303" y="3191435"/>
                  <a:ext cx="111500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zh-CN" b="0" i="1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1" lang="en-US" altLang="zh-CN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41" name="矩形 40">
                  <a:extLst>
                    <a:ext uri="{FF2B5EF4-FFF2-40B4-BE49-F238E27FC236}">
                      <a16:creationId xmlns:a16="http://schemas.microsoft.com/office/drawing/2014/main" id="{D8031769-F6A8-A0D2-20BA-D6D3BBA8134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6303" y="3191435"/>
                  <a:ext cx="1115005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矩形 95">
                  <a:extLst>
                    <a:ext uri="{FF2B5EF4-FFF2-40B4-BE49-F238E27FC236}">
                      <a16:creationId xmlns:a16="http://schemas.microsoft.com/office/drawing/2014/main" id="{9E0F1130-7027-46E4-81A3-FE983846617A}"/>
                    </a:ext>
                  </a:extLst>
                </p:cNvPr>
                <p:cNvSpPr/>
                <p:nvPr/>
              </p:nvSpPr>
              <p:spPr>
                <a:xfrm>
                  <a:off x="4760473" y="3191435"/>
                  <a:ext cx="111500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zh-CN" b="0" i="1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kumimoji="1" lang="en-US" altLang="zh-CN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42" name="矩形 41">
                  <a:extLst>
                    <a:ext uri="{FF2B5EF4-FFF2-40B4-BE49-F238E27FC236}">
                      <a16:creationId xmlns:a16="http://schemas.microsoft.com/office/drawing/2014/main" id="{253D0A46-4FFD-4B27-FB80-E85A5B8972A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60473" y="3191435"/>
                  <a:ext cx="1115005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9" name="矩形 96">
              <a:extLst>
                <a:ext uri="{FF2B5EF4-FFF2-40B4-BE49-F238E27FC236}">
                  <a16:creationId xmlns:a16="http://schemas.microsoft.com/office/drawing/2014/main" id="{4D19C4DF-0FDA-4377-A726-EFDC537E0122}"/>
                </a:ext>
              </a:extLst>
            </p:cNvPr>
            <p:cNvSpPr/>
            <p:nvPr/>
          </p:nvSpPr>
          <p:spPr>
            <a:xfrm>
              <a:off x="4207476" y="3199905"/>
              <a:ext cx="111500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dirty="0">
                  <a:latin typeface="Calibri" panose="020F0502020204030204" pitchFamily="34" charset="0"/>
                  <a:cs typeface="Calibri" panose="020F0502020204030204" pitchFamily="34" charset="0"/>
                </a:rPr>
                <a:t>……</a:t>
              </a:r>
            </a:p>
          </p:txBody>
        </p:sp>
      </p:grpSp>
      <p:sp>
        <p:nvSpPr>
          <p:cNvPr id="60" name="矩形 27">
            <a:extLst>
              <a:ext uri="{FF2B5EF4-FFF2-40B4-BE49-F238E27FC236}">
                <a16:creationId xmlns:a16="http://schemas.microsoft.com/office/drawing/2014/main" id="{D0FDF77E-C96B-46FB-8495-E37D873AF343}"/>
              </a:ext>
            </a:extLst>
          </p:cNvPr>
          <p:cNvSpPr/>
          <p:nvPr/>
        </p:nvSpPr>
        <p:spPr>
          <a:xfrm>
            <a:off x="3790800" y="5587193"/>
            <a:ext cx="11150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……</a:t>
            </a:r>
          </a:p>
        </p:txBody>
      </p:sp>
      <p:cxnSp>
        <p:nvCxnSpPr>
          <p:cNvPr id="61" name="直线箭头连接符 29">
            <a:extLst>
              <a:ext uri="{FF2B5EF4-FFF2-40B4-BE49-F238E27FC236}">
                <a16:creationId xmlns:a16="http://schemas.microsoft.com/office/drawing/2014/main" id="{5AA28D09-7BFE-478E-85EF-92A277BE4A07}"/>
              </a:ext>
            </a:extLst>
          </p:cNvPr>
          <p:cNvCxnSpPr>
            <a:cxnSpLocks/>
            <a:stCxn id="55" idx="2"/>
          </p:cNvCxnSpPr>
          <p:nvPr/>
        </p:nvCxnSpPr>
        <p:spPr>
          <a:xfrm flipH="1">
            <a:off x="2615426" y="5375846"/>
            <a:ext cx="60589" cy="325616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线箭头连接符 30">
            <a:extLst>
              <a:ext uri="{FF2B5EF4-FFF2-40B4-BE49-F238E27FC236}">
                <a16:creationId xmlns:a16="http://schemas.microsoft.com/office/drawing/2014/main" id="{4EC7897A-401C-465E-8D70-691053929403}"/>
              </a:ext>
            </a:extLst>
          </p:cNvPr>
          <p:cNvCxnSpPr>
            <a:cxnSpLocks/>
            <a:stCxn id="56" idx="2"/>
          </p:cNvCxnSpPr>
          <p:nvPr/>
        </p:nvCxnSpPr>
        <p:spPr>
          <a:xfrm flipH="1">
            <a:off x="3164948" y="5375846"/>
            <a:ext cx="155888" cy="293350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线箭头连接符 31">
            <a:extLst>
              <a:ext uri="{FF2B5EF4-FFF2-40B4-BE49-F238E27FC236}">
                <a16:creationId xmlns:a16="http://schemas.microsoft.com/office/drawing/2014/main" id="{10664D71-1D29-4D0C-8F04-C5FD9CB8B695}"/>
              </a:ext>
            </a:extLst>
          </p:cNvPr>
          <p:cNvCxnSpPr>
            <a:cxnSpLocks/>
            <a:stCxn id="57" idx="2"/>
            <a:endCxn id="47" idx="0"/>
          </p:cNvCxnSpPr>
          <p:nvPr/>
        </p:nvCxnSpPr>
        <p:spPr>
          <a:xfrm flipH="1">
            <a:off x="3680166" y="5375846"/>
            <a:ext cx="215386" cy="325616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线箭头连接符 33">
            <a:extLst>
              <a:ext uri="{FF2B5EF4-FFF2-40B4-BE49-F238E27FC236}">
                <a16:creationId xmlns:a16="http://schemas.microsoft.com/office/drawing/2014/main" id="{98EBD5DF-6D6E-4A20-8284-BD23BB003C69}"/>
              </a:ext>
            </a:extLst>
          </p:cNvPr>
          <p:cNvCxnSpPr>
            <a:cxnSpLocks/>
            <a:stCxn id="58" idx="2"/>
          </p:cNvCxnSpPr>
          <p:nvPr/>
        </p:nvCxnSpPr>
        <p:spPr>
          <a:xfrm flipH="1">
            <a:off x="5007349" y="5375846"/>
            <a:ext cx="182373" cy="307211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35">
            <a:extLst>
              <a:ext uri="{FF2B5EF4-FFF2-40B4-BE49-F238E27FC236}">
                <a16:creationId xmlns:a16="http://schemas.microsoft.com/office/drawing/2014/main" id="{D5D2BD6B-D24F-4ABB-AAE7-9598482B6548}"/>
              </a:ext>
            </a:extLst>
          </p:cNvPr>
          <p:cNvSpPr/>
          <p:nvPr/>
        </p:nvSpPr>
        <p:spPr>
          <a:xfrm>
            <a:off x="2046964" y="6316584"/>
            <a:ext cx="32774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(a) Learning Exact Latency</a:t>
            </a:r>
          </a:p>
        </p:txBody>
      </p:sp>
      <p:sp>
        <p:nvSpPr>
          <p:cNvPr id="66" name="矩形 37">
            <a:extLst>
              <a:ext uri="{FF2B5EF4-FFF2-40B4-BE49-F238E27FC236}">
                <a16:creationId xmlns:a16="http://schemas.microsoft.com/office/drawing/2014/main" id="{7D5ABEE3-7515-4B3E-9EFA-8EF26BFA2193}"/>
              </a:ext>
            </a:extLst>
          </p:cNvPr>
          <p:cNvSpPr/>
          <p:nvPr/>
        </p:nvSpPr>
        <p:spPr>
          <a:xfrm>
            <a:off x="6996926" y="5690783"/>
            <a:ext cx="631369" cy="252000"/>
          </a:xfrm>
          <a:prstGeom prst="rect">
            <a:avLst/>
          </a:prstGeom>
          <a:solidFill>
            <a:srgbClr val="C00000"/>
          </a:solidFill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7" name="矩形 42">
            <a:extLst>
              <a:ext uri="{FF2B5EF4-FFF2-40B4-BE49-F238E27FC236}">
                <a16:creationId xmlns:a16="http://schemas.microsoft.com/office/drawing/2014/main" id="{4126F5DF-39F3-4444-86D0-2356A6170114}"/>
              </a:ext>
            </a:extLst>
          </p:cNvPr>
          <p:cNvSpPr/>
          <p:nvPr/>
        </p:nvSpPr>
        <p:spPr>
          <a:xfrm>
            <a:off x="7209865" y="5953462"/>
            <a:ext cx="28918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Hidden Rank Score Interval</a:t>
            </a:r>
          </a:p>
        </p:txBody>
      </p:sp>
      <p:sp>
        <p:nvSpPr>
          <p:cNvPr id="68" name="矩形 46">
            <a:extLst>
              <a:ext uri="{FF2B5EF4-FFF2-40B4-BE49-F238E27FC236}">
                <a16:creationId xmlns:a16="http://schemas.microsoft.com/office/drawing/2014/main" id="{F7B5A431-3FF4-4CDB-9266-CD561DB07359}"/>
              </a:ext>
            </a:extLst>
          </p:cNvPr>
          <p:cNvSpPr/>
          <p:nvPr/>
        </p:nvSpPr>
        <p:spPr>
          <a:xfrm>
            <a:off x="7651360" y="5690851"/>
            <a:ext cx="556838" cy="252000"/>
          </a:xfrm>
          <a:prstGeom prst="rect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9" name="矩形 72">
            <a:extLst>
              <a:ext uri="{FF2B5EF4-FFF2-40B4-BE49-F238E27FC236}">
                <a16:creationId xmlns:a16="http://schemas.microsoft.com/office/drawing/2014/main" id="{E5391A74-5A44-47E0-AF2A-295E9714F995}"/>
              </a:ext>
            </a:extLst>
          </p:cNvPr>
          <p:cNvSpPr/>
          <p:nvPr/>
        </p:nvSpPr>
        <p:spPr>
          <a:xfrm>
            <a:off x="8226660" y="5692992"/>
            <a:ext cx="556838" cy="252000"/>
          </a:xfrm>
          <a:prstGeom prst="rect">
            <a:avLst/>
          </a:prstGeom>
          <a:solidFill>
            <a:srgbClr val="0070C0"/>
          </a:solidFill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0" name="矩形 73">
            <a:extLst>
              <a:ext uri="{FF2B5EF4-FFF2-40B4-BE49-F238E27FC236}">
                <a16:creationId xmlns:a16="http://schemas.microsoft.com/office/drawing/2014/main" id="{0C615162-478A-465C-959E-84288F34F4B4}"/>
              </a:ext>
            </a:extLst>
          </p:cNvPr>
          <p:cNvSpPr/>
          <p:nvPr/>
        </p:nvSpPr>
        <p:spPr>
          <a:xfrm>
            <a:off x="9521306" y="5694099"/>
            <a:ext cx="464549" cy="252000"/>
          </a:xfrm>
          <a:prstGeom prst="rect">
            <a:avLst/>
          </a:prstGeom>
          <a:solidFill>
            <a:srgbClr val="7030A0"/>
          </a:solidFill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1" name="矩形 74">
            <a:extLst>
              <a:ext uri="{FF2B5EF4-FFF2-40B4-BE49-F238E27FC236}">
                <a16:creationId xmlns:a16="http://schemas.microsoft.com/office/drawing/2014/main" id="{94AD2310-B95A-41B3-B299-0CC72FB82B60}"/>
              </a:ext>
            </a:extLst>
          </p:cNvPr>
          <p:cNvSpPr/>
          <p:nvPr/>
        </p:nvSpPr>
        <p:spPr>
          <a:xfrm>
            <a:off x="6997855" y="5684521"/>
            <a:ext cx="2988000" cy="26894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72" name="组合 75">
            <a:extLst>
              <a:ext uri="{FF2B5EF4-FFF2-40B4-BE49-F238E27FC236}">
                <a16:creationId xmlns:a16="http://schemas.microsoft.com/office/drawing/2014/main" id="{4C028E6B-6351-43FB-BE4F-863419759283}"/>
              </a:ext>
            </a:extLst>
          </p:cNvPr>
          <p:cNvGrpSpPr/>
          <p:nvPr/>
        </p:nvGrpSpPr>
        <p:grpSpPr>
          <a:xfrm>
            <a:off x="6895868" y="4998044"/>
            <a:ext cx="3594845" cy="377802"/>
            <a:chOff x="2246766" y="3191435"/>
            <a:chExt cx="3594845" cy="37780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矩形 86">
                  <a:extLst>
                    <a:ext uri="{FF2B5EF4-FFF2-40B4-BE49-F238E27FC236}">
                      <a16:creationId xmlns:a16="http://schemas.microsoft.com/office/drawing/2014/main" id="{D65E9688-0CBF-4723-8498-FB2B994C28AA}"/>
                    </a:ext>
                  </a:extLst>
                </p:cNvPr>
                <p:cNvSpPr/>
                <p:nvPr/>
              </p:nvSpPr>
              <p:spPr>
                <a:xfrm>
                  <a:off x="2246766" y="3191435"/>
                  <a:ext cx="111500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zh-CN" b="0" i="1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en-US" altLang="zh-CN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39" name="矩形 38">
                  <a:extLst>
                    <a:ext uri="{FF2B5EF4-FFF2-40B4-BE49-F238E27FC236}">
                      <a16:creationId xmlns:a16="http://schemas.microsoft.com/office/drawing/2014/main" id="{77141AC4-326F-5A49-5318-623B5086AF3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6766" y="3191435"/>
                  <a:ext cx="1115005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矩形 87">
                  <a:extLst>
                    <a:ext uri="{FF2B5EF4-FFF2-40B4-BE49-F238E27FC236}">
                      <a16:creationId xmlns:a16="http://schemas.microsoft.com/office/drawing/2014/main" id="{FD5F8868-D4CC-4183-BFF7-44E4C8DE34AE}"/>
                    </a:ext>
                  </a:extLst>
                </p:cNvPr>
                <p:cNvSpPr/>
                <p:nvPr/>
              </p:nvSpPr>
              <p:spPr>
                <a:xfrm>
                  <a:off x="2891587" y="3191435"/>
                  <a:ext cx="111500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zh-CN" b="0" i="1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en-US" altLang="zh-CN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40" name="矩形 39">
                  <a:extLst>
                    <a:ext uri="{FF2B5EF4-FFF2-40B4-BE49-F238E27FC236}">
                      <a16:creationId xmlns:a16="http://schemas.microsoft.com/office/drawing/2014/main" id="{5E19146B-FAAE-5761-28B1-212C699EB7D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1587" y="3191435"/>
                  <a:ext cx="1115005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矩形 88">
                  <a:extLst>
                    <a:ext uri="{FF2B5EF4-FFF2-40B4-BE49-F238E27FC236}">
                      <a16:creationId xmlns:a16="http://schemas.microsoft.com/office/drawing/2014/main" id="{D53EBA2E-3790-4969-9297-B3981BA90BEE}"/>
                    </a:ext>
                  </a:extLst>
                </p:cNvPr>
                <p:cNvSpPr/>
                <p:nvPr/>
              </p:nvSpPr>
              <p:spPr>
                <a:xfrm>
                  <a:off x="3477880" y="3191435"/>
                  <a:ext cx="111500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zh-CN" b="0" i="1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1" lang="en-US" altLang="zh-CN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41" name="矩形 140">
                  <a:extLst>
                    <a:ext uri="{FF2B5EF4-FFF2-40B4-BE49-F238E27FC236}">
                      <a16:creationId xmlns:a16="http://schemas.microsoft.com/office/drawing/2014/main" id="{5976CB50-6488-BA28-C8C4-51730BC338C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77880" y="3191435"/>
                  <a:ext cx="1115005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矩形 89">
                  <a:extLst>
                    <a:ext uri="{FF2B5EF4-FFF2-40B4-BE49-F238E27FC236}">
                      <a16:creationId xmlns:a16="http://schemas.microsoft.com/office/drawing/2014/main" id="{7BCFD8FA-FBAA-401E-8868-6D47BCCD8D13}"/>
                    </a:ext>
                  </a:extLst>
                </p:cNvPr>
                <p:cNvSpPr/>
                <p:nvPr/>
              </p:nvSpPr>
              <p:spPr>
                <a:xfrm>
                  <a:off x="4726606" y="3191435"/>
                  <a:ext cx="111500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zh-CN" b="0" i="1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kumimoji="1" lang="en-US" altLang="zh-CN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42" name="矩形 141">
                  <a:extLst>
                    <a:ext uri="{FF2B5EF4-FFF2-40B4-BE49-F238E27FC236}">
                      <a16:creationId xmlns:a16="http://schemas.microsoft.com/office/drawing/2014/main" id="{1C51CA02-1BCC-5148-FA0D-39DA2B4D673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6606" y="3191435"/>
                  <a:ext cx="1115005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7" name="矩形 90">
              <a:extLst>
                <a:ext uri="{FF2B5EF4-FFF2-40B4-BE49-F238E27FC236}">
                  <a16:creationId xmlns:a16="http://schemas.microsoft.com/office/drawing/2014/main" id="{8D3A0E62-97B1-4AE1-B440-83EBD3AA5A71}"/>
                </a:ext>
              </a:extLst>
            </p:cNvPr>
            <p:cNvSpPr/>
            <p:nvPr/>
          </p:nvSpPr>
          <p:spPr>
            <a:xfrm>
              <a:off x="4207476" y="3199905"/>
              <a:ext cx="111500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dirty="0">
                  <a:latin typeface="Calibri" panose="020F0502020204030204" pitchFamily="34" charset="0"/>
                  <a:cs typeface="Calibri" panose="020F0502020204030204" pitchFamily="34" charset="0"/>
                </a:rPr>
                <a:t>……</a:t>
              </a:r>
            </a:p>
          </p:txBody>
        </p:sp>
      </p:grpSp>
      <p:sp>
        <p:nvSpPr>
          <p:cNvPr id="78" name="矩形 76">
            <a:extLst>
              <a:ext uri="{FF2B5EF4-FFF2-40B4-BE49-F238E27FC236}">
                <a16:creationId xmlns:a16="http://schemas.microsoft.com/office/drawing/2014/main" id="{667EF25C-EAF9-44D6-8E78-0BC9B9C9F5E2}"/>
              </a:ext>
            </a:extLst>
          </p:cNvPr>
          <p:cNvSpPr/>
          <p:nvPr/>
        </p:nvSpPr>
        <p:spPr>
          <a:xfrm>
            <a:off x="8568156" y="5578723"/>
            <a:ext cx="11150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……</a:t>
            </a:r>
          </a:p>
        </p:txBody>
      </p:sp>
      <p:cxnSp>
        <p:nvCxnSpPr>
          <p:cNvPr id="79" name="直线箭头连接符 77">
            <a:extLst>
              <a:ext uri="{FF2B5EF4-FFF2-40B4-BE49-F238E27FC236}">
                <a16:creationId xmlns:a16="http://schemas.microsoft.com/office/drawing/2014/main" id="{521BEA9C-2B41-4100-A182-B746CF98FDE9}"/>
              </a:ext>
            </a:extLst>
          </p:cNvPr>
          <p:cNvCxnSpPr>
            <a:cxnSpLocks/>
            <a:stCxn id="73" idx="2"/>
            <a:endCxn id="84" idx="1"/>
          </p:cNvCxnSpPr>
          <p:nvPr/>
        </p:nvCxnSpPr>
        <p:spPr>
          <a:xfrm flipH="1">
            <a:off x="7314979" y="5367376"/>
            <a:ext cx="138392" cy="159494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线箭头连接符 78">
            <a:extLst>
              <a:ext uri="{FF2B5EF4-FFF2-40B4-BE49-F238E27FC236}">
                <a16:creationId xmlns:a16="http://schemas.microsoft.com/office/drawing/2014/main" id="{55EDE871-048A-4335-8D5B-F897DE6BBAD5}"/>
              </a:ext>
            </a:extLst>
          </p:cNvPr>
          <p:cNvCxnSpPr>
            <a:cxnSpLocks/>
            <a:stCxn id="74" idx="2"/>
            <a:endCxn id="85" idx="1"/>
          </p:cNvCxnSpPr>
          <p:nvPr/>
        </p:nvCxnSpPr>
        <p:spPr>
          <a:xfrm flipH="1">
            <a:off x="7928368" y="5367376"/>
            <a:ext cx="169824" cy="144980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线箭头连接符 79">
            <a:extLst>
              <a:ext uri="{FF2B5EF4-FFF2-40B4-BE49-F238E27FC236}">
                <a16:creationId xmlns:a16="http://schemas.microsoft.com/office/drawing/2014/main" id="{6607C042-4A13-40A1-AC2B-DA1726716449}"/>
              </a:ext>
            </a:extLst>
          </p:cNvPr>
          <p:cNvCxnSpPr>
            <a:cxnSpLocks/>
            <a:stCxn id="75" idx="2"/>
            <a:endCxn id="86" idx="1"/>
          </p:cNvCxnSpPr>
          <p:nvPr/>
        </p:nvCxnSpPr>
        <p:spPr>
          <a:xfrm flipH="1">
            <a:off x="8505536" y="5367376"/>
            <a:ext cx="178949" cy="151538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线箭头连接符 80">
            <a:extLst>
              <a:ext uri="{FF2B5EF4-FFF2-40B4-BE49-F238E27FC236}">
                <a16:creationId xmlns:a16="http://schemas.microsoft.com/office/drawing/2014/main" id="{1EE84FF6-C5E3-4476-9056-EFEB9896ECFB}"/>
              </a:ext>
            </a:extLst>
          </p:cNvPr>
          <p:cNvCxnSpPr>
            <a:cxnSpLocks/>
            <a:stCxn id="76" idx="2"/>
            <a:endCxn id="87" idx="1"/>
          </p:cNvCxnSpPr>
          <p:nvPr/>
        </p:nvCxnSpPr>
        <p:spPr>
          <a:xfrm flipH="1">
            <a:off x="9753582" y="5367376"/>
            <a:ext cx="179629" cy="147921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矩形 81">
            <a:extLst>
              <a:ext uri="{FF2B5EF4-FFF2-40B4-BE49-F238E27FC236}">
                <a16:creationId xmlns:a16="http://schemas.microsoft.com/office/drawing/2014/main" id="{B7F329BF-C646-4666-A763-BA08D89D5496}"/>
              </a:ext>
            </a:extLst>
          </p:cNvPr>
          <p:cNvSpPr/>
          <p:nvPr/>
        </p:nvSpPr>
        <p:spPr>
          <a:xfrm>
            <a:off x="6824320" y="6308114"/>
            <a:ext cx="32774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(b) Learning Rank Scores</a:t>
            </a:r>
          </a:p>
        </p:txBody>
      </p:sp>
      <p:sp>
        <p:nvSpPr>
          <p:cNvPr id="84" name="右大括号 82">
            <a:extLst>
              <a:ext uri="{FF2B5EF4-FFF2-40B4-BE49-F238E27FC236}">
                <a16:creationId xmlns:a16="http://schemas.microsoft.com/office/drawing/2014/main" id="{0EE34871-8522-40D2-A4E5-1627A30D2814}"/>
              </a:ext>
            </a:extLst>
          </p:cNvPr>
          <p:cNvSpPr/>
          <p:nvPr/>
        </p:nvSpPr>
        <p:spPr>
          <a:xfrm rot="16200000">
            <a:off x="7234845" y="5298782"/>
            <a:ext cx="160268" cy="616444"/>
          </a:xfrm>
          <a:prstGeom prst="rightBrace">
            <a:avLst>
              <a:gd name="adj1" fmla="val 68041"/>
              <a:gd name="adj2" fmla="val 50000"/>
            </a:avLst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5" name="右大括号 83">
            <a:extLst>
              <a:ext uri="{FF2B5EF4-FFF2-40B4-BE49-F238E27FC236}">
                <a16:creationId xmlns:a16="http://schemas.microsoft.com/office/drawing/2014/main" id="{54D206EF-0E63-4BAC-B550-69D2325C1D19}"/>
              </a:ext>
            </a:extLst>
          </p:cNvPr>
          <p:cNvSpPr/>
          <p:nvPr/>
        </p:nvSpPr>
        <p:spPr>
          <a:xfrm rot="16200000">
            <a:off x="7848234" y="5312660"/>
            <a:ext cx="160268" cy="559660"/>
          </a:xfrm>
          <a:prstGeom prst="rightBrace">
            <a:avLst>
              <a:gd name="adj1" fmla="val 68041"/>
              <a:gd name="adj2" fmla="val 50000"/>
            </a:avLst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6" name="右大括号 84">
            <a:extLst>
              <a:ext uri="{FF2B5EF4-FFF2-40B4-BE49-F238E27FC236}">
                <a16:creationId xmlns:a16="http://schemas.microsoft.com/office/drawing/2014/main" id="{FC8A740E-84A7-4788-BD90-8A708A26C6D7}"/>
              </a:ext>
            </a:extLst>
          </p:cNvPr>
          <p:cNvSpPr/>
          <p:nvPr/>
        </p:nvSpPr>
        <p:spPr>
          <a:xfrm rot="16200000">
            <a:off x="8425401" y="5321082"/>
            <a:ext cx="160268" cy="555931"/>
          </a:xfrm>
          <a:prstGeom prst="rightBrace">
            <a:avLst>
              <a:gd name="adj1" fmla="val 68041"/>
              <a:gd name="adj2" fmla="val 50000"/>
            </a:avLst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7" name="右大括号 85">
            <a:extLst>
              <a:ext uri="{FF2B5EF4-FFF2-40B4-BE49-F238E27FC236}">
                <a16:creationId xmlns:a16="http://schemas.microsoft.com/office/drawing/2014/main" id="{E8DF1EA3-BE6A-4455-8A38-42954AC065B8}"/>
              </a:ext>
            </a:extLst>
          </p:cNvPr>
          <p:cNvSpPr/>
          <p:nvPr/>
        </p:nvSpPr>
        <p:spPr>
          <a:xfrm rot="16200000">
            <a:off x="9673448" y="5363157"/>
            <a:ext cx="160268" cy="464548"/>
          </a:xfrm>
          <a:prstGeom prst="rightBrace">
            <a:avLst>
              <a:gd name="adj1" fmla="val 68041"/>
              <a:gd name="adj2" fmla="val 50000"/>
            </a:avLst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8" name="右箭头 97">
            <a:extLst>
              <a:ext uri="{FF2B5EF4-FFF2-40B4-BE49-F238E27FC236}">
                <a16:creationId xmlns:a16="http://schemas.microsoft.com/office/drawing/2014/main" id="{C36E517F-775E-4348-84E9-1F47B9FA17A2}"/>
              </a:ext>
            </a:extLst>
          </p:cNvPr>
          <p:cNvSpPr/>
          <p:nvPr/>
        </p:nvSpPr>
        <p:spPr>
          <a:xfrm rot="10800000" flipH="1">
            <a:off x="5530765" y="5632102"/>
            <a:ext cx="1042411" cy="400516"/>
          </a:xfrm>
          <a:prstGeom prst="rightArrow">
            <a:avLst>
              <a:gd name="adj1" fmla="val 50000"/>
              <a:gd name="adj2" fmla="val 46797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48716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1766</TotalTime>
  <Words>923</Words>
  <Application>Microsoft Office PowerPoint</Application>
  <PresentationFormat>Widescreen</PresentationFormat>
  <Paragraphs>272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等线</vt:lpstr>
      <vt:lpstr>等线 Light</vt:lpstr>
      <vt:lpstr>Microsoft YaHei</vt:lpstr>
      <vt:lpstr>Arial</vt:lpstr>
      <vt:lpstr>Calibri</vt:lpstr>
      <vt:lpstr>Cambria Math</vt:lpstr>
      <vt:lpstr>Wingdings</vt:lpstr>
      <vt:lpstr>Office 主题​​</vt:lpstr>
      <vt:lpstr>PowerPoint Presentation</vt:lpstr>
      <vt:lpstr>PowerPoint Presentation</vt:lpstr>
      <vt:lpstr>Query Optimizer: A Central Role in DBMS</vt:lpstr>
      <vt:lpstr>Revisit Existing Query Optimizers</vt:lpstr>
      <vt:lpstr>Query Optimizer: End-to-End Learning</vt:lpstr>
      <vt:lpstr>Query Optimizer: Cost v.s. Rank</vt:lpstr>
      <vt:lpstr>Our Solution: Lero – a learning-to-rank optimizer</vt:lpstr>
      <vt:lpstr>Lero: Ranking via Comparing Plans </vt:lpstr>
      <vt:lpstr>Lero: Ranking via Comparing Plans </vt:lpstr>
      <vt:lpstr>Lero: Plan Exploration</vt:lpstr>
      <vt:lpstr>Lero: Plan Exploration</vt:lpstr>
      <vt:lpstr>Benchmark Evaluation</vt:lpstr>
      <vt:lpstr>Benchmark Evaluation</vt:lpstr>
      <vt:lpstr>Benchmark Evaluation</vt:lpstr>
      <vt:lpstr>Summary and Future Work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bolin.ding</cp:lastModifiedBy>
  <cp:revision>84</cp:revision>
  <dcterms:created xsi:type="dcterms:W3CDTF">2023-08-08T08:01:21Z</dcterms:created>
  <dcterms:modified xsi:type="dcterms:W3CDTF">2023-08-31T21:07:40Z</dcterms:modified>
</cp:coreProperties>
</file>