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24" r:id="rId2"/>
    <p:sldId id="451" r:id="rId3"/>
    <p:sldId id="484" r:id="rId4"/>
    <p:sldId id="450" r:id="rId5"/>
    <p:sldId id="452" r:id="rId6"/>
    <p:sldId id="489" r:id="rId7"/>
    <p:sldId id="503" r:id="rId8"/>
    <p:sldId id="493" r:id="rId9"/>
    <p:sldId id="497" r:id="rId10"/>
    <p:sldId id="498" r:id="rId11"/>
    <p:sldId id="455" r:id="rId12"/>
    <p:sldId id="501" r:id="rId13"/>
    <p:sldId id="502" r:id="rId14"/>
    <p:sldId id="499" r:id="rId15"/>
    <p:sldId id="5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2602" autoAdjust="0"/>
  </p:normalViewPr>
  <p:slideViewPr>
    <p:cSldViewPr snapToGrid="0">
      <p:cViewPr varScale="1">
        <p:scale>
          <a:sx n="70" d="100"/>
          <a:sy n="70" d="100"/>
        </p:scale>
        <p:origin x="8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F20A8-8A10-48AE-BA92-50393C4989AF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0B5DC-B9C4-479A-B72C-837D43F68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their names and groups (also on the last slide)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B5DC-B9C4-479A-B72C-837D43F68A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0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B5DC-B9C4-479A-B72C-837D43F68A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0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B5DC-B9C4-479A-B72C-837D43F68A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B5DC-B9C4-479A-B72C-837D43F68A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61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B5DC-B9C4-479A-B72C-837D43F68A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75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B5DC-B9C4-479A-B72C-837D43F68A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53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B5DC-B9C4-479A-B72C-837D43F68A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8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B5DC-B9C4-479A-B72C-837D43F68A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8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working to ship it into Windows RS4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B5DC-B9C4-479A-B72C-837D43F68A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2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B5DC-B9C4-479A-B72C-837D43F68A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10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website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B5DC-B9C4-479A-B72C-837D43F68A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09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speak formulas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B5DC-B9C4-479A-B72C-837D43F68A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44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B5DC-B9C4-479A-B72C-837D43F68A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00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B5DC-B9C4-479A-B72C-837D43F68A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39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0B5DC-B9C4-479A-B72C-837D43F68A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3699-B256-418C-AEB5-182DA0885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F487C-1A10-43F3-83A4-14CB485D3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1AA8-B3EF-42A4-852C-7848D720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EE8D-400A-4474-A63F-B4442B6B13B5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95FEB-7409-4B77-B6D9-D8C96B9B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C69EA-153E-488F-B79F-A0912012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8BE5-D793-4337-8892-00B963ED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6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BDA2-0487-4660-AAD7-0B30F388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84B1F-0A13-4514-9C78-BD313B9B6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5ABA7-19E8-45F3-9BEF-11250ED2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7105-22B0-452C-815E-0D905F86FB27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0C3AC-47C7-4D26-B1D5-0817650D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DFE4-FBB1-43C3-8016-B8AFC4B1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8BE5-D793-4337-8892-00B963ED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3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A5700-71F7-43C0-8433-109BF71BE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17576-574E-4DCD-B725-76EDE9FB9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14456-2318-40CD-ACE9-B7BEF0FA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0DB0-0612-4AEA-8399-A47766DEF9EB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E2F5-9FF6-4058-812D-3121F0ED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05621-49BC-4B76-B442-53282B6F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8BE5-D793-4337-8892-00B963ED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6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4466-AF8A-4F5D-8FDB-8C7F2425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5A1C-F3DC-41BC-B7B2-E597B095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B9DB9-4E43-4411-891A-A8B3A4F3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B625-0865-45AC-8C64-99B40BEC214F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4A20-806E-472D-AB1F-7297690B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3609-D799-4D7A-A511-27CC885B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8BE5-D793-4337-8892-00B963ED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3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B2A7-34B3-473A-9CA0-83667D3A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A4B87-B3EE-4969-A92A-764203841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BF90-5C85-4185-8D9C-4641B958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788C-20E6-440C-A6D7-055BA9B5295D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DC206-0A32-4E02-B2DF-F5615924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278D8-1C7C-4994-85C7-B42F21F1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8BE5-D793-4337-8892-00B963ED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A75F-C2EA-4B6C-A09C-EF2D54DA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24E1-DCFA-41D7-8285-FA80C99DD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82ED6-A1B8-4AAD-A4BD-2158BE6A5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D872F-BD6E-4CA8-A2E1-A20E4CF9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6B92-247D-43A4-B84C-34DAF7A9E023}" type="datetime1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49FDF-42D9-491A-9092-C3E0103E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1E305-DC7B-499F-BCBB-D8C07E24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8BE5-D793-4337-8892-00B963ED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4756-2558-4CE9-9109-7EBC3BAE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EBD52-64D0-483D-AA5A-25C77B235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19715-D36C-480D-A49F-010FE9691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487DA-2275-498C-A05D-86CDBAF3E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773FF-17F0-40FB-8591-5A0B05B27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80780-81DC-40D3-B62D-BFD04D9D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3C18-9A8D-4374-892A-21FDD6B6A874}" type="datetime1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F73828-5C7F-4268-9581-46667A5A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3CC79-70EE-4A47-927B-C51E04D5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8BE5-D793-4337-8892-00B963ED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7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C7B5-3EEB-4A26-B3A4-C8D1D655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60120-09DB-497E-BEC7-1A39E66D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525BE-B0D1-40BB-9145-ACAEDCB2B34C}" type="datetime1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92295-7D23-409D-B6BE-92071FA6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7EC16-D739-4D21-8B9D-8CE1E0D3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8BE5-D793-4337-8892-00B963ED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3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B6F17-C034-4E21-86C1-A22F0B4F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7032-301B-4E2E-B346-F6598BEA3A88}" type="datetime1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CF15E-3A16-4D0A-B096-B6D8F0F7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5D1D2-A748-4FFE-9C0F-F0D8B88B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8BE5-D793-4337-8892-00B963ED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52B9-C801-447B-B1BD-5BEBAFDD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5C3D6-1746-41FC-A907-D38420992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1882C-0958-48A0-A374-B8B6E6748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CC960-4EC8-4560-8A1F-BEB9689E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6299-3474-42D2-B948-3193134BD384}" type="datetime1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AD3CC-1594-4953-89F8-1EF5CF19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B7883-F60B-4F92-A1CF-8FF59FBC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8BE5-D793-4337-8892-00B963ED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8AB0-FFA0-4222-8ED2-4561343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821AB-3396-446B-AB61-FCC74457E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64202-53AC-4F37-9F72-83F365C6A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38C96-7E8E-4295-815F-6A0B651C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3881C-1317-4289-A94A-B44E309BBC9D}" type="datetime1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71B60-DD10-443C-8128-0D619086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Microsoft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66AF8-DC5E-4CA9-80CD-886D118A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8BE5-D793-4337-8892-00B963ED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10717-0566-4307-9274-CB20F914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C2CD4-4A36-478A-9ABA-A664FD60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A6B67-53F8-4E6F-B4DB-1135A2ABF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CC1B-C15F-4D61-8B13-40C0B9304E6B}" type="datetime1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EEE4-D878-4FE7-8B1B-64869B442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9CCE-B94D-4BAC-A03D-3E485F5A2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98BE5-D793-4337-8892-00B963ED1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1.png"/><Relationship Id="rId5" Type="http://schemas.openxmlformats.org/officeDocument/2006/relationships/image" Target="../media/image56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Relationship Id="rId1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ackersnewsbulletin.com/2015/02/best-hacker-forums-internet-top-5.html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3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0.png"/><Relationship Id="rId18" Type="http://schemas.openxmlformats.org/officeDocument/2006/relationships/image" Target="../media/image250.png"/><Relationship Id="rId26" Type="http://schemas.openxmlformats.org/officeDocument/2006/relationships/image" Target="../media/image38.png"/><Relationship Id="rId3" Type="http://schemas.openxmlformats.org/officeDocument/2006/relationships/image" Target="../media/image12.png"/><Relationship Id="rId21" Type="http://schemas.openxmlformats.org/officeDocument/2006/relationships/image" Target="../media/image280.png"/><Relationship Id="rId7" Type="http://schemas.openxmlformats.org/officeDocument/2006/relationships/image" Target="../media/image34.png"/><Relationship Id="rId12" Type="http://schemas.openxmlformats.org/officeDocument/2006/relationships/image" Target="../media/image190.png"/><Relationship Id="rId17" Type="http://schemas.openxmlformats.org/officeDocument/2006/relationships/image" Target="../media/image23.sv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png"/><Relationship Id="rId20" Type="http://schemas.openxmlformats.org/officeDocument/2006/relationships/image" Target="../media/image270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17.svg"/><Relationship Id="rId24" Type="http://schemas.openxmlformats.org/officeDocument/2006/relationships/image" Target="../media/image310.png"/><Relationship Id="rId5" Type="http://schemas.openxmlformats.org/officeDocument/2006/relationships/image" Target="../media/image32.png"/><Relationship Id="rId15" Type="http://schemas.openxmlformats.org/officeDocument/2006/relationships/image" Target="../media/image21.svg"/><Relationship Id="rId23" Type="http://schemas.openxmlformats.org/officeDocument/2006/relationships/image" Target="../media/image300.png"/><Relationship Id="rId28" Type="http://schemas.openxmlformats.org/officeDocument/2006/relationships/image" Target="../media/image40.png"/><Relationship Id="rId10" Type="http://schemas.openxmlformats.org/officeDocument/2006/relationships/image" Target="../media/image16.png"/><Relationship Id="rId19" Type="http://schemas.openxmlformats.org/officeDocument/2006/relationships/image" Target="../media/image260.png"/><Relationship Id="rId4" Type="http://schemas.openxmlformats.org/officeDocument/2006/relationships/image" Target="../media/image13.sv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90.png"/><Relationship Id="rId27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36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0.png"/><Relationship Id="rId3" Type="http://schemas.openxmlformats.org/officeDocument/2006/relationships/image" Target="../media/image35.png"/><Relationship Id="rId7" Type="http://schemas.openxmlformats.org/officeDocument/2006/relationships/image" Target="../media/image44.png"/><Relationship Id="rId12" Type="http://schemas.openxmlformats.org/officeDocument/2006/relationships/image" Target="../media/image4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50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0.png"/><Relationship Id="rId4" Type="http://schemas.openxmlformats.org/officeDocument/2006/relationships/image" Target="../media/image36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510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9.png"/><Relationship Id="rId5" Type="http://schemas.openxmlformats.org/officeDocument/2006/relationships/image" Target="../media/image53.png"/><Relationship Id="rId10" Type="http://schemas.openxmlformats.org/officeDocument/2006/relationships/image" Target="../media/image480.png"/><Relationship Id="rId4" Type="http://schemas.openxmlformats.org/officeDocument/2006/relationships/image" Target="../media/image520.png"/><Relationship Id="rId9" Type="http://schemas.openxmlformats.org/officeDocument/2006/relationships/image" Target="../media/image4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A94297-B5AD-4ED7-8EC6-A0136153A312}"/>
              </a:ext>
            </a:extLst>
          </p:cNvPr>
          <p:cNvSpPr/>
          <p:nvPr/>
        </p:nvSpPr>
        <p:spPr>
          <a:xfrm>
            <a:off x="1121691" y="1558110"/>
            <a:ext cx="10417003" cy="20133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D3F20-731F-48A0-B866-2C886752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649" y="727984"/>
            <a:ext cx="10339086" cy="2387600"/>
          </a:xfrm>
        </p:spPr>
        <p:txBody>
          <a:bodyPr>
            <a:normAutofit/>
          </a:bodyPr>
          <a:lstStyle/>
          <a:p>
            <a:r>
              <a:rPr lang="en-US" sz="3600" dirty="0"/>
              <a:t>Comparing Population Means under </a:t>
            </a:r>
            <a:br>
              <a:rPr lang="en-US" sz="3600" dirty="0"/>
            </a:br>
            <a:r>
              <a:rPr lang="en-US" sz="3600" dirty="0"/>
              <a:t>Local Differential Privacy: with Significance and 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A832-BC36-4D50-B2F6-8C6C260A3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4234" y="3838510"/>
            <a:ext cx="9144000" cy="563036"/>
          </a:xfrm>
        </p:spPr>
        <p:txBody>
          <a:bodyPr/>
          <a:lstStyle/>
          <a:p>
            <a:r>
              <a:rPr lang="it-IT" dirty="0"/>
              <a:t>Bolin Ding, Harsha Nori, Paul Li, Joshua Allen</a:t>
            </a:r>
            <a:endParaRPr lang="en-US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0C0D16-51EC-44AA-B463-86F2C9145237}"/>
              </a:ext>
            </a:extLst>
          </p:cNvPr>
          <p:cNvCxnSpPr/>
          <p:nvPr/>
        </p:nvCxnSpPr>
        <p:spPr>
          <a:xfrm>
            <a:off x="933163" y="4704232"/>
            <a:ext cx="105008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9F597558-5CF0-417E-9844-324F6EF5D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63" y="5445608"/>
            <a:ext cx="1502127" cy="41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5E35CDB1-D780-4D67-ACE0-6215E2825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593" y="4600737"/>
            <a:ext cx="3163232" cy="210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0651E7-57AC-4A0B-AAD0-B595E08A2BEE}"/>
              </a:ext>
            </a:extLst>
          </p:cNvPr>
          <p:cNvSpPr txBox="1"/>
          <p:nvPr/>
        </p:nvSpPr>
        <p:spPr>
          <a:xfrm>
            <a:off x="3950790" y="4905537"/>
            <a:ext cx="475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dirty="0"/>
              <a:t>{bolind, hanori, paul.li, joshuaa}@microsoft.com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8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10FE0C-5955-408C-BCD5-A78B620090F0}"/>
                  </a:ext>
                </a:extLst>
              </p:cNvPr>
              <p:cNvSpPr txBox="1"/>
              <p:nvPr/>
            </p:nvSpPr>
            <p:spPr>
              <a:xfrm>
                <a:off x="714159" y="1617550"/>
                <a:ext cx="5372742" cy="3543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chemeClr val="accent1"/>
                    </a:solidFill>
                  </a:rPr>
                  <a:t>Client Side.</a:t>
                </a:r>
                <a:r>
                  <a:rPr lang="en-US" sz="2000" b="1" dirty="0"/>
                  <a:t> </a:t>
                </a:r>
                <a:r>
                  <a:rPr lang="en-US" sz="2000" i="1" dirty="0"/>
                  <a:t>collecting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2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STEP 1 (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randomized rounding</a:t>
                </a:r>
                <a:r>
                  <a:rPr lang="en-US" dirty="0"/>
                  <a:t>): 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/>
                  <a:t> with 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r>
                  <a:rPr lang="en-US" dirty="0"/>
                  <a:t>STEP 2 (</a:t>
                </a:r>
                <a:r>
                  <a:rPr lang="en-US" b="1" dirty="0">
                    <a:solidFill>
                      <a:srgbClr val="7030A0"/>
                    </a:solidFill>
                  </a:rPr>
                  <a:t>random flipping</a:t>
                </a:r>
                <a:r>
                  <a:rPr lang="en-US" dirty="0"/>
                  <a:t>):</a:t>
                </a:r>
              </a:p>
              <a:p>
                <a:r>
                  <a:rPr lang="en-US" dirty="0"/>
                  <a:t>flip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←1−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with prob.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10FE0C-5955-408C-BCD5-A78B62009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59" y="1617550"/>
                <a:ext cx="5372742" cy="3543599"/>
              </a:xfrm>
              <a:prstGeom prst="rect">
                <a:avLst/>
              </a:prstGeom>
              <a:blipFill>
                <a:blip r:embed="rId3"/>
                <a:stretch>
                  <a:fillRect l="-1134" t="-859" b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82FCFF7-34C0-48B9-9A11-F093B673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With Hybrid Privacy Requirements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D9A140-953D-4452-B3DA-BA9065ADB827}"/>
              </a:ext>
            </a:extLst>
          </p:cNvPr>
          <p:cNvCxnSpPr>
            <a:cxnSpLocks/>
          </p:cNvCxnSpPr>
          <p:nvPr/>
        </p:nvCxnSpPr>
        <p:spPr>
          <a:xfrm>
            <a:off x="6086901" y="1419726"/>
            <a:ext cx="0" cy="51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A439C5-E839-4D56-83E4-312D44188D6D}"/>
                  </a:ext>
                </a:extLst>
              </p:cNvPr>
              <p:cNvSpPr txBox="1"/>
              <p:nvPr/>
            </p:nvSpPr>
            <p:spPr>
              <a:xfrm>
                <a:off x="6301004" y="1617549"/>
                <a:ext cx="5890995" cy="2686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chemeClr val="accent1"/>
                    </a:solidFill>
                  </a:rPr>
                  <a:t>Server Side.</a:t>
                </a:r>
                <a:r>
                  <a:rPr lang="en-US" sz="2000" b="1" dirty="0"/>
                  <a:t> </a:t>
                </a:r>
                <a:r>
                  <a:rPr lang="en-US" sz="2000" i="1" dirty="0"/>
                  <a:t>Comparing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Conduct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-test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dirty="0"/>
                  <a:t> with null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hybrid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A439C5-E839-4D56-83E4-312D44188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04" y="1617549"/>
                <a:ext cx="5890995" cy="2686120"/>
              </a:xfrm>
              <a:prstGeom prst="rect">
                <a:avLst/>
              </a:prstGeom>
              <a:blipFill>
                <a:blip r:embed="rId4"/>
                <a:stretch>
                  <a:fillRect l="-1139" t="-1134" b="-2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8">
                <a:extLst>
                  <a:ext uri="{FF2B5EF4-FFF2-40B4-BE49-F238E27FC236}">
                    <a16:creationId xmlns:a16="http://schemas.microsoft.com/office/drawing/2014/main" id="{25C9AE90-5A7F-414E-9557-298DDC4EE774}"/>
                  </a:ext>
                </a:extLst>
              </p:cNvPr>
              <p:cNvSpPr/>
              <p:nvPr/>
            </p:nvSpPr>
            <p:spPr>
              <a:xfrm>
                <a:off x="6386883" y="2111980"/>
                <a:ext cx="4536016" cy="952496"/>
              </a:xfrm>
              <a:prstGeom prst="roundRect">
                <a:avLst/>
              </a:prstGeom>
              <a:solidFill>
                <a:srgbClr val="E2F0D9"/>
              </a:solidFill>
              <a:ln w="28575" cmpd="sng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follows a distribution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follows a distribution with the same mean</a:t>
                </a:r>
              </a:p>
            </p:txBody>
          </p:sp>
        </mc:Choice>
        <mc:Fallback xmlns="">
          <p:sp>
            <p:nvSpPr>
              <p:cNvPr id="26" name="Rounded Rectangle 8">
                <a:extLst>
                  <a:ext uri="{FF2B5EF4-FFF2-40B4-BE49-F238E27FC236}">
                    <a16:creationId xmlns:a16="http://schemas.microsoft.com/office/drawing/2014/main" id="{25C9AE90-5A7F-414E-9557-298DDC4EE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883" y="2111980"/>
                <a:ext cx="4536016" cy="95249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 cmpd="sng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3">
                <a:extLst>
                  <a:ext uri="{FF2B5EF4-FFF2-40B4-BE49-F238E27FC236}">
                    <a16:creationId xmlns:a16="http://schemas.microsoft.com/office/drawing/2014/main" id="{D5073BE8-C5E0-4CCC-B963-7375CE68F9A2}"/>
                  </a:ext>
                </a:extLst>
              </p:cNvPr>
              <p:cNvSpPr/>
              <p:nvPr/>
            </p:nvSpPr>
            <p:spPr>
              <a:xfrm>
                <a:off x="6382833" y="3357818"/>
                <a:ext cx="2765954" cy="47540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hybrid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ounded Rectangle 3">
                <a:extLst>
                  <a:ext uri="{FF2B5EF4-FFF2-40B4-BE49-F238E27FC236}">
                    <a16:creationId xmlns:a16="http://schemas.microsoft.com/office/drawing/2014/main" id="{D5073BE8-C5E0-4CCC-B963-7375CE68F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833" y="3357818"/>
                <a:ext cx="2765954" cy="475407"/>
              </a:xfrm>
              <a:prstGeom prst="roundRect">
                <a:avLst/>
              </a:prstGeom>
              <a:blipFill>
                <a:blip r:embed="rId6"/>
                <a:stretch>
                  <a:fillRect b="-9639"/>
                </a:stretch>
              </a:blipFill>
              <a:ln w="28575" cmpd="sng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A883157B-B69D-4F42-984E-FA65CDBF46F4}"/>
              </a:ext>
            </a:extLst>
          </p:cNvPr>
          <p:cNvSpPr/>
          <p:nvPr/>
        </p:nvSpPr>
        <p:spPr>
          <a:xfrm flipH="1">
            <a:off x="3723550" y="5077583"/>
            <a:ext cx="744164" cy="335569"/>
          </a:xfrm>
          <a:prstGeom prst="curved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AEA100-0892-4CFD-A4F7-7C221EBF2B20}"/>
              </a:ext>
            </a:extLst>
          </p:cNvPr>
          <p:cNvSpPr/>
          <p:nvPr/>
        </p:nvSpPr>
        <p:spPr>
          <a:xfrm>
            <a:off x="4347441" y="5471313"/>
            <a:ext cx="161156" cy="186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616B53-6DA0-4981-B386-4F49F8537B39}"/>
              </a:ext>
            </a:extLst>
          </p:cNvPr>
          <p:cNvCxnSpPr/>
          <p:nvPr/>
        </p:nvCxnSpPr>
        <p:spPr>
          <a:xfrm>
            <a:off x="5219754" y="5440167"/>
            <a:ext cx="0" cy="5585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29485D-A27A-4E48-888C-02C4C6771A9D}"/>
              </a:ext>
            </a:extLst>
          </p:cNvPr>
          <p:cNvCxnSpPr/>
          <p:nvPr/>
        </p:nvCxnSpPr>
        <p:spPr>
          <a:xfrm>
            <a:off x="3753328" y="5438795"/>
            <a:ext cx="0" cy="5585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91C4A4E-E3C5-4ED9-893E-E135A722024E}"/>
                  </a:ext>
                </a:extLst>
              </p:cNvPr>
              <p:cNvSpPr txBox="1"/>
              <p:nvPr/>
            </p:nvSpPr>
            <p:spPr>
              <a:xfrm>
                <a:off x="2844970" y="5491753"/>
                <a:ext cx="881523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91C4A4E-E3C5-4ED9-893E-E135A7220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970" y="5491753"/>
                <a:ext cx="881523" cy="497059"/>
              </a:xfrm>
              <a:prstGeom prst="rect">
                <a:avLst/>
              </a:prstGeom>
              <a:blipFill>
                <a:blip r:embed="rId7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FB38F6-6C69-4BDE-9152-AFD4F5E2389F}"/>
                  </a:ext>
                </a:extLst>
              </p:cNvPr>
              <p:cNvSpPr txBox="1"/>
              <p:nvPr/>
            </p:nvSpPr>
            <p:spPr>
              <a:xfrm>
                <a:off x="3867086" y="5327887"/>
                <a:ext cx="540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FB38F6-6C69-4BDE-9152-AFD4F5E23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086" y="5327887"/>
                <a:ext cx="54090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2B5B9A-F95F-42DF-B326-DF3AA3E425EE}"/>
              </a:ext>
            </a:extLst>
          </p:cNvPr>
          <p:cNvCxnSpPr>
            <a:cxnSpLocks/>
          </p:cNvCxnSpPr>
          <p:nvPr/>
        </p:nvCxnSpPr>
        <p:spPr>
          <a:xfrm>
            <a:off x="3753328" y="5740283"/>
            <a:ext cx="14664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Curved Down 36">
            <a:extLst>
              <a:ext uri="{FF2B5EF4-FFF2-40B4-BE49-F238E27FC236}">
                <a16:creationId xmlns:a16="http://schemas.microsoft.com/office/drawing/2014/main" id="{831A13EA-2E1D-4F08-B8C7-BA900D24FDF2}"/>
              </a:ext>
            </a:extLst>
          </p:cNvPr>
          <p:cNvSpPr/>
          <p:nvPr/>
        </p:nvSpPr>
        <p:spPr>
          <a:xfrm>
            <a:off x="4391295" y="5053779"/>
            <a:ext cx="920721" cy="335569"/>
          </a:xfrm>
          <a:prstGeom prst="curved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9208EF-1774-41E1-9887-0B035C5E240E}"/>
                  </a:ext>
                </a:extLst>
              </p:cNvPr>
              <p:cNvSpPr txBox="1"/>
              <p:nvPr/>
            </p:nvSpPr>
            <p:spPr>
              <a:xfrm>
                <a:off x="5219754" y="5481750"/>
                <a:ext cx="443124" cy="507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69208EF-1774-41E1-9887-0B035C5E2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54" y="5481750"/>
                <a:ext cx="443124" cy="507062"/>
              </a:xfrm>
              <a:prstGeom prst="rect">
                <a:avLst/>
              </a:prstGeom>
              <a:blipFill>
                <a:blip r:embed="rId9"/>
                <a:stretch>
                  <a:fillRect r="-43836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37C5BB-7D58-4E85-B3CB-F6042FF872C1}"/>
              </a:ext>
            </a:extLst>
          </p:cNvPr>
          <p:cNvCxnSpPr/>
          <p:nvPr/>
        </p:nvCxnSpPr>
        <p:spPr>
          <a:xfrm>
            <a:off x="3753328" y="5997358"/>
            <a:ext cx="1466426" cy="0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BF3617D-64E0-45B9-8627-E930E9CD26FE}"/>
                  </a:ext>
                </a:extLst>
              </p:cNvPr>
              <p:cNvSpPr/>
              <p:nvPr/>
            </p:nvSpPr>
            <p:spPr>
              <a:xfrm>
                <a:off x="3573734" y="4702656"/>
                <a:ext cx="86314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BF3617D-64E0-45B9-8627-E930E9CD2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734" y="4702656"/>
                <a:ext cx="86314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3675C97-2433-4D76-B1D5-9D1580428760}"/>
                  </a:ext>
                </a:extLst>
              </p:cNvPr>
              <p:cNvSpPr/>
              <p:nvPr/>
            </p:nvSpPr>
            <p:spPr>
              <a:xfrm>
                <a:off x="4577936" y="4706388"/>
                <a:ext cx="42553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3675C97-2433-4D76-B1D5-9D1580428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936" y="4706388"/>
                <a:ext cx="42553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2160D14-1A8A-453A-9D00-B890CC03403E}"/>
                  </a:ext>
                </a:extLst>
              </p:cNvPr>
              <p:cNvSpPr/>
              <p:nvPr/>
            </p:nvSpPr>
            <p:spPr>
              <a:xfrm>
                <a:off x="4128077" y="6091219"/>
                <a:ext cx="716928" cy="500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2160D14-1A8A-453A-9D00-B890CC034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77" y="6091219"/>
                <a:ext cx="716928" cy="500650"/>
              </a:xfrm>
              <a:prstGeom prst="rect">
                <a:avLst/>
              </a:prstGeom>
              <a:blipFill>
                <a:blip r:embed="rId1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C597DD2-3AA4-4C82-B189-7C4215585409}"/>
              </a:ext>
            </a:extLst>
          </p:cNvPr>
          <p:cNvSpPr txBox="1"/>
          <p:nvPr/>
        </p:nvSpPr>
        <p:spPr>
          <a:xfrm flipH="1">
            <a:off x="7381821" y="809227"/>
            <a:ext cx="444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(some users are willing to provide exact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8">
                <a:extLst>
                  <a:ext uri="{FF2B5EF4-FFF2-40B4-BE49-F238E27FC236}">
                    <a16:creationId xmlns:a16="http://schemas.microsoft.com/office/drawing/2014/main" id="{E7CA23EA-A3A4-45EB-BB55-A40BAE943A7E}"/>
                  </a:ext>
                </a:extLst>
              </p:cNvPr>
              <p:cNvSpPr/>
              <p:nvPr/>
            </p:nvSpPr>
            <p:spPr>
              <a:xfrm>
                <a:off x="6386883" y="4452158"/>
                <a:ext cx="4536016" cy="1417982"/>
              </a:xfrm>
              <a:prstGeom prst="roundRect">
                <a:avLst/>
              </a:prstGeom>
              <a:solidFill>
                <a:srgbClr val="E2F0D9"/>
              </a:solidFill>
              <a:ln w="28575" cmpd="sng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Significance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Statistical power</a:t>
                </a:r>
                <a:r>
                  <a:rPr lang="en-US" dirty="0">
                    <a:solidFill>
                      <a:schemeClr val="tx1"/>
                    </a:solidFill>
                  </a:rPr>
                  <a:t>: depends on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tx1"/>
                    </a:solidFill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# users who require LDP</a:t>
                </a:r>
              </a:p>
            </p:txBody>
          </p:sp>
        </mc:Choice>
        <mc:Fallback xmlns="">
          <p:sp>
            <p:nvSpPr>
              <p:cNvPr id="43" name="Rounded Rectangle 8">
                <a:extLst>
                  <a:ext uri="{FF2B5EF4-FFF2-40B4-BE49-F238E27FC236}">
                    <a16:creationId xmlns:a16="http://schemas.microsoft.com/office/drawing/2014/main" id="{E7CA23EA-A3A4-45EB-BB55-A40BAE943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883" y="4452158"/>
                <a:ext cx="4536016" cy="141798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 cmpd="sng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36F79B-8C18-4FEB-8DBF-9374CCC9689D}"/>
                  </a:ext>
                </a:extLst>
              </p:cNvPr>
              <p:cNvSpPr txBox="1"/>
              <p:nvPr/>
            </p:nvSpPr>
            <p:spPr>
              <a:xfrm>
                <a:off x="-11107" y="2080020"/>
                <a:ext cx="50145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0: IF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does </a:t>
                </a:r>
                <a:r>
                  <a:rPr lang="en-US" i="1" dirty="0"/>
                  <a:t>not</a:t>
                </a:r>
                <a:r>
                  <a:rPr lang="en-US" dirty="0"/>
                  <a:t> require LDP,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             ELSE: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36F79B-8C18-4FEB-8DBF-9374CCC9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07" y="2080020"/>
                <a:ext cx="5014578" cy="646331"/>
              </a:xfrm>
              <a:prstGeom prst="rect">
                <a:avLst/>
              </a:prstGeom>
              <a:blipFill>
                <a:blip r:embed="rId14"/>
                <a:stretch>
                  <a:fillRect l="-97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92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28" grpId="0" animBg="1"/>
      <p:bldP spid="34" grpId="0"/>
      <p:bldP spid="37" grpId="0" animBg="1"/>
      <p:bldP spid="38" grpId="0"/>
      <p:bldP spid="40" grpId="0"/>
      <p:bldP spid="41" grpId="0"/>
      <p:bldP spid="42" grpId="0"/>
      <p:bldP spid="43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CFF7-34C0-48B9-9A11-F093B673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078C53-CE87-4498-B2FA-3451F715D644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515600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Real-world dataset with 20 </a:t>
                </a:r>
                <a:r>
                  <a:rPr lang="en-US" sz="2400"/>
                  <a:t>million records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Metric (time) in the range [0, 5 hours]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Comparing to a baseline approach: 2bitLDP</a:t>
                </a:r>
              </a:p>
              <a:p>
                <a:pPr lvl="1"/>
                <a:r>
                  <a:rPr lang="en-US" dirty="0"/>
                  <a:t>Use one bit to estimate sample means, and one more bit to estimate sample variances</a:t>
                </a:r>
              </a:p>
              <a:p>
                <a:pPr lvl="1"/>
                <a:r>
                  <a:rPr lang="en-US" dirty="0"/>
                  <a:t>Plug them into the test statistic to conduct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-tests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078C53-CE87-4498-B2FA-3451F715D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3231654"/>
              </a:xfrm>
              <a:prstGeom prst="rect">
                <a:avLst/>
              </a:prstGeom>
              <a:blipFill>
                <a:blip r:embed="rId3"/>
                <a:stretch>
                  <a:fillRect l="-928" t="-1509" b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87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2FCFF7-34C0-48B9-9A11-F093B6738B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Experiments (confirming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2FCFF7-34C0-48B9-9A11-F093B6738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707758B-40D5-439E-89D4-FAE7792C2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749" y="1690688"/>
            <a:ext cx="9920501" cy="37727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5F1CE7-5A8F-499F-B160-C580C0A81FEF}"/>
                  </a:ext>
                </a:extLst>
              </p:cNvPr>
              <p:cNvSpPr txBox="1"/>
              <p:nvPr/>
            </p:nvSpPr>
            <p:spPr>
              <a:xfrm>
                <a:off x="838200" y="5500044"/>
                <a:ext cx="1125371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holds, all tests except 2bitLDP satisfy the significance requirement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2bitLDP fails because of the difficulty of estimating variance under LDP (</a:t>
                </a:r>
                <a:r>
                  <a:rPr lang="en-US" sz="2200" i="1" dirty="0"/>
                  <a:t>refer to the paper</a:t>
                </a:r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5F1CE7-5A8F-499F-B160-C580C0A81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0044"/>
                <a:ext cx="11253716" cy="769441"/>
              </a:xfrm>
              <a:prstGeom prst="rect">
                <a:avLst/>
              </a:prstGeom>
              <a:blipFill>
                <a:blip r:embed="rId5"/>
                <a:stretch>
                  <a:fillRect l="-650" t="-5556"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84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2FCFF7-34C0-48B9-9A11-F093B6738B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Experiments (detecting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2FCFF7-34C0-48B9-9A11-F093B6738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313B2-421C-4516-85F1-3799636A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738" y="1690688"/>
            <a:ext cx="9990524" cy="3784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710FF6-ADC5-4F58-A765-1C2EBD60108F}"/>
                  </a:ext>
                </a:extLst>
              </p:cNvPr>
              <p:cNvSpPr txBox="1"/>
              <p:nvPr/>
            </p:nvSpPr>
            <p:spPr>
              <a:xfrm>
                <a:off x="838200" y="5500044"/>
                <a:ext cx="1025306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is false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minute</m:t>
                    </m:r>
                  </m:oMath>
                </a14:m>
                <a:r>
                  <a:rPr lang="en-US" sz="2200" dirty="0"/>
                  <a:t>), our LDP tests can detect it more easily with: a) larger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200" dirty="0"/>
                  <a:t>; and/or b) more users who are willing to provide exact metric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Empirical power matches theoretical guarantees -&gt; estimating sample size needed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710FF6-ADC5-4F58-A765-1C2EBD601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0044"/>
                <a:ext cx="10253062" cy="1107996"/>
              </a:xfrm>
              <a:prstGeom prst="rect">
                <a:avLst/>
              </a:prstGeom>
              <a:blipFill>
                <a:blip r:embed="rId5"/>
                <a:stretch>
                  <a:fillRect l="-714" t="-3846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3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CFF7-34C0-48B9-9A11-F093B673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Related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2D620-E22A-440A-A6CB-E60BEA0B15D4}"/>
              </a:ext>
            </a:extLst>
          </p:cNvPr>
          <p:cNvSpPr txBox="1"/>
          <p:nvPr/>
        </p:nvSpPr>
        <p:spPr>
          <a:xfrm>
            <a:off x="838200" y="1690688"/>
            <a:ext cx="10515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Hypothesis testing with a </a:t>
            </a:r>
            <a:r>
              <a:rPr lang="en-US" sz="2400" i="1" dirty="0"/>
              <a:t>trusted</a:t>
            </a:r>
            <a:r>
              <a:rPr lang="en-US" sz="2400" dirty="0"/>
              <a:t> data collector under DP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Garboardi</a:t>
            </a:r>
            <a:r>
              <a:rPr lang="en-US" dirty="0"/>
              <a:t> et al., 2016]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Kakizaki</a:t>
            </a:r>
            <a:r>
              <a:rPr lang="en-US" dirty="0"/>
              <a:t>, Fukuchi, and Sakuma, 2017]</a:t>
            </a:r>
          </a:p>
          <a:p>
            <a:pPr lvl="1"/>
            <a:r>
              <a:rPr lang="en-US" dirty="0"/>
              <a:t>[Roger and </a:t>
            </a:r>
            <a:r>
              <a:rPr lang="en-US" dirty="0" err="1"/>
              <a:t>Kifer</a:t>
            </a:r>
            <a:r>
              <a:rPr lang="en-US" dirty="0"/>
              <a:t>, 2017]</a:t>
            </a:r>
          </a:p>
          <a:p>
            <a:pPr lvl="1"/>
            <a:r>
              <a:rPr lang="en-US" dirty="0"/>
              <a:t>…</a:t>
            </a:r>
          </a:p>
          <a:p>
            <a:endParaRPr lang="en-US" sz="2400" dirty="0"/>
          </a:p>
          <a:p>
            <a:r>
              <a:rPr lang="en-US" sz="2400" dirty="0"/>
              <a:t>Parameter estimation under LDP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Duchi</a:t>
            </a:r>
            <a:r>
              <a:rPr lang="en-US" dirty="0"/>
              <a:t>, </a:t>
            </a:r>
            <a:r>
              <a:rPr lang="en-US" dirty="0" err="1"/>
              <a:t>Jorand</a:t>
            </a:r>
            <a:r>
              <a:rPr lang="en-US" dirty="0"/>
              <a:t>, and Wainwright, 2013]</a:t>
            </a:r>
          </a:p>
          <a:p>
            <a:pPr lvl="1"/>
            <a:r>
              <a:rPr lang="en-US" dirty="0"/>
              <a:t>[Ding, Kulkarni, and Yekhanin, 2017]</a:t>
            </a:r>
          </a:p>
          <a:p>
            <a:pPr lvl="1"/>
            <a:r>
              <a:rPr lang="en-US" dirty="0"/>
              <a:t>…</a:t>
            </a:r>
          </a:p>
          <a:p>
            <a:endParaRPr lang="en-US" sz="2400" dirty="0"/>
          </a:p>
          <a:p>
            <a:r>
              <a:rPr lang="en-US" sz="2400" dirty="0"/>
              <a:t>Distinguishing between different distributions under LDP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Kairouz</a:t>
            </a:r>
            <a:r>
              <a:rPr lang="en-US" dirty="0"/>
              <a:t>, Oh, and Viswanath, 2014]</a:t>
            </a:r>
          </a:p>
          <a:p>
            <a:pPr lvl="1"/>
            <a:r>
              <a:rPr lang="en-US" dirty="0"/>
              <a:t>[Rogers, 2017]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6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CFF7-34C0-48B9-9A11-F093B673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21FF74-3265-42FA-BB86-551D8F046CBD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515600" cy="3508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Hypothesis testing </a:t>
                </a:r>
                <a:r>
                  <a:rPr lang="en-US" sz="2400" i="1" dirty="0">
                    <a:solidFill>
                      <a:schemeClr val="accent6">
                        <a:lumMod val="50000"/>
                      </a:schemeClr>
                    </a:solidFill>
                  </a:rPr>
                  <a:t>without</a:t>
                </a:r>
                <a:r>
                  <a:rPr lang="en-US" sz="2400" dirty="0"/>
                  <a:t> a </a:t>
                </a:r>
                <a:r>
                  <a:rPr lang="en-US" sz="2400" i="1" dirty="0"/>
                  <a:t>trusted</a:t>
                </a:r>
                <a:r>
                  <a:rPr lang="en-US" sz="2400" dirty="0"/>
                  <a:t> data collector under LDP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Comparing population means: A/B testing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Provable guarantees on statistical power (for given significance level)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Extended for hybrid privacy requirements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Some users are willing to provide exact metric while the others require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-LDP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</a:rPr>
                  <a:t>Different users require different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Future work: pricing based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and minimizing the total cost of testing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21FF74-3265-42FA-BB86-551D8F046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3508653"/>
              </a:xfrm>
              <a:prstGeom prst="rect">
                <a:avLst/>
              </a:prstGeom>
              <a:blipFill>
                <a:blip r:embed="rId3"/>
                <a:stretch>
                  <a:fillRect l="-928" t="-1389" b="-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58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CFF7-34C0-48B9-9A11-F093B673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37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Task: A/B Testing – Many Companies Use Experimentation to Improve Their Software Products and Services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40F6FE6-2F0B-4E2E-A7E6-4888683D2553}"/>
              </a:ext>
            </a:extLst>
          </p:cNvPr>
          <p:cNvSpPr txBox="1">
            <a:spLocks/>
          </p:cNvSpPr>
          <p:nvPr/>
        </p:nvSpPr>
        <p:spPr>
          <a:xfrm>
            <a:off x="990504" y="2064107"/>
            <a:ext cx="10934796" cy="849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Perform hypothesis testing (e.g. t-test) on data to assess effectiveness of </a:t>
            </a:r>
            <a:r>
              <a:rPr lang="en-US" sz="2400" b="1" dirty="0">
                <a:solidFill>
                  <a:srgbClr val="FF0000"/>
                </a:solidFill>
              </a:rPr>
              <a:t>innovations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2679FA-8F14-44AF-B820-C4346E1D51E9}"/>
              </a:ext>
            </a:extLst>
          </p:cNvPr>
          <p:cNvGrpSpPr/>
          <p:nvPr/>
        </p:nvGrpSpPr>
        <p:grpSpPr>
          <a:xfrm>
            <a:off x="990504" y="3331701"/>
            <a:ext cx="6331284" cy="1495425"/>
            <a:chOff x="990504" y="2113889"/>
            <a:chExt cx="6331284" cy="149542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EE85AC7-2778-4BDF-8F8B-B157A07E4415}"/>
                </a:ext>
              </a:extLst>
            </p:cNvPr>
            <p:cNvGrpSpPr/>
            <p:nvPr/>
          </p:nvGrpSpPr>
          <p:grpSpPr>
            <a:xfrm>
              <a:off x="990504" y="2113889"/>
              <a:ext cx="2133695" cy="1495425"/>
              <a:chOff x="1447704" y="1847849"/>
              <a:chExt cx="2133695" cy="1495425"/>
            </a:xfrm>
          </p:grpSpPr>
          <p:pic>
            <p:nvPicPr>
              <p:cNvPr id="12" name="Graphic 11" descr="Monitor">
                <a:extLst>
                  <a:ext uri="{FF2B5EF4-FFF2-40B4-BE49-F238E27FC236}">
                    <a16:creationId xmlns:a16="http://schemas.microsoft.com/office/drawing/2014/main" id="{14FB756B-6CBE-49C9-8253-89FF6DE68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85974" y="1847849"/>
                <a:ext cx="1495425" cy="149542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B91EFC7-F18C-4B46-ACB3-410A6AD25AA7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704" y="2364728"/>
                    <a:ext cx="46198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B91EFC7-F18C-4B46-ACB3-410A6AD25A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704" y="2364728"/>
                    <a:ext cx="461986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36D46F-C4A3-43F6-937A-1C411C7E4C96}"/>
                </a:ext>
              </a:extLst>
            </p:cNvPr>
            <p:cNvSpPr txBox="1"/>
            <p:nvPr/>
          </p:nvSpPr>
          <p:spPr>
            <a:xfrm>
              <a:off x="3790950" y="2527841"/>
              <a:ext cx="35308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Average daily usage </a:t>
              </a:r>
              <a:r>
                <a:rPr lang="en-US" sz="2400" b="1" dirty="0">
                  <a:solidFill>
                    <a:schemeClr val="accent1"/>
                  </a:solidFill>
                </a:rPr>
                <a:t>1</a:t>
              </a:r>
              <a:r>
                <a:rPr lang="en-US" sz="2400" dirty="0"/>
                <a:t> hour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1A4A7E-EBC9-48C7-B79B-7118683CCB1B}"/>
              </a:ext>
            </a:extLst>
          </p:cNvPr>
          <p:cNvGrpSpPr/>
          <p:nvPr/>
        </p:nvGrpSpPr>
        <p:grpSpPr>
          <a:xfrm>
            <a:off x="990504" y="4684109"/>
            <a:ext cx="6571030" cy="1495425"/>
            <a:chOff x="990504" y="4093559"/>
            <a:chExt cx="6571030" cy="149542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B596CF1-30E7-4161-904A-FA3A6228EFA4}"/>
                </a:ext>
              </a:extLst>
            </p:cNvPr>
            <p:cNvGrpSpPr/>
            <p:nvPr/>
          </p:nvGrpSpPr>
          <p:grpSpPr>
            <a:xfrm>
              <a:off x="990504" y="4093559"/>
              <a:ext cx="2133694" cy="1495425"/>
              <a:chOff x="1447704" y="3827519"/>
              <a:chExt cx="2133694" cy="149542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72E60F7-2B9C-49DD-9993-2F8449174CE2}"/>
                  </a:ext>
                </a:extLst>
              </p:cNvPr>
              <p:cNvGrpSpPr/>
              <p:nvPr/>
            </p:nvGrpSpPr>
            <p:grpSpPr>
              <a:xfrm>
                <a:off x="2085973" y="3827519"/>
                <a:ext cx="1495425" cy="1495425"/>
                <a:chOff x="2085973" y="3809999"/>
                <a:chExt cx="1495425" cy="1495425"/>
              </a:xfrm>
            </p:grpSpPr>
            <p:pic>
              <p:nvPicPr>
                <p:cNvPr id="27" name="Graphic 26" descr="Monitor">
                  <a:extLst>
                    <a:ext uri="{FF2B5EF4-FFF2-40B4-BE49-F238E27FC236}">
                      <a16:creationId xmlns:a16="http://schemas.microsoft.com/office/drawing/2014/main" id="{8EA0040D-FF88-4E3C-9C18-48E974CB03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5973" y="3809999"/>
                  <a:ext cx="1495425" cy="1495425"/>
                </a:xfrm>
                <a:prstGeom prst="rect">
                  <a:avLst/>
                </a:prstGeom>
              </p:spPr>
            </p:pic>
            <p:pic>
              <p:nvPicPr>
                <p:cNvPr id="28" name="Graphic 27" descr="Star">
                  <a:extLst>
                    <a:ext uri="{FF2B5EF4-FFF2-40B4-BE49-F238E27FC236}">
                      <a16:creationId xmlns:a16="http://schemas.microsoft.com/office/drawing/2014/main" id="{9CB71A74-638F-4E19-97FE-5C0DF87F5E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33685" y="4125941"/>
                  <a:ext cx="514350" cy="514350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CFCA53E-F3A4-47F0-86DA-60645A2D21CB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704" y="4344398"/>
                    <a:ext cx="46198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CFCA53E-F3A4-47F0-86DA-60645A2D21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704" y="4344398"/>
                    <a:ext cx="46198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4C1036-EE30-4095-AAD8-8E7EFC1142E9}"/>
                </a:ext>
              </a:extLst>
            </p:cNvPr>
            <p:cNvSpPr txBox="1"/>
            <p:nvPr/>
          </p:nvSpPr>
          <p:spPr>
            <a:xfrm>
              <a:off x="3790950" y="4641215"/>
              <a:ext cx="3770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Average daily usage </a:t>
              </a:r>
              <a:r>
                <a:rPr lang="en-US" sz="2400" b="1" dirty="0">
                  <a:solidFill>
                    <a:schemeClr val="accent2"/>
                  </a:solidFill>
                </a:rPr>
                <a:t>1.2</a:t>
              </a:r>
              <a:r>
                <a:rPr lang="en-US" sz="2400" dirty="0"/>
                <a:t> hour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2A4B10-C354-46CA-8C77-2DE8A80DC7D8}"/>
              </a:ext>
            </a:extLst>
          </p:cNvPr>
          <p:cNvGrpSpPr/>
          <p:nvPr/>
        </p:nvGrpSpPr>
        <p:grpSpPr>
          <a:xfrm>
            <a:off x="8689109" y="4225444"/>
            <a:ext cx="3102841" cy="917329"/>
            <a:chOff x="5293637" y="4253994"/>
            <a:chExt cx="6561619" cy="1830396"/>
          </a:xfrm>
        </p:grpSpPr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C7EF531C-724C-4A1D-96E9-C9B835C89FDD}"/>
                </a:ext>
              </a:extLst>
            </p:cNvPr>
            <p:cNvSpPr/>
            <p:nvPr/>
          </p:nvSpPr>
          <p:spPr>
            <a:xfrm>
              <a:off x="5293637" y="4253994"/>
              <a:ext cx="6561619" cy="1830396"/>
            </a:xfrm>
            <a:prstGeom prst="roundRect">
              <a:avLst/>
            </a:prstGeom>
            <a:solidFill>
              <a:srgbClr val="FBE5D6"/>
            </a:solidFill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FCBF60-AC4B-45F8-A691-3D1956DC1EAA}"/>
                </a:ext>
              </a:extLst>
            </p:cNvPr>
            <p:cNvSpPr/>
            <p:nvPr/>
          </p:nvSpPr>
          <p:spPr>
            <a:xfrm>
              <a:off x="5613280" y="4493335"/>
              <a:ext cx="6095999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i="1" dirty="0"/>
                <a:t>Is the increase due to the innovation and significant?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30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CFF7-34C0-48B9-9A11-F093B673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477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Privacy Concerns: Users May Not Want To Send Their Data to Companies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4A890B-CA9A-4C6F-A2E5-AE433F006BB6}"/>
              </a:ext>
            </a:extLst>
          </p:cNvPr>
          <p:cNvGrpSpPr/>
          <p:nvPr/>
        </p:nvGrpSpPr>
        <p:grpSpPr>
          <a:xfrm>
            <a:off x="1190624" y="1860855"/>
            <a:ext cx="3884232" cy="4554359"/>
            <a:chOff x="838200" y="1985137"/>
            <a:chExt cx="3884232" cy="4554359"/>
          </a:xfrm>
        </p:grpSpPr>
        <p:pic>
          <p:nvPicPr>
            <p:cNvPr id="29" name="Picture 28" descr="Screen Shot 2017-11-13 at 1.07.22 AM.png">
              <a:extLst>
                <a:ext uri="{FF2B5EF4-FFF2-40B4-BE49-F238E27FC236}">
                  <a16:creationId xmlns:a16="http://schemas.microsoft.com/office/drawing/2014/main" id="{55BE2652-EDBA-4B6E-8DD2-9E1E80E9F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85137"/>
              <a:ext cx="3884232" cy="385249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79D862F-2C97-4584-B22E-00D720F57C5D}"/>
                </a:ext>
              </a:extLst>
            </p:cNvPr>
            <p:cNvSpPr/>
            <p:nvPr/>
          </p:nvSpPr>
          <p:spPr>
            <a:xfrm>
              <a:off x="1006199" y="5893165"/>
              <a:ext cx="354823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FF0000"/>
                  </a:solidFill>
                </a:rPr>
                <a:t>Have to stop collecting telemetry data without consent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7404213-0912-435D-B836-6AFB88F42636}"/>
              </a:ext>
            </a:extLst>
          </p:cNvPr>
          <p:cNvGrpSpPr/>
          <p:nvPr/>
        </p:nvGrpSpPr>
        <p:grpSpPr>
          <a:xfrm>
            <a:off x="6134100" y="1860855"/>
            <a:ext cx="4343399" cy="3411359"/>
            <a:chOff x="5781675" y="1879905"/>
            <a:chExt cx="4343399" cy="3411359"/>
          </a:xfrm>
        </p:grpSpPr>
        <p:pic>
          <p:nvPicPr>
            <p:cNvPr id="2050" name="Picture 2" descr="Related image">
              <a:extLst>
                <a:ext uri="{FF2B5EF4-FFF2-40B4-BE49-F238E27FC236}">
                  <a16:creationId xmlns:a16="http://schemas.microsoft.com/office/drawing/2014/main" id="{57B4D662-6822-4F23-B441-2B75BA99E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399" y="1879905"/>
              <a:ext cx="4257675" cy="2124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C77A123-F9C1-4A2C-BD0E-72A1A7EC9072}"/>
                </a:ext>
              </a:extLst>
            </p:cNvPr>
            <p:cNvSpPr/>
            <p:nvPr/>
          </p:nvSpPr>
          <p:spPr>
            <a:xfrm>
              <a:off x="6120958" y="4644933"/>
              <a:ext cx="3750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rgbClr val="FF0000"/>
                  </a:solidFill>
                </a:rPr>
                <a:t>Whether I should trust the company which collects and manages my data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9E1022-FDB3-48C9-B36A-38FB5D433417}"/>
                </a:ext>
              </a:extLst>
            </p:cNvPr>
            <p:cNvSpPr/>
            <p:nvPr/>
          </p:nvSpPr>
          <p:spPr>
            <a:xfrm>
              <a:off x="5781675" y="3978466"/>
              <a:ext cx="277177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hlinkClick r:id="rId5"/>
                </a:rPr>
                <a:t>http://www.hackersnewsbulletin.com/2015/02/best-hacker-forums-internet-top-5.html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0474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CFF7-34C0-48B9-9A11-F093B673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4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Tool: Differential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5297-0F1E-4BCD-BE93-C3C287AF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79A871-F2D7-450C-A76F-F1813B963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704" y="1629134"/>
            <a:ext cx="2698759" cy="405551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6235402-7A99-415D-848E-65257A61EA81}"/>
              </a:ext>
            </a:extLst>
          </p:cNvPr>
          <p:cNvGrpSpPr/>
          <p:nvPr/>
        </p:nvGrpSpPr>
        <p:grpSpPr>
          <a:xfrm>
            <a:off x="838200" y="4114132"/>
            <a:ext cx="7050206" cy="2285985"/>
            <a:chOff x="5293637" y="4253994"/>
            <a:chExt cx="6561619" cy="1830396"/>
          </a:xfrm>
        </p:grpSpPr>
        <p:sp>
          <p:nvSpPr>
            <p:cNvPr id="4" name="Rounded Rectangle 3"/>
            <p:cNvSpPr/>
            <p:nvPr/>
          </p:nvSpPr>
          <p:spPr>
            <a:xfrm>
              <a:off x="5293637" y="4253994"/>
              <a:ext cx="6561619" cy="1830396"/>
            </a:xfrm>
            <a:prstGeom prst="roundRect">
              <a:avLst/>
            </a:prstGeom>
            <a:solidFill>
              <a:srgbClr val="FBE5D6"/>
            </a:solidFill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17CA82-4B6D-4F7D-B51E-355F2D3F1E02}"/>
                </a:ext>
              </a:extLst>
            </p:cNvPr>
            <p:cNvSpPr/>
            <p:nvPr/>
          </p:nvSpPr>
          <p:spPr>
            <a:xfrm>
              <a:off x="5613281" y="4493335"/>
              <a:ext cx="6096000" cy="13061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000" i="1" dirty="0"/>
                <a:t>Differential privacy describes a promise, made by a data holder, or curator, to a data subject: “</a:t>
              </a:r>
              <a:r>
                <a:rPr lang="en-US" sz="2000" b="1" i="1" dirty="0">
                  <a:solidFill>
                    <a:schemeClr val="accent1"/>
                  </a:solidFill>
                </a:rPr>
                <a:t>You will not be affected</a:t>
              </a:r>
              <a:r>
                <a:rPr lang="en-US" sz="2000" i="1" dirty="0"/>
                <a:t>, adversely or otherwise, </a:t>
              </a:r>
              <a:r>
                <a:rPr lang="en-US" sz="2000" b="1" i="1" dirty="0">
                  <a:solidFill>
                    <a:schemeClr val="accent1"/>
                  </a:solidFill>
                </a:rPr>
                <a:t>by allowing your data to be used in any study or analysis</a:t>
              </a:r>
              <a:r>
                <a:rPr lang="en-US" sz="2000" i="1" dirty="0"/>
                <a:t>, </a:t>
              </a:r>
              <a:r>
                <a:rPr lang="en-US" sz="2000" i="1" dirty="0">
                  <a:solidFill>
                    <a:srgbClr val="FF0000"/>
                  </a:solidFill>
                </a:rPr>
                <a:t>no matter what other studies, data sets, or information sources, are available</a:t>
              </a:r>
              <a:r>
                <a:rPr lang="en-US" sz="2000" i="1" dirty="0"/>
                <a:t>”.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7FE6102-747C-44B8-B3B2-56440F47D7DE}"/>
              </a:ext>
            </a:extLst>
          </p:cNvPr>
          <p:cNvSpPr/>
          <p:nvPr/>
        </p:nvSpPr>
        <p:spPr>
          <a:xfrm>
            <a:off x="838200" y="1629134"/>
            <a:ext cx="66864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C. Dwork.  </a:t>
            </a:r>
            <a:r>
              <a:rPr lang="en-US" sz="2000" i="1" dirty="0"/>
              <a:t>Differential privacy.</a:t>
            </a:r>
            <a:r>
              <a:rPr lang="en-US" sz="2000" dirty="0"/>
              <a:t> ICALP 2006.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C. Dwork, F. McSherry, K. Nissim, and A. Smith. </a:t>
            </a:r>
            <a:r>
              <a:rPr lang="en-US" sz="2000" i="1" dirty="0"/>
              <a:t>Calibrating noise to sensitivity in private data analysis.</a:t>
            </a:r>
            <a:r>
              <a:rPr lang="en-US" sz="2000" dirty="0"/>
              <a:t> TCC 2006.</a:t>
            </a:r>
          </a:p>
          <a:p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F1809-0360-4161-90B8-D1B45DD84E1D}"/>
              </a:ext>
            </a:extLst>
          </p:cNvPr>
          <p:cNvSpPr/>
          <p:nvPr/>
        </p:nvSpPr>
        <p:spPr>
          <a:xfrm>
            <a:off x="1782236" y="3397943"/>
            <a:ext cx="3235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The 2017 </a:t>
            </a:r>
            <a:r>
              <a:rPr lang="en-US" i="1" dirty="0" err="1">
                <a:solidFill>
                  <a:srgbClr val="FF0000"/>
                </a:solidFill>
              </a:rPr>
              <a:t>Gödel</a:t>
            </a:r>
            <a:r>
              <a:rPr lang="en-US" i="1" dirty="0">
                <a:solidFill>
                  <a:srgbClr val="FF0000"/>
                </a:solidFill>
              </a:rPr>
              <a:t> Prize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95E2BDF-16BE-4C58-9DA5-BDA1001DD7B5}"/>
              </a:ext>
            </a:extLst>
          </p:cNvPr>
          <p:cNvSpPr/>
          <p:nvPr/>
        </p:nvSpPr>
        <p:spPr>
          <a:xfrm rot="5400000">
            <a:off x="3224175" y="943814"/>
            <a:ext cx="351692" cy="4336531"/>
          </a:xfrm>
          <a:prstGeom prst="rightBrace">
            <a:avLst/>
          </a:prstGeom>
          <a:ln w="2857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92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CFF7-34C0-48B9-9A11-F093B673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Local Model of Differential Privacy (LDP)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8EBC1-90EF-4DC9-B09A-CF466A9BCCF9}"/>
              </a:ext>
            </a:extLst>
          </p:cNvPr>
          <p:cNvSpPr txBox="1"/>
          <p:nvPr/>
        </p:nvSpPr>
        <p:spPr>
          <a:xfrm>
            <a:off x="4156158" y="2107573"/>
            <a:ext cx="156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Data collector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23E0FFCB-0FC1-4E0A-8309-962114162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9951" y="2697508"/>
            <a:ext cx="1355864" cy="140900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F9E9E1-D06E-4AB0-943C-0EE3C8E55B56}"/>
              </a:ext>
            </a:extLst>
          </p:cNvPr>
          <p:cNvCxnSpPr>
            <a:cxnSpLocks/>
            <a:stCxn id="24" idx="3"/>
            <a:endCxn id="19" idx="1"/>
          </p:cNvCxnSpPr>
          <p:nvPr/>
        </p:nvCxnSpPr>
        <p:spPr>
          <a:xfrm>
            <a:off x="2330577" y="2247092"/>
            <a:ext cx="1649374" cy="11549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C119080E-610C-4B94-A6C2-8E77D253A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7868" y="3082168"/>
            <a:ext cx="616501" cy="640662"/>
          </a:xfrm>
          <a:prstGeom prst="rect">
            <a:avLst/>
          </a:prstGeom>
        </p:spPr>
      </p:pic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BB8E270A-7ED0-4BC5-B50A-44AB8695D8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6291" y="4907078"/>
            <a:ext cx="562240" cy="584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D17A29-4890-496C-886E-D9E30BC36606}"/>
              </a:ext>
            </a:extLst>
          </p:cNvPr>
          <p:cNvSpPr txBox="1"/>
          <p:nvPr/>
        </p:nvSpPr>
        <p:spPr>
          <a:xfrm>
            <a:off x="809354" y="3892831"/>
            <a:ext cx="563023" cy="366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…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30F06-7109-4147-A1BC-7A69A78BA6DB}"/>
                  </a:ext>
                </a:extLst>
              </p:cNvPr>
              <p:cNvSpPr txBox="1"/>
              <p:nvPr/>
            </p:nvSpPr>
            <p:spPr>
              <a:xfrm>
                <a:off x="3067160" y="2573911"/>
                <a:ext cx="439931" cy="366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30F06-7109-4147-A1BC-7A69A78BA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160" y="2573911"/>
                <a:ext cx="439931" cy="3665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266015-5B1E-44CC-8C45-2872CD2F5FA8}"/>
                  </a:ext>
                </a:extLst>
              </p:cNvPr>
              <p:cNvSpPr txBox="1"/>
              <p:nvPr/>
            </p:nvSpPr>
            <p:spPr>
              <a:xfrm>
                <a:off x="861117" y="1505888"/>
                <a:ext cx="459498" cy="366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266015-5B1E-44CC-8C45-2872CD2F5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17" y="1505888"/>
                <a:ext cx="459498" cy="3665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Graphic 23" descr="Computer">
            <a:extLst>
              <a:ext uri="{FF2B5EF4-FFF2-40B4-BE49-F238E27FC236}">
                <a16:creationId xmlns:a16="http://schemas.microsoft.com/office/drawing/2014/main" id="{C18F3DA0-50AA-4072-82DB-3AB8E8CE46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0844" y="1857534"/>
            <a:ext cx="749733" cy="779116"/>
          </a:xfrm>
          <a:prstGeom prst="rect">
            <a:avLst/>
          </a:prstGeom>
        </p:spPr>
      </p:pic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BEE61245-D749-47A1-B481-D9D8EA8C6A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8200" y="1924400"/>
            <a:ext cx="592618" cy="615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70234-05E4-43A5-A77F-1B5C72937007}"/>
                  </a:ext>
                </a:extLst>
              </p:cNvPr>
              <p:cNvSpPr txBox="1"/>
              <p:nvPr/>
            </p:nvSpPr>
            <p:spPr>
              <a:xfrm>
                <a:off x="1407903" y="1540893"/>
                <a:ext cx="1381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70234-05E4-43A5-A77F-1B5C72937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903" y="1540893"/>
                <a:ext cx="1381725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04039D-8A9D-4AF4-A526-90C8AF8FF29A}"/>
                  </a:ext>
                </a:extLst>
              </p:cNvPr>
              <p:cNvSpPr txBox="1"/>
              <p:nvPr/>
            </p:nvSpPr>
            <p:spPr>
              <a:xfrm>
                <a:off x="861117" y="2676066"/>
                <a:ext cx="464806" cy="366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04039D-8A9D-4AF4-A526-90C8AF8F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17" y="2676066"/>
                <a:ext cx="464806" cy="3665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D17054CF-5DF4-4DE9-9B15-0D153A92F8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8200" y="3094578"/>
            <a:ext cx="592618" cy="615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99C9B8-9364-4450-BAEB-8F1D26AD92B0}"/>
                  </a:ext>
                </a:extLst>
              </p:cNvPr>
              <p:cNvSpPr txBox="1"/>
              <p:nvPr/>
            </p:nvSpPr>
            <p:spPr>
              <a:xfrm>
                <a:off x="1407903" y="2711071"/>
                <a:ext cx="139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99C9B8-9364-4450-BAEB-8F1D26AD9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903" y="2711071"/>
                <a:ext cx="1392368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19CE6C-EC8F-4916-9A37-10BC36CFCB48}"/>
                  </a:ext>
                </a:extLst>
              </p:cNvPr>
              <p:cNvSpPr txBox="1"/>
              <p:nvPr/>
            </p:nvSpPr>
            <p:spPr>
              <a:xfrm>
                <a:off x="868267" y="4441805"/>
                <a:ext cx="497481" cy="366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19CE6C-EC8F-4916-9A37-10BC36CFC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67" y="4441805"/>
                <a:ext cx="497481" cy="3665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99D21EB9-B148-4E56-9C6C-AD7D814437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5350" y="4860317"/>
            <a:ext cx="592618" cy="615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FA28E1-CF0A-46B8-A041-2B5501201BEA}"/>
                  </a:ext>
                </a:extLst>
              </p:cNvPr>
              <p:cNvSpPr txBox="1"/>
              <p:nvPr/>
            </p:nvSpPr>
            <p:spPr>
              <a:xfrm>
                <a:off x="1415053" y="4476809"/>
                <a:ext cx="1457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FA28E1-CF0A-46B8-A041-2B5501201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53" y="4476809"/>
                <a:ext cx="1457899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87065F-14BB-4FCF-8729-2CD2F7A926CE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154369" y="3402009"/>
            <a:ext cx="1825582" cy="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9819A3-15B9-4F97-A8D5-1D73EE035E7F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2068531" y="3402009"/>
            <a:ext cx="1911420" cy="17972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D4A8C0-F47F-45D1-A692-2C565DC2D4C1}"/>
                  </a:ext>
                </a:extLst>
              </p:cNvPr>
              <p:cNvSpPr txBox="1"/>
              <p:nvPr/>
            </p:nvSpPr>
            <p:spPr>
              <a:xfrm>
                <a:off x="3074759" y="3063919"/>
                <a:ext cx="445238" cy="366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D4A8C0-F47F-45D1-A692-2C565DC2D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59" y="3063919"/>
                <a:ext cx="445238" cy="3665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1D265F-9314-4B9D-90E0-95015F26D198}"/>
                  </a:ext>
                </a:extLst>
              </p:cNvPr>
              <p:cNvSpPr txBox="1"/>
              <p:nvPr/>
            </p:nvSpPr>
            <p:spPr>
              <a:xfrm>
                <a:off x="3074750" y="4185573"/>
                <a:ext cx="477914" cy="366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1D265F-9314-4B9D-90E0-95015F26D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50" y="4185573"/>
                <a:ext cx="477914" cy="3665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1775B9F-35B1-4740-8E40-F2D39BF26AC9}"/>
                  </a:ext>
                </a:extLst>
              </p:cNvPr>
              <p:cNvSpPr txBox="1"/>
              <p:nvPr/>
            </p:nvSpPr>
            <p:spPr>
              <a:xfrm>
                <a:off x="7532510" y="1388936"/>
                <a:ext cx="4418698" cy="1778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Client side: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Data collection algorithm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0, 24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en-US" b="1" dirty="0"/>
                  <a:t>LDP</a:t>
                </a:r>
                <a:r>
                  <a:rPr lang="en-US" dirty="0"/>
                  <a:t>, if for any pair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0, 24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and any subset of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≈(1+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1775B9F-35B1-4740-8E40-F2D39BF26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10" y="1388936"/>
                <a:ext cx="4418698" cy="1778179"/>
              </a:xfrm>
              <a:prstGeom prst="rect">
                <a:avLst/>
              </a:prstGeom>
              <a:blipFill>
                <a:blip r:embed="rId22"/>
                <a:stretch>
                  <a:fillRect l="-1241" t="-2055" r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F4DE32-A47A-482F-A15E-BF53B3B86B5E}"/>
                  </a:ext>
                </a:extLst>
              </p:cNvPr>
              <p:cNvSpPr txBox="1"/>
              <p:nvPr/>
            </p:nvSpPr>
            <p:spPr>
              <a:xfrm>
                <a:off x="1787411" y="5537697"/>
                <a:ext cx="84066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0, 24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: usage metric of a service (in the context of A/B testing)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charset="2"/>
                  <a:buChar char="Ø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randomized: no matter how (high or low) the metric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is,  </a:t>
                </a:r>
              </a:p>
              <a:p>
                <a:r>
                  <a:rPr lang="en-US" dirty="0"/>
                  <a:t>      the </a:t>
                </a:r>
                <a:r>
                  <a:rPr lang="en-US" i="1" dirty="0"/>
                  <a:t>differentially private</a:t>
                </a:r>
                <a:r>
                  <a:rPr lang="en-US" dirty="0"/>
                  <a:t> algorithm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) will approximately send the same 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</a:p>
              <a:p>
                <a:pPr marL="285750" indent="-285750">
                  <a:buFont typeface="Wingdings" charset="2"/>
                  <a:buChar char="Ø"/>
                </a:pPr>
                <a:r>
                  <a:rPr lang="en-US" dirty="0"/>
                  <a:t>A user does </a:t>
                </a:r>
                <a:r>
                  <a:rPr lang="en-US" i="1" dirty="0">
                    <a:solidFill>
                      <a:srgbClr val="C00000"/>
                    </a:solidFill>
                  </a:rPr>
                  <a:t>not</a:t>
                </a:r>
                <a:r>
                  <a:rPr lang="en-US" dirty="0"/>
                  <a:t> need to trust the data collector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F4DE32-A47A-482F-A15E-BF53B3B8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411" y="5537697"/>
                <a:ext cx="8406660" cy="1200329"/>
              </a:xfrm>
              <a:prstGeom prst="rect">
                <a:avLst/>
              </a:prstGeom>
              <a:blipFill>
                <a:blip r:embed="rId23"/>
                <a:stretch>
                  <a:fillRect l="-435" t="-2538" r="-145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9CF5192-6C48-47B1-9814-B9A004748FCE}"/>
              </a:ext>
            </a:extLst>
          </p:cNvPr>
          <p:cNvSpPr txBox="1"/>
          <p:nvPr/>
        </p:nvSpPr>
        <p:spPr>
          <a:xfrm>
            <a:off x="838200" y="1209799"/>
            <a:ext cx="5225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Active line of research since [</a:t>
            </a:r>
            <a:r>
              <a:rPr lang="en-US" sz="1400" dirty="0" err="1"/>
              <a:t>Duchi</a:t>
            </a:r>
            <a:r>
              <a:rPr lang="en-US" sz="1400" dirty="0"/>
              <a:t>,  Jordan, and Wainwright 2013]</a:t>
            </a: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2625DF7A-179F-4ACF-A5CA-7735001F5B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5350" y="5735116"/>
            <a:ext cx="592618" cy="61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21" grpId="0"/>
      <p:bldP spid="22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CFF7-34C0-48B9-9A11-F093B673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A/B Testing under LDP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8EBC1-90EF-4DC9-B09A-CF466A9BCCF9}"/>
              </a:ext>
            </a:extLst>
          </p:cNvPr>
          <p:cNvSpPr txBox="1"/>
          <p:nvPr/>
        </p:nvSpPr>
        <p:spPr>
          <a:xfrm>
            <a:off x="4156158" y="2107573"/>
            <a:ext cx="2869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Data collector </a:t>
            </a:r>
            <a:r>
              <a:rPr lang="en-US" dirty="0"/>
              <a:t>and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analytics</a:t>
            </a:r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23E0FFCB-0FC1-4E0A-8309-962114162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9951" y="2697508"/>
            <a:ext cx="1355864" cy="1409001"/>
          </a:xfrm>
          <a:prstGeom prst="rect">
            <a:avLst/>
          </a:prstGeom>
        </p:spPr>
      </p:pic>
      <p:pic>
        <p:nvPicPr>
          <p:cNvPr id="20" name="Graphic 19" descr="Upward trend">
            <a:extLst>
              <a:ext uri="{FF2B5EF4-FFF2-40B4-BE49-F238E27FC236}">
                <a16:creationId xmlns:a16="http://schemas.microsoft.com/office/drawing/2014/main" id="{45FF9DC0-3FBE-45E5-B36A-7D8631131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37885" y="2697948"/>
            <a:ext cx="1355864" cy="1409001"/>
          </a:xfrm>
          <a:prstGeom prst="rect">
            <a:avLst/>
          </a:prstGeom>
        </p:spPr>
      </p:pic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C68A8562-CE64-4F74-BD9B-05678E406218}"/>
              </a:ext>
            </a:extLst>
          </p:cNvPr>
          <p:cNvSpPr/>
          <p:nvPr/>
        </p:nvSpPr>
        <p:spPr>
          <a:xfrm>
            <a:off x="5110493" y="3213565"/>
            <a:ext cx="561274" cy="36459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1775B9F-35B1-4740-8E40-F2D39BF26AC9}"/>
                  </a:ext>
                </a:extLst>
              </p:cNvPr>
              <p:cNvSpPr txBox="1"/>
              <p:nvPr/>
            </p:nvSpPr>
            <p:spPr>
              <a:xfrm>
                <a:off x="7532510" y="1388936"/>
                <a:ext cx="4418698" cy="378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Client side:</a:t>
                </a:r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Data collection algorithm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0, 24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en-US" b="1" dirty="0"/>
                  <a:t>LDP</a:t>
                </a:r>
                <a:r>
                  <a:rPr lang="en-US" dirty="0"/>
                  <a:t>, if for any pair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0, 24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and any subset of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≈(1+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Server side (A/B testing):</a:t>
                </a:r>
              </a:p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Significance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(pre-specified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Power 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(to-be-minimized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1775B9F-35B1-4740-8E40-F2D39BF26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2510" y="1388936"/>
                <a:ext cx="4418698" cy="3788473"/>
              </a:xfrm>
              <a:prstGeom prst="rect">
                <a:avLst/>
              </a:prstGeom>
              <a:blipFill>
                <a:blip r:embed="rId7"/>
                <a:stretch>
                  <a:fillRect l="-1241" t="-966" r="-1517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6BEA3C78-C07A-4FFE-A6BD-DD1B890EBDE8}"/>
              </a:ext>
            </a:extLst>
          </p:cNvPr>
          <p:cNvGrpSpPr/>
          <p:nvPr/>
        </p:nvGrpSpPr>
        <p:grpSpPr>
          <a:xfrm>
            <a:off x="809354" y="1505888"/>
            <a:ext cx="3170597" cy="3985465"/>
            <a:chOff x="809354" y="1505888"/>
            <a:chExt cx="3170597" cy="398546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572E6F7-D001-4797-BEB6-AAE30BF16B11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2330577" y="2247092"/>
              <a:ext cx="1649374" cy="115491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phic 38" descr="Laptop">
              <a:extLst>
                <a:ext uri="{FF2B5EF4-FFF2-40B4-BE49-F238E27FC236}">
                  <a16:creationId xmlns:a16="http://schemas.microsoft.com/office/drawing/2014/main" id="{FEB7F8CE-B716-4E2A-BB4D-FF9135576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37868" y="3082168"/>
              <a:ext cx="616501" cy="640662"/>
            </a:xfrm>
            <a:prstGeom prst="rect">
              <a:avLst/>
            </a:prstGeom>
          </p:spPr>
        </p:pic>
        <p:pic>
          <p:nvPicPr>
            <p:cNvPr id="40" name="Graphic 39" descr="Smart Phone">
              <a:extLst>
                <a:ext uri="{FF2B5EF4-FFF2-40B4-BE49-F238E27FC236}">
                  <a16:creationId xmlns:a16="http://schemas.microsoft.com/office/drawing/2014/main" id="{A0A2875F-53DF-497E-836F-A17699553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506291" y="4907078"/>
              <a:ext cx="562240" cy="584275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6CCE852-AB7F-4991-9682-B66A87067339}"/>
                </a:ext>
              </a:extLst>
            </p:cNvPr>
            <p:cNvSpPr txBox="1"/>
            <p:nvPr/>
          </p:nvSpPr>
          <p:spPr>
            <a:xfrm>
              <a:off x="809354" y="3892831"/>
              <a:ext cx="563023" cy="366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 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7A0034-3A38-4B55-9124-EA622165D9B1}"/>
                    </a:ext>
                  </a:extLst>
                </p:cNvPr>
                <p:cNvSpPr txBox="1"/>
                <p:nvPr/>
              </p:nvSpPr>
              <p:spPr>
                <a:xfrm>
                  <a:off x="3067160" y="2573911"/>
                  <a:ext cx="439931" cy="3665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B7A0034-3A38-4B55-9124-EA622165D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160" y="2573911"/>
                  <a:ext cx="439931" cy="36656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DF3BFC-D4AF-4AAE-854B-083D1EF163E5}"/>
                    </a:ext>
                  </a:extLst>
                </p:cNvPr>
                <p:cNvSpPr txBox="1"/>
                <p:nvPr/>
              </p:nvSpPr>
              <p:spPr>
                <a:xfrm>
                  <a:off x="861117" y="1505888"/>
                  <a:ext cx="459498" cy="3665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4DF3BFC-D4AF-4AAE-854B-083D1EF16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17" y="1505888"/>
                  <a:ext cx="459498" cy="36656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4" name="Graphic 43" descr="Computer">
              <a:extLst>
                <a:ext uri="{FF2B5EF4-FFF2-40B4-BE49-F238E27FC236}">
                  <a16:creationId xmlns:a16="http://schemas.microsoft.com/office/drawing/2014/main" id="{EB824249-964D-4E9E-A4B4-371C2683C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80844" y="1857534"/>
              <a:ext cx="749733" cy="779116"/>
            </a:xfrm>
            <a:prstGeom prst="rect">
              <a:avLst/>
            </a:prstGeom>
          </p:spPr>
        </p:pic>
        <p:pic>
          <p:nvPicPr>
            <p:cNvPr id="45" name="Graphic 44" descr="User">
              <a:extLst>
                <a:ext uri="{FF2B5EF4-FFF2-40B4-BE49-F238E27FC236}">
                  <a16:creationId xmlns:a16="http://schemas.microsoft.com/office/drawing/2014/main" id="{4C0C4838-6014-49D7-A9AC-655BBF6B0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38200" y="1924400"/>
              <a:ext cx="592618" cy="6158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517B2D5-E7CE-4136-9F84-BF5386F693B9}"/>
                    </a:ext>
                  </a:extLst>
                </p:cNvPr>
                <p:cNvSpPr txBox="1"/>
                <p:nvPr/>
              </p:nvSpPr>
              <p:spPr>
                <a:xfrm>
                  <a:off x="1407903" y="1540893"/>
                  <a:ext cx="13817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517B2D5-E7CE-4136-9F84-BF5386F69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903" y="1540893"/>
                  <a:ext cx="1381725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94955AF-A03A-4A28-A5A9-5F98E13AA63B}"/>
                    </a:ext>
                  </a:extLst>
                </p:cNvPr>
                <p:cNvSpPr txBox="1"/>
                <p:nvPr/>
              </p:nvSpPr>
              <p:spPr>
                <a:xfrm>
                  <a:off x="861117" y="2676066"/>
                  <a:ext cx="464806" cy="3665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94955AF-A03A-4A28-A5A9-5F98E13AA6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17" y="2676066"/>
                  <a:ext cx="464806" cy="36656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8" name="Graphic 47" descr="User">
              <a:extLst>
                <a:ext uri="{FF2B5EF4-FFF2-40B4-BE49-F238E27FC236}">
                  <a16:creationId xmlns:a16="http://schemas.microsoft.com/office/drawing/2014/main" id="{77F1E828-9E78-4FE0-AFCB-C1BC22BA5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38200" y="3094578"/>
              <a:ext cx="592618" cy="6158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4C3B941-E980-46DC-B1D7-23BD923D2D45}"/>
                    </a:ext>
                  </a:extLst>
                </p:cNvPr>
                <p:cNvSpPr txBox="1"/>
                <p:nvPr/>
              </p:nvSpPr>
              <p:spPr>
                <a:xfrm>
                  <a:off x="1407903" y="2711071"/>
                  <a:ext cx="139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4C3B941-E980-46DC-B1D7-23BD923D2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903" y="2711071"/>
                  <a:ext cx="1392368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404608E-C14E-4544-A2D7-BCFDFFD85D04}"/>
                    </a:ext>
                  </a:extLst>
                </p:cNvPr>
                <p:cNvSpPr txBox="1"/>
                <p:nvPr/>
              </p:nvSpPr>
              <p:spPr>
                <a:xfrm>
                  <a:off x="868267" y="4441805"/>
                  <a:ext cx="497481" cy="3665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404608E-C14E-4544-A2D7-BCFDFFD85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267" y="4441805"/>
                  <a:ext cx="497481" cy="36656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" name="Graphic 50" descr="User">
              <a:extLst>
                <a:ext uri="{FF2B5EF4-FFF2-40B4-BE49-F238E27FC236}">
                  <a16:creationId xmlns:a16="http://schemas.microsoft.com/office/drawing/2014/main" id="{EDEABC11-1989-4C9D-8DB3-399C5BFF6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45350" y="4860317"/>
              <a:ext cx="592618" cy="61584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1FC0536-CB07-4B59-88C9-22EAF975BBC0}"/>
                    </a:ext>
                  </a:extLst>
                </p:cNvPr>
                <p:cNvSpPr txBox="1"/>
                <p:nvPr/>
              </p:nvSpPr>
              <p:spPr>
                <a:xfrm>
                  <a:off x="1415053" y="4476809"/>
                  <a:ext cx="14578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1FC0536-CB07-4B59-88C9-22EAF975B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053" y="4476809"/>
                  <a:ext cx="1457899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212B879-FD8B-4F73-AE0C-45B76C2B90AD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 flipV="1">
              <a:off x="2154369" y="3402009"/>
              <a:ext cx="1825582" cy="4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C8E843C-E16E-447B-9873-47B6013D1ACB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V="1">
              <a:off x="2068531" y="3402009"/>
              <a:ext cx="1911420" cy="17972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D4EF4FF-AFCF-45CA-A00C-AE43AEB2C323}"/>
                    </a:ext>
                  </a:extLst>
                </p:cNvPr>
                <p:cNvSpPr txBox="1"/>
                <p:nvPr/>
              </p:nvSpPr>
              <p:spPr>
                <a:xfrm>
                  <a:off x="3074759" y="3063919"/>
                  <a:ext cx="445238" cy="3665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D4EF4FF-AFCF-45CA-A00C-AE43AEB2C3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759" y="3063919"/>
                  <a:ext cx="445238" cy="36656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C47CA07-040A-44A2-B97D-80A1433F6189}"/>
                    </a:ext>
                  </a:extLst>
                </p:cNvPr>
                <p:cNvSpPr txBox="1"/>
                <p:nvPr/>
              </p:nvSpPr>
              <p:spPr>
                <a:xfrm>
                  <a:off x="3074750" y="4185573"/>
                  <a:ext cx="477914" cy="3665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C47CA07-040A-44A2-B97D-80A1433F6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750" y="4185573"/>
                  <a:ext cx="477914" cy="36656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Left Brace 56">
            <a:extLst>
              <a:ext uri="{FF2B5EF4-FFF2-40B4-BE49-F238E27FC236}">
                <a16:creationId xmlns:a16="http://schemas.microsoft.com/office/drawing/2014/main" id="{9F025EFA-113C-49FD-9D53-1503E2C06AE5}"/>
              </a:ext>
            </a:extLst>
          </p:cNvPr>
          <p:cNvSpPr/>
          <p:nvPr/>
        </p:nvSpPr>
        <p:spPr>
          <a:xfrm>
            <a:off x="508806" y="1644730"/>
            <a:ext cx="285750" cy="22481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034E413A-2E16-43D6-A987-6CD48F432E8D}"/>
              </a:ext>
            </a:extLst>
          </p:cNvPr>
          <p:cNvSpPr/>
          <p:nvPr/>
        </p:nvSpPr>
        <p:spPr>
          <a:xfrm>
            <a:off x="500067" y="3915613"/>
            <a:ext cx="285750" cy="16226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8DC910-5B8C-4F4F-BBEC-D93DCB89BD83}"/>
                  </a:ext>
                </a:extLst>
              </p:cNvPr>
              <p:cNvSpPr txBox="1"/>
              <p:nvPr/>
            </p:nvSpPr>
            <p:spPr>
              <a:xfrm>
                <a:off x="66579" y="2526360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A8DC910-5B8C-4F4F-BBEC-D93DCB89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" y="2526360"/>
                <a:ext cx="461986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0A391C-2701-4C60-8E24-93E1876BC83D}"/>
                  </a:ext>
                </a:extLst>
              </p:cNvPr>
              <p:cNvSpPr txBox="1"/>
              <p:nvPr/>
            </p:nvSpPr>
            <p:spPr>
              <a:xfrm>
                <a:off x="46820" y="4498625"/>
                <a:ext cx="4619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0A391C-2701-4C60-8E24-93E1876BC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0" y="4498625"/>
                <a:ext cx="461986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9DD9F2-A10A-47E4-AD3E-6EDC9A0AC8EF}"/>
                  </a:ext>
                </a:extLst>
              </p:cNvPr>
              <p:cNvSpPr txBox="1"/>
              <p:nvPr/>
            </p:nvSpPr>
            <p:spPr>
              <a:xfrm>
                <a:off x="5352924" y="4226072"/>
                <a:ext cx="179683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99DD9F2-A10A-47E4-AD3E-6EDC9A0AC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924" y="4226072"/>
                <a:ext cx="1796839" cy="376770"/>
              </a:xfrm>
              <a:prstGeom prst="rect">
                <a:avLst/>
              </a:prstGeom>
              <a:blipFill>
                <a:blip r:embed="rId27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193F125-C026-4B88-B3A9-5450B11B1036}"/>
                  </a:ext>
                </a:extLst>
              </p:cNvPr>
              <p:cNvSpPr/>
              <p:nvPr/>
            </p:nvSpPr>
            <p:spPr>
              <a:xfrm>
                <a:off x="5589907" y="3915613"/>
                <a:ext cx="1543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193F125-C026-4B88-B3A9-5450B11B1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907" y="3915613"/>
                <a:ext cx="1543756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7858C1E8-F97B-4C6C-BD52-4E743D61B050}"/>
              </a:ext>
            </a:extLst>
          </p:cNvPr>
          <p:cNvGrpSpPr/>
          <p:nvPr/>
        </p:nvGrpSpPr>
        <p:grpSpPr>
          <a:xfrm>
            <a:off x="3379608" y="4655045"/>
            <a:ext cx="3803338" cy="1458498"/>
            <a:chOff x="2494492" y="5085137"/>
            <a:chExt cx="4518956" cy="1628046"/>
          </a:xfrm>
        </p:grpSpPr>
        <p:sp>
          <p:nvSpPr>
            <p:cNvPr id="67" name="Rounded Rectangle 3">
              <a:extLst>
                <a:ext uri="{FF2B5EF4-FFF2-40B4-BE49-F238E27FC236}">
                  <a16:creationId xmlns:a16="http://schemas.microsoft.com/office/drawing/2014/main" id="{B6FF6CA5-93BC-4254-A849-F01621305CCA}"/>
                </a:ext>
              </a:extLst>
            </p:cNvPr>
            <p:cNvSpPr/>
            <p:nvPr/>
          </p:nvSpPr>
          <p:spPr>
            <a:xfrm>
              <a:off x="2494492" y="5085137"/>
              <a:ext cx="4518956" cy="16280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EE0CA8F-7D48-4778-BEBC-0E6B650A2D9B}"/>
                    </a:ext>
                  </a:extLst>
                </p:cNvPr>
                <p:cNvSpPr txBox="1"/>
                <p:nvPr/>
              </p:nvSpPr>
              <p:spPr>
                <a:xfrm>
                  <a:off x="2639325" y="5220256"/>
                  <a:ext cx="4217282" cy="1348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Testing 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/>
                    <a:t> or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a14:m>
                  <a:r>
                    <a:rPr lang="en-US" dirty="0"/>
                    <a:t>) the </a:t>
                  </a:r>
                  <a:r>
                    <a:rPr lang="en-US" i="1" dirty="0"/>
                    <a:t>null hypothesis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algn="ctr"/>
                  <a:r>
                    <a:rPr lang="en-US" dirty="0" err="1"/>
                    <a:t>v.s</a:t>
                  </a:r>
                  <a:r>
                    <a:rPr lang="en-US" dirty="0"/>
                    <a:t>. the </a:t>
                  </a:r>
                  <a:r>
                    <a:rPr lang="en-US" i="1" dirty="0"/>
                    <a:t>alternative hypothesis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: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EE0CA8F-7D48-4778-BEBC-0E6B650A2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325" y="5220256"/>
                  <a:ext cx="4217282" cy="1348169"/>
                </a:xfrm>
                <a:prstGeom prst="rect">
                  <a:avLst/>
                </a:prstGeom>
                <a:blipFill>
                  <a:blip r:embed="rId29"/>
                  <a:stretch>
                    <a:fillRect t="-15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564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10FE0C-5955-408C-BCD5-A78B620090F0}"/>
                  </a:ext>
                </a:extLst>
              </p:cNvPr>
              <p:cNvSpPr txBox="1"/>
              <p:nvPr/>
            </p:nvSpPr>
            <p:spPr>
              <a:xfrm>
                <a:off x="714159" y="1617550"/>
                <a:ext cx="5248701" cy="3379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chemeClr val="accent1"/>
                    </a:solidFill>
                  </a:rPr>
                  <a:t>Client Side.</a:t>
                </a:r>
                <a:r>
                  <a:rPr lang="en-US" sz="2000" b="1" dirty="0"/>
                  <a:t> </a:t>
                </a:r>
                <a:r>
                  <a:rPr lang="en-US" sz="2000" i="1" dirty="0"/>
                  <a:t>collecting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2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STEP 1 (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randomized rounding</a:t>
                </a:r>
                <a:r>
                  <a:rPr lang="en-US" dirty="0"/>
                  <a:t>): 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r>
                  <a:rPr lang="en-US" dirty="0"/>
                  <a:t>STEP 2 (</a:t>
                </a:r>
                <a:r>
                  <a:rPr lang="en-US" b="1" dirty="0">
                    <a:solidFill>
                      <a:srgbClr val="7030A0"/>
                    </a:solidFill>
                  </a:rPr>
                  <a:t>random flipping</a:t>
                </a:r>
                <a:r>
                  <a:rPr lang="en-US" dirty="0"/>
                  <a:t>):</a:t>
                </a:r>
              </a:p>
              <a:p>
                <a:r>
                  <a:rPr lang="en-US" dirty="0"/>
                  <a:t>flip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←1−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with prob.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10FE0C-5955-408C-BCD5-A78B62009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59" y="1617550"/>
                <a:ext cx="5248701" cy="3379323"/>
              </a:xfrm>
              <a:prstGeom prst="rect">
                <a:avLst/>
              </a:prstGeom>
              <a:blipFill>
                <a:blip r:embed="rId3"/>
                <a:stretch>
                  <a:fillRect l="-1161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82FCFF7-34C0-48B9-9A11-F093B673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Algorithms: Comparing Population Means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8EA1C-2643-49A3-AE4C-EC6175A21DC0}"/>
              </a:ext>
            </a:extLst>
          </p:cNvPr>
          <p:cNvSpPr txBox="1"/>
          <p:nvPr/>
        </p:nvSpPr>
        <p:spPr>
          <a:xfrm>
            <a:off x="714159" y="2017819"/>
            <a:ext cx="342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[</a:t>
            </a:r>
            <a:r>
              <a:rPr lang="en-US" sz="1400" dirty="0" err="1">
                <a:solidFill>
                  <a:schemeClr val="accent1"/>
                </a:solidFill>
              </a:rPr>
              <a:t>Duchi</a:t>
            </a:r>
            <a:r>
              <a:rPr lang="en-US" sz="1400" dirty="0">
                <a:solidFill>
                  <a:schemeClr val="accent1"/>
                </a:solidFill>
              </a:rPr>
              <a:t>, Jordan, and Wainwright 2013] and [Ding, Kulkarni, and Yekhanin 2017]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D9A140-953D-4452-B3DA-BA9065ADB827}"/>
              </a:ext>
            </a:extLst>
          </p:cNvPr>
          <p:cNvCxnSpPr>
            <a:cxnSpLocks/>
          </p:cNvCxnSpPr>
          <p:nvPr/>
        </p:nvCxnSpPr>
        <p:spPr>
          <a:xfrm>
            <a:off x="6086901" y="1432083"/>
            <a:ext cx="0" cy="51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22DC7DB6-65FB-488D-9C3A-A1095F6ECC89}"/>
              </a:ext>
            </a:extLst>
          </p:cNvPr>
          <p:cNvSpPr/>
          <p:nvPr/>
        </p:nvSpPr>
        <p:spPr>
          <a:xfrm flipH="1">
            <a:off x="3723550" y="5077583"/>
            <a:ext cx="744164" cy="335569"/>
          </a:xfrm>
          <a:prstGeom prst="curved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3EAB03-C9EF-4D83-ADFE-B06DF84158F2}"/>
              </a:ext>
            </a:extLst>
          </p:cNvPr>
          <p:cNvSpPr/>
          <p:nvPr/>
        </p:nvSpPr>
        <p:spPr>
          <a:xfrm>
            <a:off x="4347441" y="5471313"/>
            <a:ext cx="161156" cy="186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0D6848-1785-4ABF-A4EB-30D813101AE3}"/>
              </a:ext>
            </a:extLst>
          </p:cNvPr>
          <p:cNvCxnSpPr/>
          <p:nvPr/>
        </p:nvCxnSpPr>
        <p:spPr>
          <a:xfrm>
            <a:off x="5219754" y="5440167"/>
            <a:ext cx="0" cy="5585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C15CB5-215B-4C49-A3F2-85627EF56626}"/>
              </a:ext>
            </a:extLst>
          </p:cNvPr>
          <p:cNvCxnSpPr/>
          <p:nvPr/>
        </p:nvCxnSpPr>
        <p:spPr>
          <a:xfrm>
            <a:off x="3753328" y="5438795"/>
            <a:ext cx="0" cy="5585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E968-A332-4DF8-8AF1-9A0F022A4184}"/>
                  </a:ext>
                </a:extLst>
              </p:cNvPr>
              <p:cNvSpPr txBox="1"/>
              <p:nvPr/>
            </p:nvSpPr>
            <p:spPr>
              <a:xfrm>
                <a:off x="3338509" y="5540228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E968-A332-4DF8-8AF1-9A0F022A4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09" y="5540228"/>
                <a:ext cx="38504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5296B8-076D-4A8B-A68D-7BF9F52D7360}"/>
                  </a:ext>
                </a:extLst>
              </p:cNvPr>
              <p:cNvSpPr txBox="1"/>
              <p:nvPr/>
            </p:nvSpPr>
            <p:spPr>
              <a:xfrm>
                <a:off x="3867086" y="5327887"/>
                <a:ext cx="540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5296B8-076D-4A8B-A68D-7BF9F52D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086" y="5327887"/>
                <a:ext cx="54090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A47AEC-FC53-4CFB-96E0-4E59D1CF2C67}"/>
              </a:ext>
            </a:extLst>
          </p:cNvPr>
          <p:cNvCxnSpPr>
            <a:cxnSpLocks/>
          </p:cNvCxnSpPr>
          <p:nvPr/>
        </p:nvCxnSpPr>
        <p:spPr>
          <a:xfrm>
            <a:off x="3753328" y="5740283"/>
            <a:ext cx="14664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EF96CEF0-F51E-47E4-92A2-7CA0E7B88C35}"/>
              </a:ext>
            </a:extLst>
          </p:cNvPr>
          <p:cNvSpPr/>
          <p:nvPr/>
        </p:nvSpPr>
        <p:spPr>
          <a:xfrm>
            <a:off x="4391295" y="5053779"/>
            <a:ext cx="920721" cy="335569"/>
          </a:xfrm>
          <a:prstGeom prst="curved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EEAC3C-BBA6-4326-9BB1-C1D705D0C2D6}"/>
                  </a:ext>
                </a:extLst>
              </p:cNvPr>
              <p:cNvSpPr txBox="1"/>
              <p:nvPr/>
            </p:nvSpPr>
            <p:spPr>
              <a:xfrm>
                <a:off x="5219754" y="5518021"/>
                <a:ext cx="443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EEAC3C-BBA6-4326-9BB1-C1D705D0C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54" y="5518021"/>
                <a:ext cx="44312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213A5F-4B4A-4FB5-BA06-1365EC27801F}"/>
              </a:ext>
            </a:extLst>
          </p:cNvPr>
          <p:cNvCxnSpPr/>
          <p:nvPr/>
        </p:nvCxnSpPr>
        <p:spPr>
          <a:xfrm>
            <a:off x="3753328" y="5997358"/>
            <a:ext cx="1466426" cy="0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A82A2F2-C52B-47A7-A100-64C37D0D9014}"/>
                  </a:ext>
                </a:extLst>
              </p:cNvPr>
              <p:cNvSpPr/>
              <p:nvPr/>
            </p:nvSpPr>
            <p:spPr>
              <a:xfrm>
                <a:off x="3745474" y="4702656"/>
                <a:ext cx="69140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A82A2F2-C52B-47A7-A100-64C37D0D9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474" y="4702656"/>
                <a:ext cx="69140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1285382-59F9-4B0D-84D5-D210B09249C2}"/>
                  </a:ext>
                </a:extLst>
              </p:cNvPr>
              <p:cNvSpPr/>
              <p:nvPr/>
            </p:nvSpPr>
            <p:spPr>
              <a:xfrm>
                <a:off x="4662605" y="4706388"/>
                <a:ext cx="34086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1285382-59F9-4B0D-84D5-D210B0924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605" y="4706388"/>
                <a:ext cx="340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06EA552-731E-487D-BC2F-779DE2D7175C}"/>
                  </a:ext>
                </a:extLst>
              </p:cNvPr>
              <p:cNvSpPr/>
              <p:nvPr/>
            </p:nvSpPr>
            <p:spPr>
              <a:xfrm>
                <a:off x="4128077" y="6091219"/>
                <a:ext cx="716928" cy="500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06EA552-731E-487D-BC2F-779DE2D71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77" y="6091219"/>
                <a:ext cx="716928" cy="500650"/>
              </a:xfrm>
              <a:prstGeom prst="rect">
                <a:avLst/>
              </a:prstGeom>
              <a:blipFill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A439C5-E839-4D56-83E4-312D44188D6D}"/>
                  </a:ext>
                </a:extLst>
              </p:cNvPr>
              <p:cNvSpPr txBox="1"/>
              <p:nvPr/>
            </p:nvSpPr>
            <p:spPr>
              <a:xfrm>
                <a:off x="6301005" y="1617549"/>
                <a:ext cx="5720540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chemeClr val="accent1"/>
                    </a:solidFill>
                  </a:rPr>
                  <a:t>Server Side.</a:t>
                </a:r>
                <a:r>
                  <a:rPr lang="en-US" sz="2000" b="1" dirty="0"/>
                  <a:t> </a:t>
                </a:r>
                <a:r>
                  <a:rPr lang="en-US" sz="2000" i="1" dirty="0"/>
                  <a:t>Comparing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: {0.3, 0.3, 0.3, 0.3, 0.3, 0.3} -&gt; {1, 0, 1, 0, 0, 0}</a:t>
                </a: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dirty="0"/>
                  <a:t>: {0.6, 0.6, 0.6, 0.6, 0.6, 0.6} -&gt; {0, 1, 1, 0, 1, 1}</a:t>
                </a:r>
              </a:p>
              <a:p>
                <a:endParaRPr lang="en-US" dirty="0"/>
              </a:p>
              <a:p>
                <a:r>
                  <a:rPr lang="en-US" dirty="0"/>
                  <a:t>Compare #1s to test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A439C5-E839-4D56-83E4-312D44188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05" y="1617549"/>
                <a:ext cx="5720540" cy="2893100"/>
              </a:xfrm>
              <a:prstGeom prst="rect">
                <a:avLst/>
              </a:prstGeom>
              <a:blipFill>
                <a:blip r:embed="rId10"/>
                <a:stretch>
                  <a:fillRect l="-1173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8">
                <a:extLst>
                  <a:ext uri="{FF2B5EF4-FFF2-40B4-BE49-F238E27FC236}">
                    <a16:creationId xmlns:a16="http://schemas.microsoft.com/office/drawing/2014/main" id="{25C9AE90-5A7F-414E-9557-298DDC4EE774}"/>
                  </a:ext>
                </a:extLst>
              </p:cNvPr>
              <p:cNvSpPr/>
              <p:nvPr/>
            </p:nvSpPr>
            <p:spPr>
              <a:xfrm>
                <a:off x="6386883" y="3626882"/>
                <a:ext cx="4536016" cy="1563522"/>
              </a:xfrm>
              <a:prstGeom prst="roundRect">
                <a:avLst/>
              </a:prstGeom>
              <a:solidFill>
                <a:srgbClr val="E2F0D9"/>
              </a:solidFill>
              <a:ln w="28575" cmpd="sng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follows a distribution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follows Bernoulli distribution with 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8">
                <a:extLst>
                  <a:ext uri="{FF2B5EF4-FFF2-40B4-BE49-F238E27FC236}">
                    <a16:creationId xmlns:a16="http://schemas.microsoft.com/office/drawing/2014/main" id="{25C9AE90-5A7F-414E-9557-298DDC4EE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883" y="3626882"/>
                <a:ext cx="4536016" cy="1563522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 cmpd="sng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02574208-EE77-48C4-865B-2E8DFC5271A9}"/>
                  </a:ext>
                </a:extLst>
              </p:cNvPr>
              <p:cNvSpPr/>
              <p:nvPr/>
            </p:nvSpPr>
            <p:spPr>
              <a:xfrm>
                <a:off x="838200" y="5380967"/>
                <a:ext cx="1843174" cy="674218"/>
              </a:xfrm>
              <a:prstGeom prst="roundRect">
                <a:avLst/>
              </a:prstGeom>
              <a:solidFill>
                <a:srgbClr val="E2F0D9"/>
              </a:solidFill>
              <a:ln w="28575" cmpd="sng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-LDP</a:t>
                </a:r>
              </a:p>
            </p:txBody>
          </p:sp>
        </mc:Choice>
        <mc:Fallback xmlns=""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02574208-EE77-48C4-865B-2E8DFC527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0967"/>
                <a:ext cx="1843174" cy="67421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8575" cmpd="sng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22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7" grpId="0" animBg="1"/>
      <p:bldP spid="20" grpId="0"/>
      <p:bldP spid="21" grpId="0"/>
      <p:bldP spid="22" grpId="0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10FE0C-5955-408C-BCD5-A78B620090F0}"/>
                  </a:ext>
                </a:extLst>
              </p:cNvPr>
              <p:cNvSpPr txBox="1"/>
              <p:nvPr/>
            </p:nvSpPr>
            <p:spPr>
              <a:xfrm>
                <a:off x="714159" y="1617550"/>
                <a:ext cx="5248701" cy="3379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chemeClr val="accent1"/>
                    </a:solidFill>
                  </a:rPr>
                  <a:t>Client Side.</a:t>
                </a:r>
                <a:r>
                  <a:rPr lang="en-US" sz="2000" b="1" dirty="0"/>
                  <a:t> </a:t>
                </a:r>
                <a:r>
                  <a:rPr lang="en-US" sz="2000" i="1" dirty="0"/>
                  <a:t>collecting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2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STEP 1 (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randomized rounding</a:t>
                </a:r>
                <a:r>
                  <a:rPr lang="en-US" dirty="0"/>
                  <a:t>): 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r>
                  <a:rPr lang="en-US" dirty="0"/>
                  <a:t>STEP 2 (</a:t>
                </a:r>
                <a:r>
                  <a:rPr lang="en-US" b="1" dirty="0">
                    <a:solidFill>
                      <a:srgbClr val="7030A0"/>
                    </a:solidFill>
                  </a:rPr>
                  <a:t>random flipping</a:t>
                </a:r>
                <a:r>
                  <a:rPr lang="en-US" dirty="0"/>
                  <a:t>):</a:t>
                </a:r>
              </a:p>
              <a:p>
                <a:r>
                  <a:rPr lang="en-US" dirty="0"/>
                  <a:t>flip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←1−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with prob.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10FE0C-5955-408C-BCD5-A78B62009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59" y="1617550"/>
                <a:ext cx="5248701" cy="3379323"/>
              </a:xfrm>
              <a:prstGeom prst="rect">
                <a:avLst/>
              </a:prstGeom>
              <a:blipFill>
                <a:blip r:embed="rId3"/>
                <a:stretch>
                  <a:fillRect l="-1161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82FCFF7-34C0-48B9-9A11-F093B673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Algorithms: Comparing Population Means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8EA1C-2643-49A3-AE4C-EC6175A21DC0}"/>
              </a:ext>
            </a:extLst>
          </p:cNvPr>
          <p:cNvSpPr txBox="1"/>
          <p:nvPr/>
        </p:nvSpPr>
        <p:spPr>
          <a:xfrm>
            <a:off x="714159" y="2017819"/>
            <a:ext cx="342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[</a:t>
            </a:r>
            <a:r>
              <a:rPr lang="en-US" sz="1400" dirty="0" err="1">
                <a:solidFill>
                  <a:schemeClr val="accent1"/>
                </a:solidFill>
              </a:rPr>
              <a:t>Duchi</a:t>
            </a:r>
            <a:r>
              <a:rPr lang="en-US" sz="1400" dirty="0">
                <a:solidFill>
                  <a:schemeClr val="accent1"/>
                </a:solidFill>
              </a:rPr>
              <a:t>, Jordan, and Wainwright 2013] and [Ding, Kulkarni, and Yekhanin 2017]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D9A140-953D-4452-B3DA-BA9065ADB827}"/>
              </a:ext>
            </a:extLst>
          </p:cNvPr>
          <p:cNvCxnSpPr>
            <a:cxnSpLocks/>
          </p:cNvCxnSpPr>
          <p:nvPr/>
        </p:nvCxnSpPr>
        <p:spPr>
          <a:xfrm>
            <a:off x="6086901" y="1432083"/>
            <a:ext cx="0" cy="51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22DC7DB6-65FB-488D-9C3A-A1095F6ECC89}"/>
              </a:ext>
            </a:extLst>
          </p:cNvPr>
          <p:cNvSpPr/>
          <p:nvPr/>
        </p:nvSpPr>
        <p:spPr>
          <a:xfrm flipH="1">
            <a:off x="3723550" y="5077583"/>
            <a:ext cx="744164" cy="335569"/>
          </a:xfrm>
          <a:prstGeom prst="curved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3EAB03-C9EF-4D83-ADFE-B06DF84158F2}"/>
              </a:ext>
            </a:extLst>
          </p:cNvPr>
          <p:cNvSpPr/>
          <p:nvPr/>
        </p:nvSpPr>
        <p:spPr>
          <a:xfrm>
            <a:off x="4347441" y="5471313"/>
            <a:ext cx="161156" cy="186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0D6848-1785-4ABF-A4EB-30D813101AE3}"/>
              </a:ext>
            </a:extLst>
          </p:cNvPr>
          <p:cNvCxnSpPr/>
          <p:nvPr/>
        </p:nvCxnSpPr>
        <p:spPr>
          <a:xfrm>
            <a:off x="5219754" y="5440167"/>
            <a:ext cx="0" cy="5585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C15CB5-215B-4C49-A3F2-85627EF56626}"/>
              </a:ext>
            </a:extLst>
          </p:cNvPr>
          <p:cNvCxnSpPr/>
          <p:nvPr/>
        </p:nvCxnSpPr>
        <p:spPr>
          <a:xfrm>
            <a:off x="3753328" y="5438795"/>
            <a:ext cx="0" cy="5585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E968-A332-4DF8-8AF1-9A0F022A4184}"/>
                  </a:ext>
                </a:extLst>
              </p:cNvPr>
              <p:cNvSpPr txBox="1"/>
              <p:nvPr/>
            </p:nvSpPr>
            <p:spPr>
              <a:xfrm>
                <a:off x="3338509" y="5540228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E968-A332-4DF8-8AF1-9A0F022A4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09" y="5540228"/>
                <a:ext cx="38504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5296B8-076D-4A8B-A68D-7BF9F52D7360}"/>
                  </a:ext>
                </a:extLst>
              </p:cNvPr>
              <p:cNvSpPr txBox="1"/>
              <p:nvPr/>
            </p:nvSpPr>
            <p:spPr>
              <a:xfrm>
                <a:off x="3867086" y="5327887"/>
                <a:ext cx="5409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5296B8-076D-4A8B-A68D-7BF9F52D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086" y="5327887"/>
                <a:ext cx="54090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A47AEC-FC53-4CFB-96E0-4E59D1CF2C67}"/>
              </a:ext>
            </a:extLst>
          </p:cNvPr>
          <p:cNvCxnSpPr>
            <a:cxnSpLocks/>
          </p:cNvCxnSpPr>
          <p:nvPr/>
        </p:nvCxnSpPr>
        <p:spPr>
          <a:xfrm>
            <a:off x="3753328" y="5740283"/>
            <a:ext cx="14664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EF96CEF0-F51E-47E4-92A2-7CA0E7B88C35}"/>
              </a:ext>
            </a:extLst>
          </p:cNvPr>
          <p:cNvSpPr/>
          <p:nvPr/>
        </p:nvSpPr>
        <p:spPr>
          <a:xfrm>
            <a:off x="4391295" y="5053779"/>
            <a:ext cx="920721" cy="335569"/>
          </a:xfrm>
          <a:prstGeom prst="curved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EEAC3C-BBA6-4326-9BB1-C1D705D0C2D6}"/>
                  </a:ext>
                </a:extLst>
              </p:cNvPr>
              <p:cNvSpPr txBox="1"/>
              <p:nvPr/>
            </p:nvSpPr>
            <p:spPr>
              <a:xfrm>
                <a:off x="5219754" y="5518021"/>
                <a:ext cx="443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EEEAC3C-BBA6-4326-9BB1-C1D705D0C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54" y="5518021"/>
                <a:ext cx="44312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213A5F-4B4A-4FB5-BA06-1365EC27801F}"/>
              </a:ext>
            </a:extLst>
          </p:cNvPr>
          <p:cNvCxnSpPr/>
          <p:nvPr/>
        </p:nvCxnSpPr>
        <p:spPr>
          <a:xfrm>
            <a:off x="3753328" y="5997358"/>
            <a:ext cx="1466426" cy="0"/>
          </a:xfrm>
          <a:prstGeom prst="straightConnector1">
            <a:avLst/>
          </a:prstGeom>
          <a:ln w="571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A82A2F2-C52B-47A7-A100-64C37D0D9014}"/>
                  </a:ext>
                </a:extLst>
              </p:cNvPr>
              <p:cNvSpPr/>
              <p:nvPr/>
            </p:nvSpPr>
            <p:spPr>
              <a:xfrm>
                <a:off x="3745474" y="4702656"/>
                <a:ext cx="69140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A82A2F2-C52B-47A7-A100-64C37D0D9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474" y="4702656"/>
                <a:ext cx="69140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1285382-59F9-4B0D-84D5-D210B09249C2}"/>
                  </a:ext>
                </a:extLst>
              </p:cNvPr>
              <p:cNvSpPr/>
              <p:nvPr/>
            </p:nvSpPr>
            <p:spPr>
              <a:xfrm>
                <a:off x="4662605" y="4706388"/>
                <a:ext cx="34086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1285382-59F9-4B0D-84D5-D210B0924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605" y="4706388"/>
                <a:ext cx="340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06EA552-731E-487D-BC2F-779DE2D7175C}"/>
                  </a:ext>
                </a:extLst>
              </p:cNvPr>
              <p:cNvSpPr/>
              <p:nvPr/>
            </p:nvSpPr>
            <p:spPr>
              <a:xfrm>
                <a:off x="4128077" y="6091219"/>
                <a:ext cx="716928" cy="500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06EA552-731E-487D-BC2F-779DE2D71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77" y="6091219"/>
                <a:ext cx="716928" cy="500650"/>
              </a:xfrm>
              <a:prstGeom prst="rect">
                <a:avLst/>
              </a:prstGeom>
              <a:blipFill>
                <a:blip r:embed="rId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A439C5-E839-4D56-83E4-312D44188D6D}"/>
                  </a:ext>
                </a:extLst>
              </p:cNvPr>
              <p:cNvSpPr txBox="1"/>
              <p:nvPr/>
            </p:nvSpPr>
            <p:spPr>
              <a:xfrm>
                <a:off x="6301005" y="1617549"/>
                <a:ext cx="5720540" cy="4851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chemeClr val="accent1"/>
                    </a:solidFill>
                  </a:rPr>
                  <a:t>Server Side.</a:t>
                </a:r>
                <a:r>
                  <a:rPr lang="en-US" sz="2000" b="1" dirty="0"/>
                  <a:t> </a:t>
                </a:r>
                <a:r>
                  <a:rPr lang="en-US" sz="2000" i="1" dirty="0"/>
                  <a:t>Comparing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Conduct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-test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dirty="0"/>
                  <a:t> with null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bin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A439C5-E839-4D56-83E4-312D44188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05" y="1617549"/>
                <a:ext cx="5720540" cy="4851841"/>
              </a:xfrm>
              <a:prstGeom prst="rect">
                <a:avLst/>
              </a:prstGeom>
              <a:blipFill>
                <a:blip r:embed="rId10"/>
                <a:stretch>
                  <a:fillRect l="-1173" t="-628" b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8">
                <a:extLst>
                  <a:ext uri="{FF2B5EF4-FFF2-40B4-BE49-F238E27FC236}">
                    <a16:creationId xmlns:a16="http://schemas.microsoft.com/office/drawing/2014/main" id="{25C9AE90-5A7F-414E-9557-298DDC4EE774}"/>
                  </a:ext>
                </a:extLst>
              </p:cNvPr>
              <p:cNvSpPr/>
              <p:nvPr/>
            </p:nvSpPr>
            <p:spPr>
              <a:xfrm>
                <a:off x="6386883" y="2111980"/>
                <a:ext cx="4536016" cy="1563522"/>
              </a:xfrm>
              <a:prstGeom prst="roundRect">
                <a:avLst/>
              </a:prstGeom>
              <a:solidFill>
                <a:srgbClr val="E2F0D9"/>
              </a:solidFill>
              <a:ln w="28575" cmpd="sng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follows a distribution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follows Bernoulli distribution with 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8">
                <a:extLst>
                  <a:ext uri="{FF2B5EF4-FFF2-40B4-BE49-F238E27FC236}">
                    <a16:creationId xmlns:a16="http://schemas.microsoft.com/office/drawing/2014/main" id="{25C9AE90-5A7F-414E-9557-298DDC4EE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883" y="2111980"/>
                <a:ext cx="4536016" cy="1563522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 cmpd="sng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3">
                <a:extLst>
                  <a:ext uri="{FF2B5EF4-FFF2-40B4-BE49-F238E27FC236}">
                    <a16:creationId xmlns:a16="http://schemas.microsoft.com/office/drawing/2014/main" id="{D5073BE8-C5E0-4CCC-B963-7375CE68F9A2}"/>
                  </a:ext>
                </a:extLst>
              </p:cNvPr>
              <p:cNvSpPr/>
              <p:nvPr/>
            </p:nvSpPr>
            <p:spPr>
              <a:xfrm>
                <a:off x="7514868" y="3972058"/>
                <a:ext cx="1968297" cy="47540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ounded Rectangle 3">
                <a:extLst>
                  <a:ext uri="{FF2B5EF4-FFF2-40B4-BE49-F238E27FC236}">
                    <a16:creationId xmlns:a16="http://schemas.microsoft.com/office/drawing/2014/main" id="{D5073BE8-C5E0-4CCC-B963-7375CE68F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868" y="3972058"/>
                <a:ext cx="1968297" cy="475407"/>
              </a:xfrm>
              <a:prstGeom prst="roundRect">
                <a:avLst/>
              </a:prstGeom>
              <a:blipFill>
                <a:blip r:embed="rId12"/>
                <a:stretch>
                  <a:fillRect b="-4819"/>
                </a:stretch>
              </a:blipFill>
              <a:ln w="28575" cmpd="sng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">
                <a:extLst>
                  <a:ext uri="{FF2B5EF4-FFF2-40B4-BE49-F238E27FC236}">
                    <a16:creationId xmlns:a16="http://schemas.microsoft.com/office/drawing/2014/main" id="{69668F3A-4AA4-46AF-9A8F-C0F64A4E45FB}"/>
                  </a:ext>
                </a:extLst>
              </p:cNvPr>
              <p:cNvSpPr/>
              <p:nvPr/>
            </p:nvSpPr>
            <p:spPr>
              <a:xfrm>
                <a:off x="6386883" y="5043196"/>
                <a:ext cx="3096282" cy="80253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bin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">
                <a:extLst>
                  <a:ext uri="{FF2B5EF4-FFF2-40B4-BE49-F238E27FC236}">
                    <a16:creationId xmlns:a16="http://schemas.microsoft.com/office/drawing/2014/main" id="{69668F3A-4AA4-46AF-9A8F-C0F64A4E4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883" y="5043196"/>
                <a:ext cx="3096282" cy="80253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 cmpd="sng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18F236AF-58F2-467C-8AE4-15957ACB36C4}"/>
              </a:ext>
            </a:extLst>
          </p:cNvPr>
          <p:cNvSpPr/>
          <p:nvPr/>
        </p:nvSpPr>
        <p:spPr>
          <a:xfrm>
            <a:off x="8932389" y="4447465"/>
            <a:ext cx="409796" cy="570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874D4-6E80-4454-90A5-336D8D192DF4}"/>
              </a:ext>
            </a:extLst>
          </p:cNvPr>
          <p:cNvSpPr txBox="1"/>
          <p:nvPr/>
        </p:nvSpPr>
        <p:spPr>
          <a:xfrm>
            <a:off x="6287912" y="4537666"/>
            <a:ext cx="268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02574208-EE77-48C4-865B-2E8DFC5271A9}"/>
                  </a:ext>
                </a:extLst>
              </p:cNvPr>
              <p:cNvSpPr/>
              <p:nvPr/>
            </p:nvSpPr>
            <p:spPr>
              <a:xfrm>
                <a:off x="838200" y="5380967"/>
                <a:ext cx="1843174" cy="674218"/>
              </a:xfrm>
              <a:prstGeom prst="roundRect">
                <a:avLst/>
              </a:prstGeom>
              <a:solidFill>
                <a:srgbClr val="E2F0D9"/>
              </a:solidFill>
              <a:ln w="28575" cmpd="sng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-LDP</a:t>
                </a:r>
              </a:p>
            </p:txBody>
          </p:sp>
        </mc:Choice>
        <mc:Fallback xmlns=""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02574208-EE77-48C4-865B-2E8DFC527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0967"/>
                <a:ext cx="1843174" cy="67421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8575" cmpd="sng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01F0B2-E9F8-49C0-A5BE-B57D99ED2C06}"/>
                  </a:ext>
                </a:extLst>
              </p:cNvPr>
              <p:cNvSpPr txBox="1"/>
              <p:nvPr/>
            </p:nvSpPr>
            <p:spPr>
              <a:xfrm>
                <a:off x="9697268" y="4009706"/>
                <a:ext cx="6575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01F0B2-E9F8-49C0-A5BE-B57D99ED2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68" y="4009706"/>
                <a:ext cx="657551" cy="400110"/>
              </a:xfrm>
              <a:prstGeom prst="rect">
                <a:avLst/>
              </a:prstGeom>
              <a:blipFill>
                <a:blip r:embed="rId1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8335B3-EF8E-4677-9F5B-7036E2795F3B}"/>
                  </a:ext>
                </a:extLst>
              </p:cNvPr>
              <p:cNvSpPr txBox="1"/>
              <p:nvPr/>
            </p:nvSpPr>
            <p:spPr>
              <a:xfrm>
                <a:off x="9692881" y="5239548"/>
                <a:ext cx="6575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8335B3-EF8E-4677-9F5B-7036E2795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881" y="5239548"/>
                <a:ext cx="657551" cy="400110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90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4" grpId="0" animBg="1"/>
      <p:bldP spid="5" grpId="0"/>
      <p:bldP spid="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CFF7-34C0-48B9-9A11-F093B673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Algorithms: Comparing Population Means (guarantees)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8EA1C-2643-49A3-AE4C-EC6175A21DC0}"/>
              </a:ext>
            </a:extLst>
          </p:cNvPr>
          <p:cNvSpPr txBox="1"/>
          <p:nvPr/>
        </p:nvSpPr>
        <p:spPr>
          <a:xfrm>
            <a:off x="714159" y="2017819"/>
            <a:ext cx="342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[</a:t>
            </a:r>
            <a:r>
              <a:rPr lang="en-US" sz="1400" dirty="0" err="1">
                <a:solidFill>
                  <a:schemeClr val="accent1"/>
                </a:solidFill>
              </a:rPr>
              <a:t>Duchi</a:t>
            </a:r>
            <a:r>
              <a:rPr lang="en-US" sz="1400" dirty="0">
                <a:solidFill>
                  <a:schemeClr val="accent1"/>
                </a:solidFill>
              </a:rPr>
              <a:t>, Jordan, and Wainwright 2013] and [Ding, Kulkarni, and Yekhanin 2017]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D9A140-953D-4452-B3DA-BA9065ADB827}"/>
              </a:ext>
            </a:extLst>
          </p:cNvPr>
          <p:cNvCxnSpPr>
            <a:cxnSpLocks/>
          </p:cNvCxnSpPr>
          <p:nvPr/>
        </p:nvCxnSpPr>
        <p:spPr>
          <a:xfrm>
            <a:off x="6086901" y="1419726"/>
            <a:ext cx="0" cy="51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A439C5-E839-4D56-83E4-312D44188D6D}"/>
                  </a:ext>
                </a:extLst>
              </p:cNvPr>
              <p:cNvSpPr txBox="1"/>
              <p:nvPr/>
            </p:nvSpPr>
            <p:spPr>
              <a:xfrm>
                <a:off x="6301005" y="1617549"/>
                <a:ext cx="5720540" cy="4851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chemeClr val="accent1"/>
                    </a:solidFill>
                  </a:rPr>
                  <a:t>Server Side.</a:t>
                </a:r>
                <a:r>
                  <a:rPr lang="en-US" sz="2000" b="1" dirty="0"/>
                  <a:t> </a:t>
                </a:r>
                <a:r>
                  <a:rPr lang="en-US" sz="2000" i="1" dirty="0"/>
                  <a:t>Comparing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Conduct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-test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d>
                  </m:oMath>
                </a14:m>
                <a:r>
                  <a:rPr lang="en-US" dirty="0"/>
                  <a:t> with null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bin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Difference from the null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Sample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𝐁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(</a:t>
                </a:r>
                <a:r>
                  <a:rPr lang="en-US" i="1" dirty="0"/>
                  <a:t>refer to the paper for precise and better lower bounds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A439C5-E839-4D56-83E4-312D44188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05" y="1617549"/>
                <a:ext cx="5720540" cy="4851841"/>
              </a:xfrm>
              <a:prstGeom prst="rect">
                <a:avLst/>
              </a:prstGeom>
              <a:blipFill>
                <a:blip r:embed="rId3"/>
                <a:stretch>
                  <a:fillRect l="-1173" t="-628" b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">
                <a:extLst>
                  <a:ext uri="{FF2B5EF4-FFF2-40B4-BE49-F238E27FC236}">
                    <a16:creationId xmlns:a16="http://schemas.microsoft.com/office/drawing/2014/main" id="{69668F3A-4AA4-46AF-9A8F-C0F64A4E45FB}"/>
                  </a:ext>
                </a:extLst>
              </p:cNvPr>
              <p:cNvSpPr/>
              <p:nvPr/>
            </p:nvSpPr>
            <p:spPr>
              <a:xfrm>
                <a:off x="6386883" y="2127616"/>
                <a:ext cx="3096282" cy="80253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bin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">
                <a:extLst>
                  <a:ext uri="{FF2B5EF4-FFF2-40B4-BE49-F238E27FC236}">
                    <a16:creationId xmlns:a16="http://schemas.microsoft.com/office/drawing/2014/main" id="{69668F3A-4AA4-46AF-9A8F-C0F64A4E4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883" y="2127616"/>
                <a:ext cx="3096282" cy="80253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 cmpd="sng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B5694134-34C2-4E71-8CAD-9B5CEA507362}"/>
                  </a:ext>
                </a:extLst>
              </p:cNvPr>
              <p:cNvSpPr/>
              <p:nvPr/>
            </p:nvSpPr>
            <p:spPr>
              <a:xfrm>
                <a:off x="6386883" y="3592451"/>
                <a:ext cx="4536016" cy="1820701"/>
              </a:xfrm>
              <a:prstGeom prst="roundRect">
                <a:avLst/>
              </a:prstGeom>
              <a:solidFill>
                <a:srgbClr val="E2F0D9"/>
              </a:solidFill>
              <a:ln w="28575" cmpd="sng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Significance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Statistical power</a:t>
                </a:r>
                <a:r>
                  <a:rPr lang="en-US" dirty="0">
                    <a:solidFill>
                      <a:schemeClr val="tx1"/>
                    </a:solidFill>
                  </a:rPr>
                  <a:t>: at least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𝜽𝝐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ra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den>
                                              </m:f>
                                            </m:e>
                                          </m:func>
                                        </m:e>
                                      </m:ra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B5694134-34C2-4E71-8CAD-9B5CEA507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883" y="3592451"/>
                <a:ext cx="4536016" cy="18207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 cmpd="sng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1CE5AA-669B-4269-B084-8D0025425D76}"/>
                  </a:ext>
                </a:extLst>
              </p:cNvPr>
              <p:cNvSpPr txBox="1"/>
              <p:nvPr/>
            </p:nvSpPr>
            <p:spPr>
              <a:xfrm>
                <a:off x="714159" y="1617550"/>
                <a:ext cx="5248701" cy="3379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chemeClr val="accent1"/>
                    </a:solidFill>
                  </a:rPr>
                  <a:t>Client Side.</a:t>
                </a:r>
                <a:r>
                  <a:rPr lang="en-US" sz="2000" b="1" dirty="0"/>
                  <a:t> </a:t>
                </a:r>
                <a:r>
                  <a:rPr lang="en-US" sz="2000" i="1" dirty="0"/>
                  <a:t>collecting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2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STEP 1 (</a:t>
                </a:r>
                <a:r>
                  <a:rPr lang="en-US" b="1" dirty="0">
                    <a:solidFill>
                      <a:schemeClr val="accent6">
                        <a:lumMod val="50000"/>
                      </a:schemeClr>
                    </a:solidFill>
                  </a:rPr>
                  <a:t>randomized rounding</a:t>
                </a:r>
                <a:r>
                  <a:rPr lang="en-US" dirty="0"/>
                  <a:t>): 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endParaRPr lang="en-US" dirty="0"/>
              </a:p>
              <a:p>
                <a:r>
                  <a:rPr lang="en-US" dirty="0"/>
                  <a:t>STEP 2 (</a:t>
                </a:r>
                <a:r>
                  <a:rPr lang="en-US" b="1" dirty="0">
                    <a:solidFill>
                      <a:srgbClr val="7030A0"/>
                    </a:solidFill>
                  </a:rPr>
                  <a:t>random flipping</a:t>
                </a:r>
                <a:r>
                  <a:rPr lang="en-US" dirty="0"/>
                  <a:t>):</a:t>
                </a:r>
              </a:p>
              <a:p>
                <a:r>
                  <a:rPr lang="en-US" dirty="0"/>
                  <a:t>flip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←1−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with prob.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1CE5AA-669B-4269-B084-8D0025425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59" y="1617550"/>
                <a:ext cx="5248701" cy="3379323"/>
              </a:xfrm>
              <a:prstGeom prst="rect">
                <a:avLst/>
              </a:prstGeom>
              <a:blipFill>
                <a:blip r:embed="rId6"/>
                <a:stretch>
                  <a:fillRect l="-1161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4DD1AF9-CA5F-4779-9FF8-69FAFCDA1DD9}"/>
              </a:ext>
            </a:extLst>
          </p:cNvPr>
          <p:cNvGrpSpPr/>
          <p:nvPr/>
        </p:nvGrpSpPr>
        <p:grpSpPr>
          <a:xfrm>
            <a:off x="3338509" y="4702656"/>
            <a:ext cx="2324369" cy="1889213"/>
            <a:chOff x="1825364" y="4979890"/>
            <a:chExt cx="2324369" cy="1889213"/>
          </a:xfrm>
        </p:grpSpPr>
        <p:sp>
          <p:nvSpPr>
            <p:cNvPr id="32" name="Arrow: Curved Down 31">
              <a:extLst>
                <a:ext uri="{FF2B5EF4-FFF2-40B4-BE49-F238E27FC236}">
                  <a16:creationId xmlns:a16="http://schemas.microsoft.com/office/drawing/2014/main" id="{2A407119-1CAE-489A-A61F-143B734BA984}"/>
                </a:ext>
              </a:extLst>
            </p:cNvPr>
            <p:cNvSpPr/>
            <p:nvPr/>
          </p:nvSpPr>
          <p:spPr>
            <a:xfrm flipH="1">
              <a:off x="2210405" y="5354817"/>
              <a:ext cx="744164" cy="335569"/>
            </a:xfrm>
            <a:prstGeom prst="curvedDown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2649A27-A3FE-4306-B27A-ABBA2C401E66}"/>
                </a:ext>
              </a:extLst>
            </p:cNvPr>
            <p:cNvSpPr/>
            <p:nvPr/>
          </p:nvSpPr>
          <p:spPr>
            <a:xfrm>
              <a:off x="2834296" y="5748547"/>
              <a:ext cx="161156" cy="1861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7F87F1A-D6BC-49EA-B1BD-68EBB7C8DC55}"/>
                </a:ext>
              </a:extLst>
            </p:cNvPr>
            <p:cNvCxnSpPr/>
            <p:nvPr/>
          </p:nvCxnSpPr>
          <p:spPr>
            <a:xfrm>
              <a:off x="3706609" y="5717401"/>
              <a:ext cx="0" cy="5585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D65AFA-9F6F-4CE9-A46B-8FC746CD8CCA}"/>
                </a:ext>
              </a:extLst>
            </p:cNvPr>
            <p:cNvCxnSpPr/>
            <p:nvPr/>
          </p:nvCxnSpPr>
          <p:spPr>
            <a:xfrm>
              <a:off x="2240183" y="5716029"/>
              <a:ext cx="0" cy="5585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855A233-762E-4F7E-80FB-7F05D579C54E}"/>
                    </a:ext>
                  </a:extLst>
                </p:cNvPr>
                <p:cNvSpPr txBox="1"/>
                <p:nvPr/>
              </p:nvSpPr>
              <p:spPr>
                <a:xfrm>
                  <a:off x="1825364" y="5817462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50BE968-A332-4DF8-8AF1-9A0F022A41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364" y="5817462"/>
                  <a:ext cx="385041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70C16C1-375F-4E73-8DEC-DEB333001699}"/>
                    </a:ext>
                  </a:extLst>
                </p:cNvPr>
                <p:cNvSpPr txBox="1"/>
                <p:nvPr/>
              </p:nvSpPr>
              <p:spPr>
                <a:xfrm>
                  <a:off x="2353941" y="5605121"/>
                  <a:ext cx="54090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F5296B8-076D-4A8B-A68D-7BF9F52D7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941" y="5605121"/>
                  <a:ext cx="540906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D1735D-1EE9-4929-A185-7D3D1B89A6C3}"/>
                </a:ext>
              </a:extLst>
            </p:cNvPr>
            <p:cNvCxnSpPr>
              <a:cxnSpLocks/>
            </p:cNvCxnSpPr>
            <p:nvPr/>
          </p:nvCxnSpPr>
          <p:spPr>
            <a:xfrm>
              <a:off x="2240183" y="6017517"/>
              <a:ext cx="14664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row: Curved Down 38">
              <a:extLst>
                <a:ext uri="{FF2B5EF4-FFF2-40B4-BE49-F238E27FC236}">
                  <a16:creationId xmlns:a16="http://schemas.microsoft.com/office/drawing/2014/main" id="{2568E616-9607-4850-9589-701B12615B48}"/>
                </a:ext>
              </a:extLst>
            </p:cNvPr>
            <p:cNvSpPr/>
            <p:nvPr/>
          </p:nvSpPr>
          <p:spPr>
            <a:xfrm>
              <a:off x="2878150" y="5331013"/>
              <a:ext cx="920721" cy="335569"/>
            </a:xfrm>
            <a:prstGeom prst="curvedDownArrow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6FF9EDA-EF59-4C1C-8DD9-BFDBEE30280B}"/>
                    </a:ext>
                  </a:extLst>
                </p:cNvPr>
                <p:cNvSpPr txBox="1"/>
                <p:nvPr/>
              </p:nvSpPr>
              <p:spPr>
                <a:xfrm>
                  <a:off x="3706609" y="5795255"/>
                  <a:ext cx="4431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EEEAC3C-BBA6-4326-9BB1-C1D705D0C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609" y="5795255"/>
                  <a:ext cx="443124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A83242A-B35B-4C86-89F1-D8E99EDEA35A}"/>
                </a:ext>
              </a:extLst>
            </p:cNvPr>
            <p:cNvCxnSpPr/>
            <p:nvPr/>
          </p:nvCxnSpPr>
          <p:spPr>
            <a:xfrm>
              <a:off x="2240183" y="6274592"/>
              <a:ext cx="1466426" cy="0"/>
            </a:xfrm>
            <a:prstGeom prst="straightConnector1">
              <a:avLst/>
            </a:prstGeom>
            <a:ln w="57150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1720D38-898D-47F3-84E6-9A7A025FC605}"/>
                    </a:ext>
                  </a:extLst>
                </p:cNvPr>
                <p:cNvSpPr/>
                <p:nvPr/>
              </p:nvSpPr>
              <p:spPr>
                <a:xfrm>
                  <a:off x="2232329" y="4979890"/>
                  <a:ext cx="69140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1720D38-898D-47F3-84E6-9A7A025FC6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329" y="4979890"/>
                  <a:ext cx="69140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3BC657E-A8AD-4C2F-B864-7E2D62705E2E}"/>
                    </a:ext>
                  </a:extLst>
                </p:cNvPr>
                <p:cNvSpPr/>
                <p:nvPr/>
              </p:nvSpPr>
              <p:spPr>
                <a:xfrm>
                  <a:off x="3149460" y="4983622"/>
                  <a:ext cx="340866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43BC657E-A8AD-4C2F-B864-7E2D62705E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460" y="4983622"/>
                  <a:ext cx="340866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074EB8C-F1CF-4F8A-B3E2-48735E81CBC7}"/>
                    </a:ext>
                  </a:extLst>
                </p:cNvPr>
                <p:cNvSpPr/>
                <p:nvPr/>
              </p:nvSpPr>
              <p:spPr>
                <a:xfrm>
                  <a:off x="2614932" y="6368453"/>
                  <a:ext cx="716928" cy="5006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06EA552-731E-487D-BC2F-779DE2D717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932" y="6368453"/>
                  <a:ext cx="716928" cy="500650"/>
                </a:xfrm>
                <a:prstGeom prst="rect">
                  <a:avLst/>
                </a:prstGeom>
                <a:blipFill>
                  <a:blip r:embed="rId10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8">
                <a:extLst>
                  <a:ext uri="{FF2B5EF4-FFF2-40B4-BE49-F238E27FC236}">
                    <a16:creationId xmlns:a16="http://schemas.microsoft.com/office/drawing/2014/main" id="{FE302482-A432-4218-8F84-C607C4AAE0EF}"/>
                  </a:ext>
                </a:extLst>
              </p:cNvPr>
              <p:cNvSpPr/>
              <p:nvPr/>
            </p:nvSpPr>
            <p:spPr>
              <a:xfrm>
                <a:off x="838200" y="5380967"/>
                <a:ext cx="1843174" cy="674218"/>
              </a:xfrm>
              <a:prstGeom prst="roundRect">
                <a:avLst/>
              </a:prstGeom>
              <a:solidFill>
                <a:srgbClr val="E2F0D9"/>
              </a:solidFill>
              <a:ln w="28575" cmpd="sng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-LDP</a:t>
                </a:r>
              </a:p>
            </p:txBody>
          </p:sp>
        </mc:Choice>
        <mc:Fallback xmlns="">
          <p:sp>
            <p:nvSpPr>
              <p:cNvPr id="23" name="Rounded Rectangle 8">
                <a:extLst>
                  <a:ext uri="{FF2B5EF4-FFF2-40B4-BE49-F238E27FC236}">
                    <a16:creationId xmlns:a16="http://schemas.microsoft.com/office/drawing/2014/main" id="{FE302482-A432-4218-8F84-C607C4AAE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0967"/>
                <a:ext cx="1843174" cy="67421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 cmpd="sng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7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8105</TotalTime>
  <Words>1584</Words>
  <Application>Microsoft Office PowerPoint</Application>
  <PresentationFormat>Widescreen</PresentationFormat>
  <Paragraphs>282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Comparing Population Means under  Local Differential Privacy: with Significance and Power</vt:lpstr>
      <vt:lpstr>Task: A/B Testing – Many Companies Use Experimentation to Improve Their Software Products and Services</vt:lpstr>
      <vt:lpstr>Privacy Concerns: Users May Not Want To Send Their Data to Companies</vt:lpstr>
      <vt:lpstr>Tool: Differential Privacy</vt:lpstr>
      <vt:lpstr>Local Model of Differential Privacy (LDP)</vt:lpstr>
      <vt:lpstr>A/B Testing under LDP</vt:lpstr>
      <vt:lpstr>Algorithms: Comparing Population Means</vt:lpstr>
      <vt:lpstr>Algorithms: Comparing Population Means</vt:lpstr>
      <vt:lpstr>Algorithms: Comparing Population Means (guarantees)</vt:lpstr>
      <vt:lpstr>With Hybrid Privacy Requirements </vt:lpstr>
      <vt:lpstr>Experiments</vt:lpstr>
      <vt:lpstr>Experiments (confirming H_0)</vt:lpstr>
      <vt:lpstr>Experiments (detecting H_1)</vt:lpstr>
      <vt:lpstr>Related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Privacy, Low-Space Algorithms, and Privacy in Windows</dc:title>
  <dc:creator>Jana Kulkarni</dc:creator>
  <cp:lastModifiedBy>Bolin Ding</cp:lastModifiedBy>
  <cp:revision>863</cp:revision>
  <dcterms:created xsi:type="dcterms:W3CDTF">2017-11-09T21:39:40Z</dcterms:created>
  <dcterms:modified xsi:type="dcterms:W3CDTF">2018-02-05T16:09:58Z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jakul@microsoft.com</vt:lpwstr>
  </property>
  <property fmtid="{D5CDD505-2E9C-101B-9397-08002B2CF9AE}" pid="5" name="MSIP_Label_f42aa342-8706-4288-bd11-ebb85995028c_SetDate">
    <vt:lpwstr>2017-11-09T23:28:01.4027492Z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