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83" r:id="rId5"/>
    <p:sldId id="258" r:id="rId6"/>
    <p:sldId id="279" r:id="rId7"/>
    <p:sldId id="272" r:id="rId8"/>
    <p:sldId id="280" r:id="rId9"/>
    <p:sldId id="259" r:id="rId10"/>
    <p:sldId id="262" r:id="rId11"/>
    <p:sldId id="263" r:id="rId12"/>
    <p:sldId id="264" r:id="rId13"/>
    <p:sldId id="273" r:id="rId14"/>
    <p:sldId id="281" r:id="rId15"/>
    <p:sldId id="282" r:id="rId16"/>
    <p:sldId id="266" r:id="rId17"/>
    <p:sldId id="276" r:id="rId18"/>
    <p:sldId id="277" r:id="rId19"/>
    <p:sldId id="274" r:id="rId20"/>
    <p:sldId id="267" r:id="rId21"/>
    <p:sldId id="261" r:id="rId22"/>
    <p:sldId id="278" r:id="rId23"/>
    <p:sldId id="275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博麟" initials="博麟" lastIdx="3" clrIdx="0">
    <p:extLst>
      <p:ext uri="{19B8F6BF-5375-455C-9EA6-DF929625EA0E}">
        <p15:presenceInfo xmlns:p15="http://schemas.microsoft.com/office/powerpoint/2012/main" userId="S-1-5-21-3727386885-3056668215-3391246470-7354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10A2D-46D0-45B7-8DAE-5D0FE7EE22D8}" v="1" dt="2020-05-25T23:35:35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D023-DAE1-4DD8-BF6C-4A591B226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7A4C6-44DA-43D8-AAB0-A811D9A71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429E-DBA8-4C4B-A542-C6433015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1D73-5162-41F1-86AE-4CB75BFC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11B8-0419-4A79-AC90-AED8509C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348E-7C1A-4D13-88DD-838067EA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1FCF-676C-45BF-A14C-738AFDBCE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830F-1234-4B45-86AB-277F4CFD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650A-CFA2-42F8-9686-A50ED843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2D6E-FD58-4C1B-A9B7-7004DC4A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86B6-9B56-4C4C-BC0B-03AB0EDAE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E184-34DD-46BF-BC6A-D5DF53D0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FCE1-C011-432C-B9CB-C4DB0291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2B10-2F3E-4580-B09D-E0C8782D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135E-EC5B-4080-AA66-02F5066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4B22-BEC8-4B04-9167-252AB75F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68F2-C584-4666-B75C-05FB9188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D9C6D-F5B1-471D-8260-7A135504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9BF7-20DC-4327-8597-0CA4C423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BF59-726D-4FA6-88FD-3E5631AC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E0AB-D794-4710-AA16-C0BAC9E2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8633-FA5C-4745-BB26-71CA4D99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AE38-40EF-480D-BB40-62A3F202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4FE7-5528-49DE-91C1-D56BA335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27C89-C1E1-45E5-87B3-F25C7575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0923-B9E6-4429-9B2A-5F562404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6153-046A-4E9C-AB75-D3B28C6EA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E412-6C68-4A88-B408-08F0C504C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B582A-9441-4868-83A5-0DA770A9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BB649-3ACA-4F01-9507-D82188F4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FC857-A877-4F7C-BBA2-578284B6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53A0-D06D-4360-81C0-69D4C379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E1BE-E759-4985-B80E-E71997C9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1D156-AEDB-4BDE-B9A4-F92C71582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02B0-508B-49DE-B60E-CD01BA38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30810-D8E0-4089-AEC5-41969ED43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A4D46-5123-4DF8-8E44-C68BDC13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4B513-6493-414E-9B0E-91534834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EF71A-42A6-4A0F-BCE9-A7060900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6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A331-E2AF-4CED-B85D-C953AA4D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108CC-86DE-429F-BEDC-B93D486E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84124-FEEB-45DC-A82D-1D5DDEAE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D048-D7E3-48A6-B622-2974838A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4C4FC-29C3-499C-B3B1-7FC33E75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CE6A6-6831-4B71-88BC-6A300C8B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AF2AE-692F-4649-9181-8D3756B7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58B7-7244-4956-8AAC-A833BAFD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8B88-1C77-4637-BF90-D0A6E503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AECBA-D247-47BD-B6B8-3DF0AE0B0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B8FA-1970-464F-8E2E-8C69A090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BD566-8821-43AB-933B-D8256860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62650-CB09-45F6-8ED4-3E08B42D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7717-4F50-4A8C-8F21-33115859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04BE6-A5CB-4119-856D-4026135D0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6D0D-CA47-408F-9099-AF0410D26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B673D-ED20-49EE-8586-DDC6598B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DC6D-2845-4E60-83B2-CA05D129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F378-842E-4CE1-993A-ED66DD38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5AEF7-2A86-4243-9B65-C40DD42E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180C1-EFA3-4CFE-964A-66B622ED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ECD8-357A-4E02-8F3D-FA7FE2C26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F84D-E9F7-496B-A110-D371C64887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E543-F41D-4AFE-BFD8-97192404B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7A07-B2A6-441B-9005-0DE6BD670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AC9C-B8EF-4D9F-AA25-875129D8D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7FBD-E580-4DC8-986E-838B80E7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921" y="976059"/>
            <a:ext cx="1072815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and Range Counting under Metric-based Local Differential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B641-7DE3-4604-BCC6-B4E2D639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           Zhuolun Xiang          Bolin Ding           Xi He           </a:t>
            </a:r>
            <a:r>
              <a:rPr lang="en-US" dirty="0" err="1"/>
              <a:t>Jingren</a:t>
            </a:r>
            <a:r>
              <a:rPr lang="en-US" dirty="0"/>
              <a:t> Zhou</a:t>
            </a:r>
          </a:p>
          <a:p>
            <a:pPr algn="l"/>
            <a:r>
              <a:rPr lang="en-US" dirty="0"/>
              <a:t>                    UIUC                   Alibaba      U of Waterloo        Alibaba</a:t>
            </a:r>
          </a:p>
        </p:txBody>
      </p:sp>
    </p:spTree>
    <p:extLst>
      <p:ext uri="{BB962C8B-B14F-4D97-AF65-F5344CB8AC3E}">
        <p14:creationId xmlns:p14="http://schemas.microsoft.com/office/powerpoint/2010/main" val="364602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942A-8F57-4849-BEB4-68894149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Range Query (MRQ)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80858-5778-4A44-9DD3-2A190C5D0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Task</a:t>
                </a:r>
              </a:p>
              <a:p>
                <a:pPr lvl="1"/>
                <a:r>
                  <a:rPr lang="en-US" b="0" dirty="0"/>
                  <a:t>Data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,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# user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Ask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Metric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-norm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can be extended to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-norm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80858-5778-4A44-9DD3-2A190C5D0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90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8C44-5CB9-459E-AB4A-C208B6C7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F56E0-6B64-4080-9F08-6E5D7C83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-LDP: Hierarchical histograms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+mj-ea"/>
                    <a:cs typeface="+mj-cs"/>
                  </a:rPr>
                  <a:t>[1]</a:t>
                </a:r>
                <a:r>
                  <a:rPr lang="en-US" dirty="0"/>
                  <a:t> or discrete </a:t>
                </a:r>
                <a:r>
                  <a:rPr lang="en-US" dirty="0" err="1"/>
                  <a:t>Haar</a:t>
                </a:r>
                <a:r>
                  <a:rPr lang="en-US" dirty="0"/>
                  <a:t> transform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+mj-ea"/>
                    <a:cs typeface="+mj-cs"/>
                  </a:rPr>
                  <a:t>[2]</a:t>
                </a:r>
              </a:p>
              <a:p>
                <a:pPr lvl="1"/>
                <a:r>
                  <a:rPr lang="en-US" dirty="0"/>
                  <a:t>Both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frequency estimations, each has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even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-LDP</a:t>
                </a:r>
              </a:p>
              <a:p>
                <a:endParaRPr lang="en-US" dirty="0"/>
              </a:p>
              <a:p>
                <a:r>
                  <a:rPr lang="en-US" dirty="0"/>
                  <a:t>Metric-LDP: Best approach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+mj-ea"/>
                    <a:cs typeface="+mj-cs"/>
                  </a:rPr>
                  <a:t>[3]</a:t>
                </a:r>
                <a:r>
                  <a:rPr lang="en-US" dirty="0"/>
                  <a:t> only reduces error by a factor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Instead, our approach removes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term completely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F56E0-6B64-4080-9F08-6E5D7C83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207265B-617F-4D99-A39B-F2C5DC2C323B}"/>
              </a:ext>
            </a:extLst>
          </p:cNvPr>
          <p:cNvSpPr txBox="1"/>
          <p:nvPr/>
        </p:nvSpPr>
        <p:spPr>
          <a:xfrm>
            <a:off x="626075" y="5972432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[1] T. Wang, B. Ding, J. Zhou, C. Hong, Z. Huang, N. Li, and S. Jha, “Answering multi-dimensional analytical queries under local differential privacy,” in Proceedings of the 2019 International Conference on Management of Data (SIGMOD), 2019, pp. 159–176.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[2] G.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Cormode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T. Kulkarni, and D. Srivastava, “Answering range queries under local differential privacy,” PVLDB, vol. 12, no. 10, pp. 1126–1138, 2019.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[3] S. Haney, A.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Machanavajjhala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and B. Ding, “Design of policy-aware differentially private algorithms,” PVLDB, vol. 9, no. 4, pp. 264–275, 2015.</a:t>
            </a:r>
          </a:p>
        </p:txBody>
      </p:sp>
    </p:spTree>
    <p:extLst>
      <p:ext uri="{BB962C8B-B14F-4D97-AF65-F5344CB8AC3E}">
        <p14:creationId xmlns:p14="http://schemas.microsoft.com/office/powerpoint/2010/main" val="135519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249B-9CBC-456E-B59E-821FA9FA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5136F-977F-431F-8CB7-0563CAA45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properly designed </a:t>
                </a:r>
                <a:r>
                  <a:rPr lang="en-US" i="1" dirty="0"/>
                  <a:t>randomized response </a:t>
                </a:r>
                <a:r>
                  <a:rPr lang="en-US" dirty="0"/>
                  <a:t>mechanism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Data owners encode and send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Estimate single-value frequency from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Range query obtained by summing up single-value freq. in the range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Analysis shows both have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independent on domain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5136F-977F-431F-8CB7-0563CAA45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58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F04A-73CB-445E-A3FB-C89BDB20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Algorithm for 1-dim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5F644-1327-4AB4-9318-653A05F1D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data owner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-dim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a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5F644-1327-4AB4-9318-653A05F1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2918F-E288-4CDE-B9FE-6C8C9DF2CA75}"/>
                  </a:ext>
                </a:extLst>
              </p:cNvPr>
              <p:cNvSpPr txBox="1"/>
              <p:nvPr/>
            </p:nvSpPr>
            <p:spPr>
              <a:xfrm>
                <a:off x="8266989" y="2405691"/>
                <a:ext cx="3323909" cy="1107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−1, 1, 1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2918F-E288-4CDE-B9FE-6C8C9DF2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989" y="2405691"/>
                <a:ext cx="3323909" cy="1107996"/>
              </a:xfrm>
              <a:prstGeom prst="rect">
                <a:avLst/>
              </a:prstGeom>
              <a:blipFill>
                <a:blip r:embed="rId3"/>
                <a:stretch>
                  <a:fillRect l="-2559" t="-38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648CE987-C155-4609-AFBB-48AEBACE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26" y="2703060"/>
            <a:ext cx="4559322" cy="8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6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F04A-73CB-445E-A3FB-C89BDB20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Algorithm for 1-dim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5F644-1327-4AB4-9318-653A05F1D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data owner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-dim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a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Perturb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with random flipping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5F644-1327-4AB4-9318-653A05F1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2918F-E288-4CDE-B9FE-6C8C9DF2CA75}"/>
                  </a:ext>
                </a:extLst>
              </p:cNvPr>
              <p:cNvSpPr txBox="1"/>
              <p:nvPr/>
            </p:nvSpPr>
            <p:spPr>
              <a:xfrm>
                <a:off x="8266989" y="2405691"/>
                <a:ext cx="3323909" cy="1107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−1, 1, 1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2918F-E288-4CDE-B9FE-6C8C9DF2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989" y="2405691"/>
                <a:ext cx="3323909" cy="1107996"/>
              </a:xfrm>
              <a:prstGeom prst="rect">
                <a:avLst/>
              </a:prstGeom>
              <a:blipFill>
                <a:blip r:embed="rId3"/>
                <a:stretch>
                  <a:fillRect l="-2559" t="-38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648CE987-C155-4609-AFBB-48AEBACE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26" y="2703060"/>
            <a:ext cx="4559322" cy="88287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01514BD-81D4-44EE-8CAD-528AC4D17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40" y="4176171"/>
            <a:ext cx="4636695" cy="1133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EA9D6-A2E9-42BB-B99E-D15E434A64B9}"/>
                  </a:ext>
                </a:extLst>
              </p:cNvPr>
              <p:cNvSpPr txBox="1"/>
              <p:nvPr/>
            </p:nvSpPr>
            <p:spPr>
              <a:xfrm>
                <a:off x="7363848" y="3898311"/>
                <a:ext cx="4464148" cy="1594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Satisfy metric-LDP: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EA9D6-A2E9-42BB-B99E-D15E434A6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848" y="3898311"/>
                <a:ext cx="4464148" cy="1594154"/>
              </a:xfrm>
              <a:prstGeom prst="rect">
                <a:avLst/>
              </a:prstGeom>
              <a:blipFill>
                <a:blip r:embed="rId6"/>
                <a:stretch>
                  <a:fillRect l="-2044" t="-26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80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F04A-73CB-445E-A3FB-C89BDB20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Algorithm for 1-dim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5F644-1327-4AB4-9318-653A05F1D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data owner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-dim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a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Perturb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with random flipping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Send reports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5F644-1327-4AB4-9318-653A05F1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2918F-E288-4CDE-B9FE-6C8C9DF2CA75}"/>
                  </a:ext>
                </a:extLst>
              </p:cNvPr>
              <p:cNvSpPr txBox="1"/>
              <p:nvPr/>
            </p:nvSpPr>
            <p:spPr>
              <a:xfrm>
                <a:off x="8266989" y="2405691"/>
                <a:ext cx="3323909" cy="1107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−1, 1, 1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2918F-E288-4CDE-B9FE-6C8C9DF2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989" y="2405691"/>
                <a:ext cx="3323909" cy="1107996"/>
              </a:xfrm>
              <a:prstGeom prst="rect">
                <a:avLst/>
              </a:prstGeom>
              <a:blipFill>
                <a:blip r:embed="rId3"/>
                <a:stretch>
                  <a:fillRect l="-2559" t="-38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648CE987-C155-4609-AFBB-48AEBACE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26" y="2703060"/>
            <a:ext cx="4559322" cy="88287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01514BD-81D4-44EE-8CAD-528AC4D17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40" y="4176171"/>
            <a:ext cx="4636695" cy="1133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EA9D6-A2E9-42BB-B99E-D15E434A64B9}"/>
                  </a:ext>
                </a:extLst>
              </p:cNvPr>
              <p:cNvSpPr txBox="1"/>
              <p:nvPr/>
            </p:nvSpPr>
            <p:spPr>
              <a:xfrm>
                <a:off x="7363848" y="3898311"/>
                <a:ext cx="4464148" cy="15941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Satisfy metric-LDP: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EA9D6-A2E9-42BB-B99E-D15E434A6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848" y="3898311"/>
                <a:ext cx="4464148" cy="1594154"/>
              </a:xfrm>
              <a:prstGeom prst="rect">
                <a:avLst/>
              </a:prstGeom>
              <a:blipFill>
                <a:blip r:embed="rId6"/>
                <a:stretch>
                  <a:fillRect l="-2044" t="-26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56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8695-C64B-49F0-9644-E1D09966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Algorithm for 1-dim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 collector receives n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compute a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17DD0B-8D83-44C0-AE3E-8DC4A9B9458D}"/>
                  </a:ext>
                </a:extLst>
              </p:cNvPr>
              <p:cNvSpPr txBox="1"/>
              <p:nvPr/>
            </p:nvSpPr>
            <p:spPr>
              <a:xfrm>
                <a:off x="8790130" y="1960393"/>
                <a:ext cx="3323909" cy="4154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:r>
                  <a:rPr lang="en-US" altLang="zh-CN" sz="2400" dirty="0"/>
                  <a:t>Suppose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−1, 1, 1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1, 1, 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=−1+1+1=1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1+1=1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=1+1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 1, 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17DD0B-8D83-44C0-AE3E-8DC4A9B9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130" y="1960393"/>
                <a:ext cx="3323909" cy="4154984"/>
              </a:xfrm>
              <a:prstGeom prst="rect">
                <a:avLst/>
              </a:prstGeom>
              <a:blipFill>
                <a:blip r:embed="rId3"/>
                <a:stretch>
                  <a:fillRect l="-2742" t="-1025" b="-23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A121B50A-1290-45AA-8A59-50D7ECF05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5" y="2623048"/>
            <a:ext cx="1608292" cy="8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8695-C64B-49F0-9644-E1D09966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Algorithm for 1-dim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 collector receives n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compute a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 exists relation between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r>
                  <a:rPr lang="en-US" dirty="0"/>
                  <a:t> and frequency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A121B50A-1290-45AA-8A59-50D7ECF0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5" y="2623048"/>
            <a:ext cx="1608292" cy="878757"/>
          </a:xfrm>
          <a:prstGeom prst="rect">
            <a:avLst/>
          </a:prstGeom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AAFC42B5-731C-47B7-8FE4-0AAB6FD86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3818533"/>
            <a:ext cx="2631898" cy="592177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5BF9C93F-096F-4E12-8225-55F3E53D7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63" y="5096402"/>
            <a:ext cx="2671782" cy="13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8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8695-C64B-49F0-9644-E1D09966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Algorithm for 1-dim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 collector receives n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compute a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 exists relation between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r>
                  <a:rPr lang="en-US" dirty="0"/>
                  <a:t> and frequency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can be estimated as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A121B50A-1290-45AA-8A59-50D7ECF0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5" y="2623048"/>
            <a:ext cx="1608292" cy="878757"/>
          </a:xfrm>
          <a:prstGeom prst="rect">
            <a:avLst/>
          </a:prstGeom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AAFC42B5-731C-47B7-8FE4-0AAB6FD86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3818533"/>
            <a:ext cx="2631898" cy="592177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A7649421-4BD4-449F-B60B-90160F176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5" y="5246403"/>
            <a:ext cx="2737303" cy="7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clock&#10;&#10;Description automatically generated">
            <a:extLst>
              <a:ext uri="{FF2B5EF4-FFF2-40B4-BE49-F238E27FC236}">
                <a16:creationId xmlns:a16="http://schemas.microsoft.com/office/drawing/2014/main" id="{EE355BED-300C-4F23-9EB0-8CD4D48C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29" y="5219116"/>
            <a:ext cx="2338029" cy="565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3FF04A-73CB-445E-A3FB-C89BDB20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D-dim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5F644-1327-4AB4-9318-653A05F1D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Encoding</a:t>
                </a:r>
                <a:r>
                  <a:rPr lang="en-US" dirty="0"/>
                  <a:t>: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each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into a length-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Perturb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random flipping</a:t>
                </a:r>
              </a:p>
              <a:p>
                <a:pPr lvl="1"/>
                <a:r>
                  <a:rPr lang="en-US" dirty="0"/>
                  <a:t>Send reports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Estimation</a:t>
                </a:r>
                <a:r>
                  <a:rPr lang="en-US" dirty="0"/>
                  <a:t>: input n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compute a length-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exists relation between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r>
                  <a:rPr lang="en-US" dirty="0"/>
                  <a:t> and frequency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can be estimated as:</a:t>
                </a:r>
              </a:p>
              <a:p>
                <a:pPr lvl="1"/>
                <a:r>
                  <a:rPr lang="en-US" dirty="0"/>
                  <a:t>Range query estimated by summing up all points in the range</a:t>
                </a:r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5F644-1327-4AB4-9318-653A05F1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AC597949-98E4-478F-8FD9-C4F46F9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83" y="4761325"/>
            <a:ext cx="2762305" cy="6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4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CF40-215C-4DF8-99AD-82D0CBD6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C03-D667-494A-B2BA-07D27595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privacy is adopted in many companies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models: centralized/local differential privacy</a:t>
            </a:r>
          </a:p>
          <a:p>
            <a:pPr lvl="1"/>
            <a:r>
              <a:rPr lang="en-US" dirty="0"/>
              <a:t>Difference: No trusted data collector in local DP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C83CEE-C779-4D47-8081-15DF86D3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58" y="2779238"/>
            <a:ext cx="659715" cy="7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er Brand">
            <a:extLst>
              <a:ext uri="{FF2B5EF4-FFF2-40B4-BE49-F238E27FC236}">
                <a16:creationId xmlns:a16="http://schemas.microsoft.com/office/drawing/2014/main" id="{020807A3-B090-4014-9A7B-E9E6FC6FD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56" y="2450938"/>
            <a:ext cx="2922015" cy="16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has a new logo - The Verge">
            <a:extLst>
              <a:ext uri="{FF2B5EF4-FFF2-40B4-BE49-F238E27FC236}">
                <a16:creationId xmlns:a16="http://schemas.microsoft.com/office/drawing/2014/main" id="{EDA00F9E-29BE-41C4-A9B8-B83A7095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31" y="2517547"/>
            <a:ext cx="2261380" cy="150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Extends its Lead Over Amazon and Apple as the Most ...">
            <a:extLst>
              <a:ext uri="{FF2B5EF4-FFF2-40B4-BE49-F238E27FC236}">
                <a16:creationId xmlns:a16="http://schemas.microsoft.com/office/drawing/2014/main" id="{F26A3E88-1EDC-4A92-8D56-D058BD6C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61" y="2450938"/>
            <a:ext cx="1636328" cy="16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ibaba Logo Blooloop">
            <a:extLst>
              <a:ext uri="{FF2B5EF4-FFF2-40B4-BE49-F238E27FC236}">
                <a16:creationId xmlns:a16="http://schemas.microsoft.com/office/drawing/2014/main" id="{AF8864FE-EAFC-482E-AB3D-4B10BBFCA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25" y="2594231"/>
            <a:ext cx="2148841" cy="13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84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660-3F52-49ED-ABFF-03D6F44F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BF3B66-631F-426D-987B-086D44008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Single-value frequency and range query</a:t>
                </a:r>
              </a:p>
              <a:p>
                <a:pPr lvl="1"/>
                <a:r>
                  <a:rPr lang="en-US" dirty="0"/>
                  <a:t>Both are unbiased</a:t>
                </a:r>
              </a:p>
              <a:p>
                <a:pPr lvl="1"/>
                <a:r>
                  <a:rPr lang="en-US" dirty="0"/>
                  <a:t>Both have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independent on domain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summing up for range query, most of the error canceled out</a:t>
                </a:r>
              </a:p>
              <a:p>
                <a:endParaRPr lang="en-US" dirty="0"/>
              </a:p>
              <a:p>
                <a:r>
                  <a:rPr lang="en-US" dirty="0"/>
                  <a:t>Can be extended to </a:t>
                </a:r>
              </a:p>
              <a:p>
                <a:pPr lvl="1"/>
                <a:r>
                  <a:rPr lang="en-US" dirty="0"/>
                  <a:t>Each dimension has different domain size </a:t>
                </a:r>
              </a:p>
              <a:p>
                <a:pPr lvl="1"/>
                <a:r>
                  <a:rPr lang="en-US" dirty="0"/>
                  <a:t>Weighted range query with public/private weight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BF3B66-631F-426D-987B-086D44008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73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1FD8-CFC6-440C-A1DA-1E52EB33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6401-5FBB-42ED-8F97-B4FF0587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with provable error guarantee under metric-LDP, for</a:t>
            </a:r>
          </a:p>
          <a:p>
            <a:pPr lvl="1"/>
            <a:r>
              <a:rPr lang="en-US" dirty="0"/>
              <a:t>Linear counting query</a:t>
            </a:r>
          </a:p>
          <a:p>
            <a:pPr lvl="1"/>
            <a:r>
              <a:rPr lang="en-US" dirty="0"/>
              <a:t>Multi-dimensional range query</a:t>
            </a:r>
          </a:p>
          <a:p>
            <a:pPr lvl="1"/>
            <a:r>
              <a:rPr lang="en-US" dirty="0"/>
              <a:t>Applications: quantile queries</a:t>
            </a:r>
          </a:p>
          <a:p>
            <a:endParaRPr lang="en-US" dirty="0"/>
          </a:p>
          <a:p>
            <a:r>
              <a:rPr lang="en-US" dirty="0"/>
              <a:t>Expected error of our scheme is independent on domain size, and significantly improves the state-of-the-art</a:t>
            </a:r>
          </a:p>
        </p:txBody>
      </p:sp>
    </p:spTree>
    <p:extLst>
      <p:ext uri="{BB962C8B-B14F-4D97-AF65-F5344CB8AC3E}">
        <p14:creationId xmlns:p14="http://schemas.microsoft.com/office/powerpoint/2010/main" val="2843066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6D01-04C6-45FD-A5A6-53BBA58E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319F-25EA-4526-AE0D-F3F3D61A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8695-C64B-49F0-9644-E1D09966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Algorithm for D-dim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 collector receives n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compute a length-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 exists relation between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r>
                  <a:rPr lang="en-US" dirty="0"/>
                  <a:t> and frequency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and satisfies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198735-A906-48D7-8AE9-5CDD530C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3A83E4B-DC94-4F0A-8FA7-5CAB76F0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2661749"/>
            <a:ext cx="2819218" cy="851764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4E1E8111-71E8-4D80-8664-64B48266B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3839561"/>
            <a:ext cx="2907122" cy="670451"/>
          </a:xfrm>
          <a:prstGeom prst="rect">
            <a:avLst/>
          </a:prstGeom>
        </p:spPr>
      </p:pic>
      <p:pic>
        <p:nvPicPr>
          <p:cNvPr id="9" name="Picture 8" descr="A picture containing clock, flying, people, flock&#10;&#10;Description automatically generated">
            <a:extLst>
              <a:ext uri="{FF2B5EF4-FFF2-40B4-BE49-F238E27FC236}">
                <a16:creationId xmlns:a16="http://schemas.microsoft.com/office/drawing/2014/main" id="{3E5E32DF-A80B-4BE1-81E6-B0CE2FDC2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4" y="5051978"/>
            <a:ext cx="4519646" cy="1395423"/>
          </a:xfrm>
          <a:prstGeom prst="rect">
            <a:avLst/>
          </a:prstGeom>
        </p:spPr>
      </p:pic>
      <p:pic>
        <p:nvPicPr>
          <p:cNvPr id="11" name="Picture 10" descr="A picture containing clock, group, flock, bird&#10;&#10;Description automatically generated">
            <a:extLst>
              <a:ext uri="{FF2B5EF4-FFF2-40B4-BE49-F238E27FC236}">
                <a16:creationId xmlns:a16="http://schemas.microsoft.com/office/drawing/2014/main" id="{68ECA985-3F6E-4203-99C8-0DED7E4A3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47" y="5051978"/>
            <a:ext cx="2843233" cy="1390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17DD0B-8D83-44C0-AE3E-8DC4A9B9458D}"/>
                  </a:ext>
                </a:extLst>
              </p:cNvPr>
              <p:cNvSpPr txBox="1"/>
              <p:nvPr/>
            </p:nvSpPr>
            <p:spPr>
              <a:xfrm>
                <a:off x="8790130" y="1960393"/>
                <a:ext cx="3323909" cy="1921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Example: </a:t>
                </a:r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=[1,1]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[1,1]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17DD0B-8D83-44C0-AE3E-8DC4A9B9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130" y="1960393"/>
                <a:ext cx="3323909" cy="1921936"/>
              </a:xfrm>
              <a:prstGeom prst="rect">
                <a:avLst/>
              </a:prstGeom>
              <a:blipFill>
                <a:blip r:embed="rId7"/>
                <a:stretch>
                  <a:fillRect l="-2742" t="-2208" b="-31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38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8695-C64B-49F0-9644-E1D09966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Algorithm for D-dim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85921"/>
              </a:xfrm>
            </p:spPr>
            <p:txBody>
              <a:bodyPr/>
              <a:lstStyle/>
              <a:p>
                <a:r>
                  <a:rPr lang="en-US" dirty="0"/>
                  <a:t>Data collector receives n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compute a length-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 exists relation between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r>
                  <a:rPr lang="en-US" dirty="0"/>
                  <a:t> and frequency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can be estimated as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198735-A906-48D7-8AE9-5CDD530C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85921"/>
              </a:xfrm>
              <a:blipFill rotWithShape="0">
                <a:blip r:embed="rId2"/>
                <a:stretch>
                  <a:fillRect l="-1043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3A83E4B-DC94-4F0A-8FA7-5CAB76F0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2661749"/>
            <a:ext cx="2819218" cy="851764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4E1E8111-71E8-4D80-8664-64B48266B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3839561"/>
            <a:ext cx="2907122" cy="670451"/>
          </a:xfrm>
          <a:prstGeom prst="rect">
            <a:avLst/>
          </a:prstGeom>
        </p:spPr>
      </p:pic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0BC71C22-72BE-48D8-A58E-71F82BB8B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5171562"/>
            <a:ext cx="2945272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8695-C64B-49F0-9644-E1D09966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Algorithm for D-dim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85921"/>
              </a:xfrm>
            </p:spPr>
            <p:txBody>
              <a:bodyPr/>
              <a:lstStyle/>
              <a:p>
                <a:r>
                  <a:rPr lang="en-US" dirty="0"/>
                  <a:t>Data collector receives n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compute a length-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 exists relation between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dirty="0"/>
                  <a:t> and frequency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can be estimated as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85921"/>
              </a:xfrm>
              <a:blipFill>
                <a:blip r:embed="rId2"/>
                <a:stretch>
                  <a:fillRect l="-1043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3A83E4B-DC94-4F0A-8FA7-5CAB76F0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2661749"/>
            <a:ext cx="2819218" cy="851764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4E1E8111-71E8-4D80-8664-64B48266B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3839561"/>
            <a:ext cx="2907122" cy="670451"/>
          </a:xfrm>
          <a:prstGeom prst="rect">
            <a:avLst/>
          </a:prstGeom>
        </p:spPr>
      </p:pic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0BC71C22-72BE-48D8-A58E-71F82BB8B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5171562"/>
            <a:ext cx="2945272" cy="711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0CC2C-AB77-4CF4-92C7-0D9D26D88450}"/>
                  </a:ext>
                </a:extLst>
              </p:cNvPr>
              <p:cNvSpPr txBox="1"/>
              <p:nvPr/>
            </p:nvSpPr>
            <p:spPr>
              <a:xfrm>
                <a:off x="5577017" y="1626585"/>
                <a:ext cx="5906530" cy="4705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/>
                  <a:t> can be computed efficiently: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0CC2C-AB77-4CF4-92C7-0D9D26D8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017" y="1626585"/>
                <a:ext cx="5906530" cy="4705840"/>
              </a:xfrm>
              <a:prstGeom prst="rect">
                <a:avLst/>
              </a:prstGeom>
              <a:blipFill>
                <a:blip r:embed="rId6"/>
                <a:stretch>
                  <a:fillRect l="-206" t="-5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many, large, clock, different&#10;&#10;Description automatically generated">
            <a:extLst>
              <a:ext uri="{FF2B5EF4-FFF2-40B4-BE49-F238E27FC236}">
                <a16:creationId xmlns:a16="http://schemas.microsoft.com/office/drawing/2014/main" id="{AE2DC758-978A-4EFA-B724-408A01588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674" y="2397072"/>
            <a:ext cx="5591216" cy="1785951"/>
          </a:xfrm>
          <a:prstGeom prst="rect">
            <a:avLst/>
          </a:prstGeom>
        </p:spPr>
      </p:pic>
      <p:pic>
        <p:nvPicPr>
          <p:cNvPr id="11" name="Picture 10" descr="A large clock mounted to the side&#10;&#10;Description automatically generated">
            <a:extLst>
              <a:ext uri="{FF2B5EF4-FFF2-40B4-BE49-F238E27FC236}">
                <a16:creationId xmlns:a16="http://schemas.microsoft.com/office/drawing/2014/main" id="{7A1270E1-513D-437A-B93D-6734334E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30" y="4484975"/>
            <a:ext cx="3314724" cy="17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8695-C64B-49F0-9644-E1D09966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Algorithm for D-dim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98735-A906-48D7-8AE9-5CDD530C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85921"/>
              </a:xfrm>
            </p:spPr>
            <p:txBody>
              <a:bodyPr/>
              <a:lstStyle/>
              <a:p>
                <a:r>
                  <a:rPr lang="en-US" dirty="0"/>
                  <a:t>Data collector receives n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 compute a length-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 exists relation between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r>
                  <a:rPr lang="en-US" dirty="0"/>
                  <a:t> and frequency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can be estimated as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Range query estimated by summing up all points in the range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198735-A906-48D7-8AE9-5CDD530C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85921"/>
              </a:xfrm>
              <a:blipFill rotWithShape="0">
                <a:blip r:embed="rId2"/>
                <a:stretch>
                  <a:fillRect l="-1043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C3A83E4B-DC94-4F0A-8FA7-5CAB76F0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2661749"/>
            <a:ext cx="2819218" cy="851764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4E1E8111-71E8-4D80-8664-64B48266B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3839561"/>
            <a:ext cx="2907122" cy="670451"/>
          </a:xfrm>
          <a:prstGeom prst="rect">
            <a:avLst/>
          </a:prstGeom>
        </p:spPr>
      </p:pic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0BC71C22-72BE-48D8-A58E-71F82BB8B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5" y="5171562"/>
            <a:ext cx="2945272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DA37-86B3-4A3B-B141-7589CFD3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Differential Privacy (LDP)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EAD89-5041-4B25-9C3E-3D4DF60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Setting: </a:t>
                </a:r>
                <a:br>
                  <a:rPr lang="en-US" dirty="0"/>
                </a:br>
                <a:r>
                  <a:rPr lang="en-US" dirty="0"/>
                  <a:t>n data owners, each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sends encoded report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data collector for analytical tasks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EAD89-5041-4B25-9C3E-3D4DF60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71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DA37-86B3-4A3B-B141-7589CFD3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EAD89-5041-4B25-9C3E-3D4DF60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Setting: </a:t>
                </a:r>
                <a:br>
                  <a:rPr lang="en-US" dirty="0"/>
                </a:br>
                <a:r>
                  <a:rPr lang="en-US" dirty="0"/>
                  <a:t>n data owners, each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sends encoded report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data collector for analytical tasks</a:t>
                </a:r>
              </a:p>
              <a:p>
                <a:endParaRPr lang="en-US" dirty="0"/>
              </a:p>
              <a:p>
                <a:r>
                  <a:rPr lang="en-US" dirty="0"/>
                  <a:t>Formal definition:</a:t>
                </a:r>
                <a:br>
                  <a:rPr lang="en-US" dirty="0"/>
                </a:br>
                <a:r>
                  <a:rPr lang="en-US" dirty="0"/>
                  <a:t>A randomized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-LDP if for any pair of private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and any subset of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EAD89-5041-4B25-9C3E-3D4DF60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66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29E6-EF16-4688-A087-D968F350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Metric-based LDP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ABB0A-4F85-4844-9862-791FF283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34351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Motivation: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-LDP has same level of protection for any pairs </a:t>
                </a:r>
              </a:p>
              <a:p>
                <a:pPr lvl="1"/>
                <a:r>
                  <a:rPr lang="en-US" altLang="zh-CN" dirty="0"/>
                  <a:t>Lead to </a:t>
                </a:r>
                <a:r>
                  <a:rPr lang="en-US" dirty="0"/>
                  <a:t>high error, i.e., d-dim range query has error 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 need to have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for all pairs, i.e., kid/adult less sensitive than exact age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ABB0A-4F85-4844-9862-791FF283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34351" cy="4667250"/>
              </a:xfrm>
              <a:blipFill>
                <a:blip r:embed="rId2"/>
                <a:stretch>
                  <a:fillRect l="-922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28BA9F-A580-446D-A56B-E799ECFB463D}"/>
              </a:ext>
            </a:extLst>
          </p:cNvPr>
          <p:cNvSpPr txBox="1"/>
          <p:nvPr/>
        </p:nvSpPr>
        <p:spPr>
          <a:xfrm>
            <a:off x="1111707" y="6176963"/>
            <a:ext cx="9109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[1] M.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Alvim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K.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Chatzikokolakis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C.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Palamidessi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and A.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Pazii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“Local differential privacy on metric spaces: optimizing the trade-off with utility,” in Proceedings of the 31st IEEE Computer Security Foundations Symposium (CSF), 2018, pp. 262–267</a:t>
            </a:r>
          </a:p>
        </p:txBody>
      </p:sp>
    </p:spTree>
    <p:extLst>
      <p:ext uri="{BB962C8B-B14F-4D97-AF65-F5344CB8AC3E}">
        <p14:creationId xmlns:p14="http://schemas.microsoft.com/office/powerpoint/2010/main" val="217199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29E6-EF16-4688-A087-D968F350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Metric-based LDP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ABB0A-4F85-4844-9862-791FF283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34351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Motivation: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-LDP has same level of protection for any pairs </a:t>
                </a:r>
              </a:p>
              <a:p>
                <a:pPr lvl="1"/>
                <a:r>
                  <a:rPr lang="en-US" altLang="zh-CN" dirty="0"/>
                  <a:t>Lead to </a:t>
                </a:r>
                <a:r>
                  <a:rPr lang="en-US" dirty="0"/>
                  <a:t>high error, i.e., d-dim range query has error 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 need to have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for all pairs, i.e., kid/adult less sensitive than exact age</a:t>
                </a:r>
              </a:p>
              <a:p>
                <a:endParaRPr lang="en-US" dirty="0"/>
              </a:p>
              <a:p>
                <a:r>
                  <a:rPr lang="en-US" dirty="0"/>
                  <a:t>Metric-based LDP: A privacy guarantee based on a 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ABB0A-4F85-4844-9862-791FF283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34351" cy="4667250"/>
              </a:xfrm>
              <a:blipFill>
                <a:blip r:embed="rId2"/>
                <a:stretch>
                  <a:fillRect l="-922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28BA9F-A580-446D-A56B-E799ECFB463D}"/>
              </a:ext>
            </a:extLst>
          </p:cNvPr>
          <p:cNvSpPr txBox="1"/>
          <p:nvPr/>
        </p:nvSpPr>
        <p:spPr>
          <a:xfrm>
            <a:off x="1111707" y="6176963"/>
            <a:ext cx="9109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[1] M.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Alvim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K.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Chatzikokolakis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C.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Palamidessi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and A.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Pazii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“Local differential privacy on metric spaces: optimizing the trade-off with utility,” in Proceedings of the 31st IEEE Computer Security Foundations Symposium (CSF), 2018, pp. 262–267</a:t>
            </a:r>
          </a:p>
        </p:txBody>
      </p:sp>
    </p:spTree>
    <p:extLst>
      <p:ext uri="{BB962C8B-B14F-4D97-AF65-F5344CB8AC3E}">
        <p14:creationId xmlns:p14="http://schemas.microsoft.com/office/powerpoint/2010/main" val="150756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29E6-EF16-4688-A087-D968F350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Metric-based LDP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ABB0A-4F85-4844-9862-791FF283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34351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Motivation: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-LDP has same level of protection for any pairs </a:t>
                </a:r>
              </a:p>
              <a:p>
                <a:pPr lvl="1"/>
                <a:r>
                  <a:rPr lang="en-US" altLang="zh-CN" dirty="0"/>
                  <a:t>Lead to </a:t>
                </a:r>
                <a:r>
                  <a:rPr lang="en-US" dirty="0"/>
                  <a:t>high error, i.e., d-dim range query has error 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 need to have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for all pairs, i.e., kid/adult less sensitive than exact age</a:t>
                </a:r>
              </a:p>
              <a:p>
                <a:endParaRPr lang="en-US" dirty="0"/>
              </a:p>
              <a:p>
                <a:r>
                  <a:rPr lang="en-US" dirty="0"/>
                  <a:t>Metric-based LDP: A privacy guarantee based on a 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ABB0A-4F85-4844-9862-791FF283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34351" cy="4667250"/>
              </a:xfrm>
              <a:blipFill>
                <a:blip r:embed="rId2"/>
                <a:stretch>
                  <a:fillRect l="-922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28BA9F-A580-446D-A56B-E799ECFB463D}"/>
              </a:ext>
            </a:extLst>
          </p:cNvPr>
          <p:cNvSpPr txBox="1"/>
          <p:nvPr/>
        </p:nvSpPr>
        <p:spPr>
          <a:xfrm>
            <a:off x="1111707" y="6176963"/>
            <a:ext cx="9109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[1] M.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Alvim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K.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Chatzikokolakis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C.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Palamidessi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and A.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Pazii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“Local differential privacy on metric spaces: optimizing the trade-off with utility,” in Proceedings of the 31st IEEE Computer Security Foundations Symposium (CSF), 2018, pp. 262–267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B94F9C-582C-41FA-A22B-CC5E5D4F185F}"/>
              </a:ext>
            </a:extLst>
          </p:cNvPr>
          <p:cNvSpPr txBox="1"/>
          <p:nvPr/>
        </p:nvSpPr>
        <p:spPr>
          <a:xfrm>
            <a:off x="2729133" y="1574850"/>
            <a:ext cx="6419557" cy="4602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3D911-485E-424B-A87E-25B4F879E24E}"/>
              </a:ext>
            </a:extLst>
          </p:cNvPr>
          <p:cNvSpPr txBox="1"/>
          <p:nvPr/>
        </p:nvSpPr>
        <p:spPr>
          <a:xfrm>
            <a:off x="3338904" y="5533338"/>
            <a:ext cx="52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Stronger protection for closer pairs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8B0AAF-D66A-4F4C-A6A8-CA4CA954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782" y="1821859"/>
            <a:ext cx="2572436" cy="3513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A21E4B-9016-46D6-B443-BA8ADB577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720" y="1823034"/>
            <a:ext cx="2829804" cy="34692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16C7109-C7E6-443D-805B-D2074EFB8EE3}"/>
              </a:ext>
            </a:extLst>
          </p:cNvPr>
          <p:cNvSpPr/>
          <p:nvPr/>
        </p:nvSpPr>
        <p:spPr>
          <a:xfrm>
            <a:off x="7585168" y="1963649"/>
            <a:ext cx="96591" cy="1030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10567F-471D-4F46-9C74-41CF4616AA53}"/>
              </a:ext>
            </a:extLst>
          </p:cNvPr>
          <p:cNvSpPr/>
          <p:nvPr/>
        </p:nvSpPr>
        <p:spPr>
          <a:xfrm>
            <a:off x="6817265" y="4666066"/>
            <a:ext cx="96591" cy="1030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5F7D81-4E39-4B71-A380-920ABD78406F}"/>
              </a:ext>
            </a:extLst>
          </p:cNvPr>
          <p:cNvSpPr/>
          <p:nvPr/>
        </p:nvSpPr>
        <p:spPr>
          <a:xfrm>
            <a:off x="4313640" y="3952437"/>
            <a:ext cx="96591" cy="10303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2A9777-F1AC-426F-BAF7-F498D2C8F7F7}"/>
              </a:ext>
            </a:extLst>
          </p:cNvPr>
          <p:cNvSpPr/>
          <p:nvPr/>
        </p:nvSpPr>
        <p:spPr>
          <a:xfrm>
            <a:off x="4961877" y="5109389"/>
            <a:ext cx="96591" cy="10303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1FE31F-BD53-4578-8C42-B4034F906A0A}"/>
              </a:ext>
            </a:extLst>
          </p:cNvPr>
          <p:cNvCxnSpPr>
            <a:stCxn id="23" idx="5"/>
            <a:endCxn id="24" idx="1"/>
          </p:cNvCxnSpPr>
          <p:nvPr/>
        </p:nvCxnSpPr>
        <p:spPr>
          <a:xfrm>
            <a:off x="4396086" y="4040379"/>
            <a:ext cx="579936" cy="10840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8B4731-5435-4B8F-96F4-D813F7B24447}"/>
              </a:ext>
            </a:extLst>
          </p:cNvPr>
          <p:cNvCxnSpPr>
            <a:stCxn id="21" idx="4"/>
            <a:endCxn id="22" idx="7"/>
          </p:cNvCxnSpPr>
          <p:nvPr/>
        </p:nvCxnSpPr>
        <p:spPr>
          <a:xfrm flipH="1">
            <a:off x="6899711" y="2066680"/>
            <a:ext cx="733753" cy="26144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333963-24D5-4390-B874-7623BD302830}"/>
                  </a:ext>
                </a:extLst>
              </p:cNvPr>
              <p:cNvSpPr txBox="1"/>
              <p:nvPr/>
            </p:nvSpPr>
            <p:spPr>
              <a:xfrm>
                <a:off x="3140551" y="4399765"/>
                <a:ext cx="1611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333963-24D5-4390-B874-7623BD30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51" y="4399765"/>
                <a:ext cx="16112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4DBA1-1B02-4564-AB53-83FFAFE0E3B5}"/>
                  </a:ext>
                </a:extLst>
              </p:cNvPr>
              <p:cNvSpPr txBox="1"/>
              <p:nvPr/>
            </p:nvSpPr>
            <p:spPr>
              <a:xfrm>
                <a:off x="7266587" y="3011798"/>
                <a:ext cx="1482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4DBA1-1B02-4564-AB53-83FFAFE0E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87" y="3011798"/>
                <a:ext cx="14829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77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29E6-EF16-4688-A087-D968F350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Metric-based LDP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ABB0A-4F85-4844-9862-791FF2836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34351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Motivation: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-LDP has same level of protection for any pairs </a:t>
                </a:r>
              </a:p>
              <a:p>
                <a:pPr lvl="1"/>
                <a:r>
                  <a:rPr lang="en-US" altLang="zh-CN" dirty="0"/>
                  <a:t>Lead to </a:t>
                </a:r>
                <a:r>
                  <a:rPr lang="en-US" dirty="0"/>
                  <a:t>high error, i.e., d-dim range query has error 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 need to have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for all pairs, i.e., kid/adult less sensitive than exact age</a:t>
                </a:r>
              </a:p>
              <a:p>
                <a:endParaRPr lang="en-US" dirty="0"/>
              </a:p>
              <a:p>
                <a:r>
                  <a:rPr lang="en-US" dirty="0"/>
                  <a:t>Metric-based LDP: A privacy guarantee based on a 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Challenges of prior work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+mj-ea"/>
                    <a:cs typeface="+mj-cs"/>
                  </a:rPr>
                  <a:t>[1]</a:t>
                </a:r>
                <a:r>
                  <a:rPr lang="en-US" dirty="0"/>
                  <a:t>: no error guarantee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ABB0A-4F85-4844-9862-791FF2836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34351" cy="4667250"/>
              </a:xfrm>
              <a:blipFill>
                <a:blip r:embed="rId2"/>
                <a:stretch>
                  <a:fillRect l="-922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28BA9F-A580-446D-A56B-E799ECFB463D}"/>
              </a:ext>
            </a:extLst>
          </p:cNvPr>
          <p:cNvSpPr txBox="1"/>
          <p:nvPr/>
        </p:nvSpPr>
        <p:spPr>
          <a:xfrm>
            <a:off x="1111707" y="6176963"/>
            <a:ext cx="9109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[1] M.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Alvim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K.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Chatzikokolakis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C.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Palamidessi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and A.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Pazii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“Local differential privacy on metric spaces: optimizing the trade-off with utility,” in Proceedings of the 31st IEEE Computer Security Foundations Symposium (CSF), 2018, pp. 262–267</a:t>
            </a:r>
          </a:p>
        </p:txBody>
      </p:sp>
    </p:spTree>
    <p:extLst>
      <p:ext uri="{BB962C8B-B14F-4D97-AF65-F5344CB8AC3E}">
        <p14:creationId xmlns:p14="http://schemas.microsoft.com/office/powerpoint/2010/main" val="376957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DA37-48DF-478B-AB28-EA5D14CF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7286-DC8C-488B-A14F-A395B7C9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metric-LDP algorithm with error guarantee for following tasks:</a:t>
            </a:r>
          </a:p>
          <a:p>
            <a:endParaRPr lang="en-US" dirty="0"/>
          </a:p>
          <a:p>
            <a:r>
              <a:rPr lang="en-US" dirty="0"/>
              <a:t>Linear counting</a:t>
            </a:r>
          </a:p>
          <a:p>
            <a:endParaRPr lang="en-US" dirty="0"/>
          </a:p>
          <a:p>
            <a:r>
              <a:rPr lang="en-US" dirty="0"/>
              <a:t>Multi-dimensional range counting</a:t>
            </a:r>
          </a:p>
          <a:p>
            <a:endParaRPr lang="en-US" dirty="0"/>
          </a:p>
          <a:p>
            <a:r>
              <a:rPr lang="en-US" dirty="0"/>
              <a:t>Applications: quantile queries</a:t>
            </a:r>
          </a:p>
        </p:txBody>
      </p:sp>
    </p:spTree>
    <p:extLst>
      <p:ext uri="{BB962C8B-B14F-4D97-AF65-F5344CB8AC3E}">
        <p14:creationId xmlns:p14="http://schemas.microsoft.com/office/powerpoint/2010/main" val="270098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1672</Words>
  <Application>Microsoft Office PowerPoint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Calibri</vt:lpstr>
      <vt:lpstr>Calibri Light</vt:lpstr>
      <vt:lpstr>Cambria Math</vt:lpstr>
      <vt:lpstr>Office Theme</vt:lpstr>
      <vt:lpstr>Linear and Range Counting under Metric-based Local Differential Privacy</vt:lpstr>
      <vt:lpstr>Motivation</vt:lpstr>
      <vt:lpstr>Local Differential Privacy (LDP)</vt:lpstr>
      <vt:lpstr>Local Differential Privacy (LDP)</vt:lpstr>
      <vt:lpstr>Metric-based LDP [1]</vt:lpstr>
      <vt:lpstr>Metric-based LDP [1]</vt:lpstr>
      <vt:lpstr>Metric-based LDP [1]</vt:lpstr>
      <vt:lpstr>Metric-based LDP [1]</vt:lpstr>
      <vt:lpstr>Research Problem</vt:lpstr>
      <vt:lpstr>Multi-dimensional Range Query (MRQ)</vt:lpstr>
      <vt:lpstr>State-of-the-art</vt:lpstr>
      <vt:lpstr>Our Approach</vt:lpstr>
      <vt:lpstr>Encoding Algorithm for 1-dim</vt:lpstr>
      <vt:lpstr>Encoding Algorithm for 1-dim</vt:lpstr>
      <vt:lpstr>Encoding Algorithm for 1-dim</vt:lpstr>
      <vt:lpstr>Estimation Algorithm for 1-dim</vt:lpstr>
      <vt:lpstr>Estimation Algorithm for 1-dim</vt:lpstr>
      <vt:lpstr>Estimation Algorithm for 1-dim</vt:lpstr>
      <vt:lpstr>Algorithm for D-dim</vt:lpstr>
      <vt:lpstr>Analysis of Our Approach</vt:lpstr>
      <vt:lpstr>Summary</vt:lpstr>
      <vt:lpstr>PowerPoint Presentation</vt:lpstr>
      <vt:lpstr>Estimation Algorithm for D-dim</vt:lpstr>
      <vt:lpstr>Estimation Algorithm for D-dim</vt:lpstr>
      <vt:lpstr>Estimation Algorithm for D-dim</vt:lpstr>
      <vt:lpstr>Estimation Algorithm for D-dim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Zhuolun Xiang</dc:creator>
  <cp:lastModifiedBy>Xiang, Zhuolun</cp:lastModifiedBy>
  <cp:revision>60</cp:revision>
  <dcterms:created xsi:type="dcterms:W3CDTF">2020-05-25T21:01:24Z</dcterms:created>
  <dcterms:modified xsi:type="dcterms:W3CDTF">2020-06-05T17:55:22Z</dcterms:modified>
</cp:coreProperties>
</file>