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47" r:id="rId3"/>
    <p:sldId id="326" r:id="rId4"/>
    <p:sldId id="287" r:id="rId5"/>
    <p:sldId id="336" r:id="rId6"/>
    <p:sldId id="323" r:id="rId7"/>
    <p:sldId id="324" r:id="rId8"/>
    <p:sldId id="348" r:id="rId9"/>
    <p:sldId id="325" r:id="rId10"/>
    <p:sldId id="329" r:id="rId11"/>
    <p:sldId id="330" r:id="rId12"/>
    <p:sldId id="346" r:id="rId13"/>
    <p:sldId id="342" r:id="rId14"/>
    <p:sldId id="343" r:id="rId15"/>
    <p:sldId id="344" r:id="rId16"/>
    <p:sldId id="34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91720"/>
  </p:normalViewPr>
  <p:slideViewPr>
    <p:cSldViewPr snapToGrid="0">
      <p:cViewPr varScale="1">
        <p:scale>
          <a:sx n="65" d="100"/>
          <a:sy n="65" d="100"/>
        </p:scale>
        <p:origin x="807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SUser\Desktop\tab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  <a:effectLst/>
          </c:spPr>
          <c:invertIfNegative val="0"/>
          <c:val>
            <c:numRef>
              <c:f>Sheet1!$A$2:$A$9</c:f>
              <c:numCache>
                <c:formatCode>General</c:formatCode>
                <c:ptCount val="8"/>
                <c:pt idx="0">
                  <c:v>14</c:v>
                </c:pt>
                <c:pt idx="1">
                  <c:v>23</c:v>
                </c:pt>
                <c:pt idx="2">
                  <c:v>34</c:v>
                </c:pt>
                <c:pt idx="3">
                  <c:v>50</c:v>
                </c:pt>
                <c:pt idx="4">
                  <c:v>30</c:v>
                </c:pt>
                <c:pt idx="5">
                  <c:v>14</c:v>
                </c:pt>
                <c:pt idx="6">
                  <c:v>22</c:v>
                </c:pt>
                <c:pt idx="7">
                  <c:v>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3F-4D1E-B051-D5A9C452C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"/>
        <c:overlap val="13"/>
        <c:axId val="122511232"/>
        <c:axId val="122506528"/>
      </c:barChart>
      <c:catAx>
        <c:axId val="122511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6528"/>
        <c:crosses val="autoZero"/>
        <c:auto val="1"/>
        <c:lblAlgn val="ctr"/>
        <c:lblOffset val="100"/>
        <c:noMultiLvlLbl val="0"/>
      </c:catAx>
      <c:valAx>
        <c:axId val="12250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1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28575" cap="flat" cmpd="sng" algn="ctr">
      <a:solidFill>
        <a:schemeClr val="bg1"/>
      </a:solidFill>
      <a:round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B9C-449C-81B7-F7358894FA1F}"/>
              </c:ext>
            </c:extLst>
          </c:dPt>
          <c:cat>
            <c:strRef>
              <c:f>Sheet1!$E$2:$E$5</c:f>
              <c:strCache>
                <c:ptCount val="4"/>
                <c:pt idx="0">
                  <c:v>[1-2]</c:v>
                </c:pt>
                <c:pt idx="1">
                  <c:v>[3-4]</c:v>
                </c:pt>
                <c:pt idx="2">
                  <c:v>[5-6]</c:v>
                </c:pt>
                <c:pt idx="3">
                  <c:v>[7-8]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</c:v>
                </c:pt>
                <c:pt idx="1">
                  <c:v>21</c:v>
                </c:pt>
                <c:pt idx="2">
                  <c:v>11</c:v>
                </c:pt>
                <c:pt idx="3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B9C-449C-81B7-F7358894F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-27"/>
        <c:axId val="124281488"/>
        <c:axId val="124285800"/>
      </c:barChart>
      <c:catAx>
        <c:axId val="12428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85800"/>
        <c:crosses val="autoZero"/>
        <c:auto val="1"/>
        <c:lblAlgn val="ctr"/>
        <c:lblOffset val="100"/>
        <c:noMultiLvlLbl val="0"/>
      </c:catAx>
      <c:valAx>
        <c:axId val="12428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8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F09-4BB3-BC56-F3E6893B932C}"/>
              </c:ext>
            </c:extLst>
          </c:dPt>
          <c:cat>
            <c:strRef>
              <c:f>Sheet1!$C$2:$C$3</c:f>
              <c:strCache>
                <c:ptCount val="2"/>
                <c:pt idx="0">
                  <c:v>[1-4]</c:v>
                </c:pt>
                <c:pt idx="1">
                  <c:v>[5-8]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F09-4BB3-BC56-F3E6893B9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7"/>
        <c:axId val="124283448"/>
        <c:axId val="124279528"/>
      </c:barChart>
      <c:catAx>
        <c:axId val="124283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79528"/>
        <c:crosses val="autoZero"/>
        <c:auto val="1"/>
        <c:lblAlgn val="ctr"/>
        <c:lblOffset val="100"/>
        <c:noMultiLvlLbl val="0"/>
      </c:catAx>
      <c:valAx>
        <c:axId val="12427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83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10-4131-B335-93DB836FAA09}"/>
              </c:ext>
            </c:extLst>
          </c:dPt>
          <c:val>
            <c:numRef>
              <c:f>Sheet1!$F$2:$F$9</c:f>
              <c:numCache>
                <c:formatCode>General</c:formatCode>
                <c:ptCount val="8"/>
                <c:pt idx="0">
                  <c:v>3.5</c:v>
                </c:pt>
                <c:pt idx="1">
                  <c:v>5.75</c:v>
                </c:pt>
                <c:pt idx="2">
                  <c:v>8.5</c:v>
                </c:pt>
                <c:pt idx="3">
                  <c:v>12.5</c:v>
                </c:pt>
                <c:pt idx="4">
                  <c:v>7.5</c:v>
                </c:pt>
                <c:pt idx="5">
                  <c:v>3.5</c:v>
                </c:pt>
                <c:pt idx="6">
                  <c:v>5.5</c:v>
                </c:pt>
                <c:pt idx="7">
                  <c:v>9.25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110-4131-B335-93DB836FA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overlap val="-27"/>
        <c:axId val="124284232"/>
        <c:axId val="124284624"/>
      </c:barChart>
      <c:catAx>
        <c:axId val="124284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84624"/>
        <c:crosses val="autoZero"/>
        <c:auto val="1"/>
        <c:lblAlgn val="ctr"/>
        <c:lblOffset val="100"/>
        <c:noMultiLvlLbl val="0"/>
      </c:catAx>
      <c:valAx>
        <c:axId val="12428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84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7EE-4FA4-AAFA-FFA16780859A}"/>
              </c:ext>
            </c:extLst>
          </c:dPt>
          <c:cat>
            <c:strRef>
              <c:f>Sheet1!$E$2:$E$5</c:f>
              <c:strCache>
                <c:ptCount val="4"/>
                <c:pt idx="0">
                  <c:v>[1-2]</c:v>
                </c:pt>
                <c:pt idx="1">
                  <c:v>[3-4]</c:v>
                </c:pt>
                <c:pt idx="2">
                  <c:v>[5-6]</c:v>
                </c:pt>
                <c:pt idx="3">
                  <c:v>[7-8]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</c:v>
                </c:pt>
                <c:pt idx="1">
                  <c:v>21</c:v>
                </c:pt>
                <c:pt idx="2">
                  <c:v>11</c:v>
                </c:pt>
                <c:pt idx="3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EE-4FA4-AAFA-FFA167808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-27"/>
        <c:axId val="124280704"/>
        <c:axId val="157782760"/>
      </c:barChart>
      <c:catAx>
        <c:axId val="12428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82760"/>
        <c:crosses val="autoZero"/>
        <c:auto val="1"/>
        <c:lblAlgn val="ctr"/>
        <c:lblOffset val="100"/>
        <c:noMultiLvlLbl val="0"/>
      </c:catAx>
      <c:valAx>
        <c:axId val="15778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8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4C-4CB0-846F-3E8B96D8B2C5}"/>
              </c:ext>
            </c:extLst>
          </c:dPt>
          <c:cat>
            <c:strRef>
              <c:f>Sheet1!$C$2:$C$3</c:f>
              <c:strCache>
                <c:ptCount val="2"/>
                <c:pt idx="0">
                  <c:v>[1-4]</c:v>
                </c:pt>
                <c:pt idx="1">
                  <c:v>[5-8]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34C-4CB0-846F-3E8B96D8B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7"/>
        <c:axId val="157781976"/>
        <c:axId val="157782368"/>
      </c:barChart>
      <c:catAx>
        <c:axId val="15778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82368"/>
        <c:crosses val="autoZero"/>
        <c:auto val="1"/>
        <c:lblAlgn val="ctr"/>
        <c:lblOffset val="100"/>
        <c:noMultiLvlLbl val="0"/>
      </c:catAx>
      <c:valAx>
        <c:axId val="15778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8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59E-4CB6-BB5B-F9B7BA58104B}"/>
              </c:ext>
            </c:extLst>
          </c:dPt>
          <c:val>
            <c:numRef>
              <c:f>Sheet1!$F$2:$F$9</c:f>
              <c:numCache>
                <c:formatCode>General</c:formatCode>
                <c:ptCount val="8"/>
                <c:pt idx="0">
                  <c:v>3.5</c:v>
                </c:pt>
                <c:pt idx="1">
                  <c:v>5.75</c:v>
                </c:pt>
                <c:pt idx="2">
                  <c:v>8.5</c:v>
                </c:pt>
                <c:pt idx="3">
                  <c:v>12.5</c:v>
                </c:pt>
                <c:pt idx="4">
                  <c:v>7.5</c:v>
                </c:pt>
                <c:pt idx="5">
                  <c:v>3.5</c:v>
                </c:pt>
                <c:pt idx="6">
                  <c:v>5.5</c:v>
                </c:pt>
                <c:pt idx="7">
                  <c:v>9.25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9E-4CB6-BB5B-F9B7BA5810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overlap val="-27"/>
        <c:axId val="157783936"/>
        <c:axId val="157784720"/>
      </c:barChart>
      <c:catAx>
        <c:axId val="15778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84720"/>
        <c:crosses val="autoZero"/>
        <c:auto val="1"/>
        <c:lblAlgn val="ctr"/>
        <c:lblOffset val="100"/>
        <c:noMultiLvlLbl val="0"/>
      </c:catAx>
      <c:valAx>
        <c:axId val="15778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8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B9C-449C-81B7-F7358894FA1F}"/>
              </c:ext>
            </c:extLst>
          </c:dPt>
          <c:cat>
            <c:strRef>
              <c:f>Sheet1!$E$2:$E$5</c:f>
              <c:strCache>
                <c:ptCount val="4"/>
                <c:pt idx="0">
                  <c:v>[1-2]</c:v>
                </c:pt>
                <c:pt idx="1">
                  <c:v>[3-4]</c:v>
                </c:pt>
                <c:pt idx="2">
                  <c:v>[5-6]</c:v>
                </c:pt>
                <c:pt idx="3">
                  <c:v>[7-8]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</c:v>
                </c:pt>
                <c:pt idx="1">
                  <c:v>21</c:v>
                </c:pt>
                <c:pt idx="2">
                  <c:v>11</c:v>
                </c:pt>
                <c:pt idx="3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B9C-449C-81B7-F7358894F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-27"/>
        <c:axId val="157781192"/>
        <c:axId val="157783544"/>
      </c:barChart>
      <c:catAx>
        <c:axId val="157781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83544"/>
        <c:crosses val="autoZero"/>
        <c:auto val="1"/>
        <c:lblAlgn val="ctr"/>
        <c:lblOffset val="100"/>
        <c:noMultiLvlLbl val="0"/>
      </c:catAx>
      <c:valAx>
        <c:axId val="157783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81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F09-4BB3-BC56-F3E6893B932C}"/>
              </c:ext>
            </c:extLst>
          </c:dPt>
          <c:cat>
            <c:strRef>
              <c:f>Sheet1!$C$2:$C$3</c:f>
              <c:strCache>
                <c:ptCount val="2"/>
                <c:pt idx="0">
                  <c:v>[1-4]</c:v>
                </c:pt>
                <c:pt idx="1">
                  <c:v>[5-8]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F09-4BB3-BC56-F3E6893B9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7"/>
        <c:axId val="157780408"/>
        <c:axId val="157781584"/>
      </c:barChart>
      <c:catAx>
        <c:axId val="157780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81584"/>
        <c:crosses val="autoZero"/>
        <c:auto val="1"/>
        <c:lblAlgn val="ctr"/>
        <c:lblOffset val="100"/>
        <c:noMultiLvlLbl val="0"/>
      </c:catAx>
      <c:valAx>
        <c:axId val="15778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80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10-4131-B335-93DB836FAA09}"/>
              </c:ext>
            </c:extLst>
          </c:dPt>
          <c:val>
            <c:numRef>
              <c:f>Sheet1!$F$2:$F$9</c:f>
              <c:numCache>
                <c:formatCode>General</c:formatCode>
                <c:ptCount val="8"/>
                <c:pt idx="0">
                  <c:v>3.5</c:v>
                </c:pt>
                <c:pt idx="1">
                  <c:v>5.75</c:v>
                </c:pt>
                <c:pt idx="2">
                  <c:v>8.5</c:v>
                </c:pt>
                <c:pt idx="3">
                  <c:v>12.5</c:v>
                </c:pt>
                <c:pt idx="4">
                  <c:v>7.5</c:v>
                </c:pt>
                <c:pt idx="5">
                  <c:v>3.5</c:v>
                </c:pt>
                <c:pt idx="6">
                  <c:v>5.5</c:v>
                </c:pt>
                <c:pt idx="7">
                  <c:v>9.25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110-4131-B335-93DB836FA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overlap val="-27"/>
        <c:axId val="157778448"/>
        <c:axId val="157778056"/>
      </c:barChart>
      <c:catAx>
        <c:axId val="15777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78056"/>
        <c:crosses val="autoZero"/>
        <c:auto val="1"/>
        <c:lblAlgn val="ctr"/>
        <c:lblOffset val="100"/>
        <c:noMultiLvlLbl val="0"/>
      </c:catAx>
      <c:valAx>
        <c:axId val="157778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7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7EE-4FA4-AAFA-FFA16780859A}"/>
              </c:ext>
            </c:extLst>
          </c:dPt>
          <c:cat>
            <c:strRef>
              <c:f>Sheet1!$E$2:$E$5</c:f>
              <c:strCache>
                <c:ptCount val="4"/>
                <c:pt idx="0">
                  <c:v>[1-2]</c:v>
                </c:pt>
                <c:pt idx="1">
                  <c:v>[3-4]</c:v>
                </c:pt>
                <c:pt idx="2">
                  <c:v>[5-6]</c:v>
                </c:pt>
                <c:pt idx="3">
                  <c:v>[7-8]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</c:v>
                </c:pt>
                <c:pt idx="1">
                  <c:v>21</c:v>
                </c:pt>
                <c:pt idx="2">
                  <c:v>11</c:v>
                </c:pt>
                <c:pt idx="3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EE-4FA4-AAFA-FFA167808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-27"/>
        <c:axId val="157784328"/>
        <c:axId val="157780016"/>
      </c:barChart>
      <c:catAx>
        <c:axId val="157784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80016"/>
        <c:crosses val="autoZero"/>
        <c:auto val="1"/>
        <c:lblAlgn val="ctr"/>
        <c:lblOffset val="100"/>
        <c:noMultiLvlLbl val="0"/>
      </c:catAx>
      <c:valAx>
        <c:axId val="15778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84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  <a:effectLst/>
          </c:spPr>
          <c:invertIfNegative val="0"/>
          <c:val>
            <c:numRef>
              <c:f>Sheet1!$A$2:$A$9</c:f>
              <c:numCache>
                <c:formatCode>General</c:formatCode>
                <c:ptCount val="8"/>
                <c:pt idx="0">
                  <c:v>14</c:v>
                </c:pt>
                <c:pt idx="1">
                  <c:v>23</c:v>
                </c:pt>
                <c:pt idx="2">
                  <c:v>34</c:v>
                </c:pt>
                <c:pt idx="3">
                  <c:v>50</c:v>
                </c:pt>
                <c:pt idx="4">
                  <c:v>30</c:v>
                </c:pt>
                <c:pt idx="5">
                  <c:v>14</c:v>
                </c:pt>
                <c:pt idx="6">
                  <c:v>22</c:v>
                </c:pt>
                <c:pt idx="7">
                  <c:v>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3F-4D1E-B051-D5A9C452C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"/>
        <c:overlap val="13"/>
        <c:axId val="122510448"/>
        <c:axId val="122506920"/>
      </c:barChart>
      <c:catAx>
        <c:axId val="122510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6920"/>
        <c:crosses val="autoZero"/>
        <c:auto val="1"/>
        <c:lblAlgn val="ctr"/>
        <c:lblOffset val="100"/>
        <c:noMultiLvlLbl val="0"/>
      </c:catAx>
      <c:valAx>
        <c:axId val="122506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1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28575" cap="flat" cmpd="sng" algn="ctr">
      <a:solidFill>
        <a:schemeClr val="bg1"/>
      </a:solidFill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4C-4CB0-846F-3E8B96D8B2C5}"/>
              </c:ext>
            </c:extLst>
          </c:dPt>
          <c:cat>
            <c:strRef>
              <c:f>Sheet1!$C$2:$C$3</c:f>
              <c:strCache>
                <c:ptCount val="2"/>
                <c:pt idx="0">
                  <c:v>[1-4]</c:v>
                </c:pt>
                <c:pt idx="1">
                  <c:v>[5-8]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34C-4CB0-846F-3E8B96D8B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7"/>
        <c:axId val="122998200"/>
        <c:axId val="122998592"/>
      </c:barChart>
      <c:catAx>
        <c:axId val="122998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98592"/>
        <c:crosses val="autoZero"/>
        <c:auto val="1"/>
        <c:lblAlgn val="ctr"/>
        <c:lblOffset val="100"/>
        <c:noMultiLvlLbl val="0"/>
      </c:catAx>
      <c:valAx>
        <c:axId val="12299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98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59E-4CB6-BB5B-F9B7BA58104B}"/>
              </c:ext>
            </c:extLst>
          </c:dPt>
          <c:val>
            <c:numRef>
              <c:f>Sheet1!$F$2:$F$9</c:f>
              <c:numCache>
                <c:formatCode>General</c:formatCode>
                <c:ptCount val="8"/>
                <c:pt idx="0">
                  <c:v>3.5</c:v>
                </c:pt>
                <c:pt idx="1">
                  <c:v>5.75</c:v>
                </c:pt>
                <c:pt idx="2">
                  <c:v>8.5</c:v>
                </c:pt>
                <c:pt idx="3">
                  <c:v>12.5</c:v>
                </c:pt>
                <c:pt idx="4">
                  <c:v>7.5</c:v>
                </c:pt>
                <c:pt idx="5">
                  <c:v>3.5</c:v>
                </c:pt>
                <c:pt idx="6">
                  <c:v>5.5</c:v>
                </c:pt>
                <c:pt idx="7">
                  <c:v>9.25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9E-4CB6-BB5B-F9B7BA5810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overlap val="-27"/>
        <c:axId val="122998984"/>
        <c:axId val="122993496"/>
      </c:barChart>
      <c:catAx>
        <c:axId val="122998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93496"/>
        <c:crosses val="autoZero"/>
        <c:auto val="1"/>
        <c:lblAlgn val="ctr"/>
        <c:lblOffset val="100"/>
        <c:noMultiLvlLbl val="0"/>
      </c:catAx>
      <c:valAx>
        <c:axId val="12299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9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 w="222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E8-4DAC-9367-0F90ECC9C430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 w="222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60E8-4DAC-9367-0F90ECC9C430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 w="222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E8-4DAC-9367-0F90ECC9C430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 w="222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60E8-4DAC-9367-0F90ECC9C430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 w="222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E8-4DAC-9367-0F90ECC9C430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 w="222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60E8-4DAC-9367-0F90ECC9C430}"/>
              </c:ext>
            </c:extLst>
          </c:dPt>
          <c:dPt>
            <c:idx val="7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 w="222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E8-4DAC-9367-0F90ECC9C430}"/>
              </c:ext>
            </c:extLst>
          </c:dPt>
          <c:val>
            <c:numRef>
              <c:f>Sheet1!$A$2:$A$9</c:f>
              <c:numCache>
                <c:formatCode>General</c:formatCode>
                <c:ptCount val="8"/>
                <c:pt idx="0">
                  <c:v>14</c:v>
                </c:pt>
                <c:pt idx="1">
                  <c:v>23</c:v>
                </c:pt>
                <c:pt idx="2">
                  <c:v>34</c:v>
                </c:pt>
                <c:pt idx="3">
                  <c:v>50</c:v>
                </c:pt>
                <c:pt idx="4">
                  <c:v>30</c:v>
                </c:pt>
                <c:pt idx="5">
                  <c:v>14</c:v>
                </c:pt>
                <c:pt idx="6">
                  <c:v>22</c:v>
                </c:pt>
                <c:pt idx="7">
                  <c:v>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0E8-4DAC-9367-0F90ECC9C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"/>
        <c:overlap val="13"/>
        <c:axId val="122511624"/>
        <c:axId val="122505352"/>
      </c:barChart>
      <c:catAx>
        <c:axId val="122511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5352"/>
        <c:crosses val="autoZero"/>
        <c:auto val="1"/>
        <c:lblAlgn val="ctr"/>
        <c:lblOffset val="100"/>
        <c:noMultiLvlLbl val="0"/>
      </c:catAx>
      <c:valAx>
        <c:axId val="122505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11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28575" cap="flat" cmpd="sng" algn="ctr">
      <a:solidFill>
        <a:schemeClr val="bg1"/>
      </a:solidFill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Sheet1!$E$2:$E$5</c:f>
              <c:strCache>
                <c:ptCount val="4"/>
                <c:pt idx="0">
                  <c:v>[1-2]</c:v>
                </c:pt>
                <c:pt idx="1">
                  <c:v>[3-4]</c:v>
                </c:pt>
                <c:pt idx="2">
                  <c:v>[5-6]</c:v>
                </c:pt>
                <c:pt idx="3">
                  <c:v>[7-8]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</c:v>
                </c:pt>
                <c:pt idx="1">
                  <c:v>21</c:v>
                </c:pt>
                <c:pt idx="2">
                  <c:v>11</c:v>
                </c:pt>
                <c:pt idx="3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DE-4602-990E-EDCB7E2D6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-27"/>
        <c:axId val="122505744"/>
        <c:axId val="122509272"/>
      </c:barChart>
      <c:catAx>
        <c:axId val="12250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9272"/>
        <c:crosses val="autoZero"/>
        <c:auto val="1"/>
        <c:lblAlgn val="ctr"/>
        <c:lblOffset val="100"/>
        <c:noMultiLvlLbl val="0"/>
      </c:catAx>
      <c:valAx>
        <c:axId val="12250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Sheet1!$C$2:$C$3</c:f>
              <c:strCache>
                <c:ptCount val="2"/>
                <c:pt idx="0">
                  <c:v>[1-4]</c:v>
                </c:pt>
                <c:pt idx="1">
                  <c:v>[5-8]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286-464B-BC21-71EC1B80D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7"/>
        <c:axId val="122509664"/>
        <c:axId val="122504960"/>
      </c:barChart>
      <c:catAx>
        <c:axId val="12250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4960"/>
        <c:crosses val="autoZero"/>
        <c:auto val="1"/>
        <c:lblAlgn val="ctr"/>
        <c:lblOffset val="100"/>
        <c:noMultiLvlLbl val="0"/>
      </c:catAx>
      <c:valAx>
        <c:axId val="12250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Sheet1!$F$2:$F$9</c:f>
              <c:numCache>
                <c:formatCode>General</c:formatCode>
                <c:ptCount val="8"/>
                <c:pt idx="0">
                  <c:v>3.5</c:v>
                </c:pt>
                <c:pt idx="1">
                  <c:v>5.75</c:v>
                </c:pt>
                <c:pt idx="2">
                  <c:v>8.5</c:v>
                </c:pt>
                <c:pt idx="3">
                  <c:v>12.5</c:v>
                </c:pt>
                <c:pt idx="4">
                  <c:v>7.5</c:v>
                </c:pt>
                <c:pt idx="5">
                  <c:v>3.5</c:v>
                </c:pt>
                <c:pt idx="6">
                  <c:v>5.5</c:v>
                </c:pt>
                <c:pt idx="7">
                  <c:v>9.25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5D-4852-BB30-0D1983D3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overlap val="-27"/>
        <c:axId val="122507312"/>
        <c:axId val="122507704"/>
      </c:barChart>
      <c:catAx>
        <c:axId val="12250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7704"/>
        <c:crosses val="autoZero"/>
        <c:auto val="1"/>
        <c:lblAlgn val="ctr"/>
        <c:lblOffset val="100"/>
        <c:noMultiLvlLbl val="0"/>
      </c:catAx>
      <c:valAx>
        <c:axId val="122507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165-41FA-B486-E4DF29B850F3}"/>
              </c:ext>
            </c:extLst>
          </c:dPt>
          <c:cat>
            <c:strRef>
              <c:f>Sheet1!$E$2:$E$5</c:f>
              <c:strCache>
                <c:ptCount val="4"/>
                <c:pt idx="0">
                  <c:v>[1-2]</c:v>
                </c:pt>
                <c:pt idx="1">
                  <c:v>[3-4]</c:v>
                </c:pt>
                <c:pt idx="2">
                  <c:v>[5-6]</c:v>
                </c:pt>
                <c:pt idx="3">
                  <c:v>[7-8]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</c:v>
                </c:pt>
                <c:pt idx="1">
                  <c:v>21</c:v>
                </c:pt>
                <c:pt idx="2">
                  <c:v>11</c:v>
                </c:pt>
                <c:pt idx="3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65-41FA-B486-E4DF29B85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-27"/>
        <c:axId val="124281880"/>
        <c:axId val="124280312"/>
      </c:barChart>
      <c:catAx>
        <c:axId val="12428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80312"/>
        <c:crosses val="autoZero"/>
        <c:auto val="1"/>
        <c:lblAlgn val="ctr"/>
        <c:lblOffset val="100"/>
        <c:noMultiLvlLbl val="0"/>
      </c:catAx>
      <c:valAx>
        <c:axId val="12428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81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C93-4505-9F8D-DEEB724DE942}"/>
              </c:ext>
            </c:extLst>
          </c:dPt>
          <c:cat>
            <c:strRef>
              <c:f>Sheet1!$C$2:$C$3</c:f>
              <c:strCache>
                <c:ptCount val="2"/>
                <c:pt idx="0">
                  <c:v>[1-4]</c:v>
                </c:pt>
                <c:pt idx="1">
                  <c:v>[5-8]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C93-4505-9F8D-DEEB724DE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7"/>
        <c:axId val="124283840"/>
        <c:axId val="124285016"/>
      </c:barChart>
      <c:catAx>
        <c:axId val="1242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85016"/>
        <c:crosses val="autoZero"/>
        <c:auto val="1"/>
        <c:lblAlgn val="ctr"/>
        <c:lblOffset val="100"/>
        <c:noMultiLvlLbl val="0"/>
      </c:catAx>
      <c:valAx>
        <c:axId val="124285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8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6A1-4991-94BE-C7D42151C25E}"/>
              </c:ext>
            </c:extLst>
          </c:dPt>
          <c:val>
            <c:numRef>
              <c:f>Sheet1!$F$2:$F$9</c:f>
              <c:numCache>
                <c:formatCode>General</c:formatCode>
                <c:ptCount val="8"/>
                <c:pt idx="0">
                  <c:v>3.5</c:v>
                </c:pt>
                <c:pt idx="1">
                  <c:v>5.75</c:v>
                </c:pt>
                <c:pt idx="2">
                  <c:v>8.5</c:v>
                </c:pt>
                <c:pt idx="3">
                  <c:v>12.5</c:v>
                </c:pt>
                <c:pt idx="4">
                  <c:v>7.5</c:v>
                </c:pt>
                <c:pt idx="5">
                  <c:v>3.5</c:v>
                </c:pt>
                <c:pt idx="6">
                  <c:v>5.5</c:v>
                </c:pt>
                <c:pt idx="7">
                  <c:v>9.25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A1-4991-94BE-C7D42151C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overlap val="-27"/>
        <c:axId val="124283056"/>
        <c:axId val="124281096"/>
      </c:barChart>
      <c:catAx>
        <c:axId val="12428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81096"/>
        <c:crosses val="autoZero"/>
        <c:auto val="1"/>
        <c:lblAlgn val="ctr"/>
        <c:lblOffset val="100"/>
        <c:noMultiLvlLbl val="0"/>
      </c:catAx>
      <c:valAx>
        <c:axId val="124281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8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3D26A-2806-4D54-9C7A-5641BE78C3E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17361-4C07-490A-9C9A-C6C2D22D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17361-4C07-490A-9C9A-C6C2D22DB6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75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17361-4C07-490A-9C9A-C6C2D22DB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15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17361-4C07-490A-9C9A-C6C2D22DB6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0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17361-4C07-490A-9C9A-C6C2D22DB6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6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17361-4C07-490A-9C9A-C6C2D22DB6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2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5220B-0D26-4134-AF55-B2FC4692E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6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5220B-0D26-4134-AF55-B2FC4692E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5220B-0D26-4134-AF55-B2FC4692E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let’s look at how we utilize FO in our problem 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17361-4C07-490A-9C9A-C6C2D22DB6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9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present our solution to the questions one by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17361-4C07-490A-9C9A-C6C2D22DB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17361-4C07-490A-9C9A-C6C2D22DB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5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17361-4C07-490A-9C9A-C6C2D22DB6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8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CEBD-16BA-41E5-B473-D502965F36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C9D6-7D64-4631-B8C7-CDB75472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CEBD-16BA-41E5-B473-D502965F36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C9D6-7D64-4631-B8C7-CDB75472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6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CEBD-16BA-41E5-B473-D502965F36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C9D6-7D64-4631-B8C7-CDB75472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CEBD-16BA-41E5-B473-D502965F36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C9D6-7D64-4631-B8C7-CDB75472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CEBD-16BA-41E5-B473-D502965F36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C9D6-7D64-4631-B8C7-CDB75472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CEBD-16BA-41E5-B473-D502965F36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C9D6-7D64-4631-B8C7-CDB75472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CEBD-16BA-41E5-B473-D502965F36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C9D6-7D64-4631-B8C7-CDB75472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CEBD-16BA-41E5-B473-D502965F36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C9D6-7D64-4631-B8C7-CDB75472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CEBD-16BA-41E5-B473-D502965F36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C9D6-7D64-4631-B8C7-CDB75472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CEBD-16BA-41E5-B473-D502965F36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C9D6-7D64-4631-B8C7-CDB75472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CEBD-16BA-41E5-B473-D502965F36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C9D6-7D64-4631-B8C7-CDB75472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6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2CEBD-16BA-41E5-B473-D502965F36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AC9D6-7D64-4631-B8C7-CDB75472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31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image" Target="../media/image29.png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13" Type="http://schemas.openxmlformats.org/officeDocument/2006/relationships/image" Target="../media/image37.png"/><Relationship Id="rId3" Type="http://schemas.openxmlformats.org/officeDocument/2006/relationships/image" Target="../media/image300.png"/><Relationship Id="rId7" Type="http://schemas.openxmlformats.org/officeDocument/2006/relationships/chart" Target="../charts/chart12.xm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11" Type="http://schemas.openxmlformats.org/officeDocument/2006/relationships/image" Target="../media/image35.png"/><Relationship Id="rId5" Type="http://schemas.openxmlformats.org/officeDocument/2006/relationships/chart" Target="../charts/chart10.xml"/><Relationship Id="rId15" Type="http://schemas.openxmlformats.org/officeDocument/2006/relationships/image" Target="../media/image39.png"/><Relationship Id="rId10" Type="http://schemas.openxmlformats.org/officeDocument/2006/relationships/chart" Target="../charts/chart15.xml"/><Relationship Id="rId4" Type="http://schemas.openxmlformats.org/officeDocument/2006/relationships/image" Target="../media/image34.png"/><Relationship Id="rId9" Type="http://schemas.openxmlformats.org/officeDocument/2006/relationships/chart" Target="../charts/chart14.xml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13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chart" Target="../charts/chart18.xm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11" Type="http://schemas.openxmlformats.org/officeDocument/2006/relationships/image" Target="../media/image35.png"/><Relationship Id="rId5" Type="http://schemas.openxmlformats.org/officeDocument/2006/relationships/chart" Target="../charts/chart16.xml"/><Relationship Id="rId15" Type="http://schemas.openxmlformats.org/officeDocument/2006/relationships/image" Target="../media/image38.png"/><Relationship Id="rId10" Type="http://schemas.openxmlformats.org/officeDocument/2006/relationships/chart" Target="../charts/chart21.xml"/><Relationship Id="rId4" Type="http://schemas.openxmlformats.org/officeDocument/2006/relationships/image" Target="../media/image400.png"/><Relationship Id="rId9" Type="http://schemas.openxmlformats.org/officeDocument/2006/relationships/chart" Target="../charts/chart20.xml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6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122" y="295891"/>
            <a:ext cx="10969752" cy="23876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Answering Multi-Dimensional Analytical Queries under Local Differential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0704" y="2984922"/>
            <a:ext cx="8210587" cy="1655762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 err="1"/>
              <a:t>Tianhao</a:t>
            </a:r>
            <a:r>
              <a:rPr lang="zh-CN" altLang="en-US" sz="3600" dirty="0"/>
              <a:t> </a:t>
            </a:r>
            <a:r>
              <a:rPr lang="en-US" altLang="zh-CN" sz="3600" dirty="0"/>
              <a:t>Wang*, </a:t>
            </a:r>
            <a:r>
              <a:rPr lang="en-US" altLang="zh-CN" sz="3600" u="sng" dirty="0"/>
              <a:t>Bolin Ding</a:t>
            </a:r>
            <a:r>
              <a:rPr lang="en-US" altLang="zh-CN" sz="3600" dirty="0"/>
              <a:t>, </a:t>
            </a:r>
            <a:endParaRPr lang="en-US" altLang="zh-CN" sz="3600" dirty="0" smtClean="0"/>
          </a:p>
          <a:p>
            <a:r>
              <a:rPr lang="en-US" altLang="zh-CN" sz="3600" dirty="0" err="1" smtClean="0"/>
              <a:t>Jingren</a:t>
            </a:r>
            <a:r>
              <a:rPr lang="en-US" altLang="zh-CN" sz="3600" dirty="0" smtClean="0"/>
              <a:t> Zhou, Cheng Hong, </a:t>
            </a:r>
            <a:r>
              <a:rPr lang="en-US" altLang="zh-CN" sz="3600" dirty="0" err="1" smtClean="0"/>
              <a:t>Zhicong</a:t>
            </a:r>
            <a:r>
              <a:rPr lang="en-US" altLang="zh-CN" sz="3600" dirty="0" smtClean="0"/>
              <a:t> Huang, </a:t>
            </a:r>
            <a:r>
              <a:rPr lang="en-US" altLang="zh-CN" sz="3600" dirty="0" err="1" smtClean="0"/>
              <a:t>Ninghui</a:t>
            </a:r>
            <a:r>
              <a:rPr lang="en-US" altLang="zh-CN" sz="3600" dirty="0" smtClean="0"/>
              <a:t> Li, </a:t>
            </a:r>
            <a:r>
              <a:rPr lang="en-US" altLang="zh-CN" sz="3600" dirty="0" err="1" smtClean="0"/>
              <a:t>Somesh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Jha</a:t>
            </a:r>
            <a:endParaRPr lang="de-DE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996C14-E784-499E-A276-458D0357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F65C-5E8B-4D64-BAE6-46ED57661A4B}" type="slidenum">
              <a:rPr lang="en-US" smtClean="0"/>
              <a:t>1</a:t>
            </a:fld>
            <a:endParaRPr lang="en-US" dirty="0"/>
          </a:p>
        </p:txBody>
      </p:sp>
      <p:pic>
        <p:nvPicPr>
          <p:cNvPr id="9" name="Picture 2" descr="http://www.purdue.edu/in-mac/images/logo.png">
            <a:extLst>
              <a:ext uri="{FF2B5EF4-FFF2-40B4-BE49-F238E27FC236}">
                <a16:creationId xmlns="" xmlns:a16="http://schemas.microsoft.com/office/drawing/2014/main" id="{BA647A21-FD53-4B6A-AD99-954800DA8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51" y="5637143"/>
            <a:ext cx="1723843" cy="60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8BE65D0-1524-4AEC-A695-9CE2BAC97D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70" y="5567517"/>
            <a:ext cx="2187244" cy="7491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FF982366-7647-4587-9ABF-B15F561250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3045" y="5273887"/>
            <a:ext cx="2294310" cy="133639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3742" y="6181366"/>
            <a:ext cx="4362314" cy="603829"/>
            <a:chOff x="154858" y="6218237"/>
            <a:chExt cx="4362314" cy="603829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968" y="6218237"/>
              <a:ext cx="1241204" cy="603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54858" y="6218237"/>
              <a:ext cx="3135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* Work done at </a:t>
              </a:r>
              <a:r>
                <a:rPr lang="en-US" sz="2400" b="1" dirty="0"/>
                <a:t>Alibaba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9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15883" y="6289930"/>
            <a:ext cx="509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[5] Hay, et al. </a:t>
            </a:r>
            <a:r>
              <a:rPr lang="en-US" dirty="0"/>
              <a:t>Boosting the Accuracy of Differentially Private Histograms </a:t>
            </a:r>
            <a:r>
              <a:rPr lang="en-US" dirty="0" smtClean="0"/>
              <a:t>Through Consistency. VLDB 2010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A1892-F930-465F-AC3F-0FF1EE35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Range </a:t>
            </a:r>
            <a:r>
              <a:rPr lang="en-US" dirty="0" smtClean="0"/>
              <a:t>Predicates (1-dim)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97CB61-1F8B-4BDF-B9F5-CB67A17BA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4149" cy="4351338"/>
          </a:xfrm>
        </p:spPr>
        <p:txBody>
          <a:bodyPr/>
          <a:lstStyle/>
          <a:p>
            <a:r>
              <a:rPr lang="en-US" dirty="0"/>
              <a:t>Baseline: Histogram</a:t>
            </a:r>
          </a:p>
          <a:p>
            <a:pPr lvl="1"/>
            <a:r>
              <a:rPr lang="en-US" dirty="0"/>
              <a:t>Each bar has noise</a:t>
            </a:r>
          </a:p>
          <a:p>
            <a:pPr lvl="1"/>
            <a:r>
              <a:rPr lang="en-US" dirty="0"/>
              <a:t>Bad when query range is large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AE9225AA-91C0-499D-84CF-74318C7A2F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25253"/>
              </p:ext>
            </p:extLst>
          </p:nvPr>
        </p:nvGraphicFramePr>
        <p:xfrm>
          <a:off x="971531" y="34286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="" xmlns:a16="http://schemas.microsoft.com/office/drawing/2014/main" id="{2446AD32-5D09-4BA6-B9CC-1053AAEDB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245308"/>
              </p:ext>
            </p:extLst>
          </p:nvPr>
        </p:nvGraphicFramePr>
        <p:xfrm>
          <a:off x="971531" y="34286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="" xmlns:a16="http://schemas.microsoft.com/office/drawing/2014/main" id="{BF6A7264-A12A-49D0-83D0-C584BAED36FE}"/>
              </a:ext>
            </a:extLst>
          </p:cNvPr>
          <p:cNvSpPr/>
          <p:nvPr/>
        </p:nvSpPr>
        <p:spPr>
          <a:xfrm rot="5400000">
            <a:off x="3584542" y="4515845"/>
            <a:ext cx="226743" cy="3355848"/>
          </a:xfrm>
          <a:prstGeom prst="rightBrace">
            <a:avLst>
              <a:gd name="adj1" fmla="val 140655"/>
              <a:gd name="adj2" fmla="val 4926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4C730597-E68D-40A9-8006-85674A8A231F}"/>
              </a:ext>
            </a:extLst>
          </p:cNvPr>
          <p:cNvSpPr txBox="1">
            <a:spLocks/>
          </p:cNvSpPr>
          <p:nvPr/>
        </p:nvSpPr>
        <p:spPr>
          <a:xfrm>
            <a:off x="5527057" y="1824490"/>
            <a:ext cx="3447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Solution: </a:t>
            </a:r>
            <a:r>
              <a:rPr lang="en-US" dirty="0" smtClean="0"/>
              <a:t>Hierarchical intervals</a:t>
            </a:r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="" xmlns:a16="http://schemas.microsoft.com/office/drawing/2014/main" id="{1886083C-8AE9-41FC-A8B5-9359A62B69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79225"/>
              </p:ext>
            </p:extLst>
          </p:nvPr>
        </p:nvGraphicFramePr>
        <p:xfrm>
          <a:off x="5551441" y="3922794"/>
          <a:ext cx="3483104" cy="1160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="" xmlns:a16="http://schemas.microsoft.com/office/drawing/2014/main" id="{9242A7D2-7AEA-48DE-B72F-DEC05F9AC1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971892"/>
              </p:ext>
            </p:extLst>
          </p:nvPr>
        </p:nvGraphicFramePr>
        <p:xfrm>
          <a:off x="5551441" y="2718312"/>
          <a:ext cx="3483104" cy="116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="" xmlns:a16="http://schemas.microsoft.com/office/drawing/2014/main" id="{7481F1A4-C1CE-4E46-8D17-2C30819B2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540196"/>
              </p:ext>
            </p:extLst>
          </p:nvPr>
        </p:nvGraphicFramePr>
        <p:xfrm>
          <a:off x="5551441" y="5083718"/>
          <a:ext cx="3483104" cy="1160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="" xmlns:a16="http://schemas.microsoft.com/office/drawing/2014/main" id="{EDD9698B-7AD0-4DFE-9D83-9F046A607552}"/>
              </a:ext>
            </a:extLst>
          </p:cNvPr>
          <p:cNvSpPr/>
          <p:nvPr/>
        </p:nvSpPr>
        <p:spPr>
          <a:xfrm rot="5400000">
            <a:off x="7592098" y="4956855"/>
            <a:ext cx="137627" cy="2333242"/>
          </a:xfrm>
          <a:prstGeom prst="rightBrace">
            <a:avLst>
              <a:gd name="adj1" fmla="val 263227"/>
              <a:gd name="adj2" fmla="val 4926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hart 32">
            <a:extLst>
              <a:ext uri="{FF2B5EF4-FFF2-40B4-BE49-F238E27FC236}">
                <a16:creationId xmlns="" xmlns:a16="http://schemas.microsoft.com/office/drawing/2014/main" id="{333966CA-1DA4-4BA3-AD5B-2CC3F118F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900098"/>
              </p:ext>
            </p:extLst>
          </p:nvPr>
        </p:nvGraphicFramePr>
        <p:xfrm>
          <a:off x="5551441" y="3919215"/>
          <a:ext cx="3483104" cy="1160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="" xmlns:a16="http://schemas.microsoft.com/office/drawing/2014/main" id="{B33CB8AB-C055-425C-AB86-62FA5A444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215104"/>
              </p:ext>
            </p:extLst>
          </p:nvPr>
        </p:nvGraphicFramePr>
        <p:xfrm>
          <a:off x="5551441" y="2718312"/>
          <a:ext cx="3483104" cy="116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="" xmlns:a16="http://schemas.microsoft.com/office/drawing/2014/main" id="{8CB93E8C-133F-4C94-A6E5-4CC3A11F6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632136"/>
              </p:ext>
            </p:extLst>
          </p:nvPr>
        </p:nvGraphicFramePr>
        <p:xfrm>
          <a:off x="5551441" y="5081015"/>
          <a:ext cx="3483104" cy="1160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="" xmlns:a16="http://schemas.microsoft.com/office/drawing/2014/main" id="{138B15CA-0BF8-4753-A1CE-13C38BD5F6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58929" y="1824490"/>
                <a:ext cx="306424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Domain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(=8)</a:t>
                </a:r>
                <a:endParaRPr lang="en-US" sz="2400" dirty="0"/>
              </a:p>
              <a:p>
                <a:r>
                  <a:rPr lang="en-US" sz="2400" dirty="0" smtClean="0"/>
                  <a:t>A range predicate is decomposed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/>
                  <a:t> intervals</a:t>
                </a:r>
                <a:endParaRPr lang="en-US" sz="2400" dirty="0"/>
              </a:p>
              <a:p>
                <a:r>
                  <a:rPr lang="en-US" sz="2400" dirty="0"/>
                  <a:t>Partition users on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layers</a:t>
                </a:r>
              </a:p>
              <a:p>
                <a:r>
                  <a:rPr lang="en-US" sz="2400" dirty="0"/>
                  <a:t>Each user reports the histogram on her/his layer using FO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38B15CA-0BF8-4753-A1CE-13C38BD5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929" y="1824490"/>
                <a:ext cx="3064245" cy="4351338"/>
              </a:xfrm>
              <a:prstGeom prst="rect">
                <a:avLst/>
              </a:prstGeom>
              <a:blipFill rotWithShape="0">
                <a:blip r:embed="rId11"/>
                <a:stretch>
                  <a:fillRect l="-2584" t="-1961" r="-4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45422" y="6378056"/>
                <a:ext cx="25049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[2, 8]</m:t>
                    </m:r>
                  </m:oMath>
                </a14:m>
                <a:r>
                  <a:rPr lang="en-US" sz="2000" dirty="0" smtClean="0"/>
                  <a:t> in predicate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22" y="6378056"/>
                <a:ext cx="2504981" cy="400110"/>
              </a:xfrm>
              <a:prstGeom prst="rect">
                <a:avLst/>
              </a:prstGeom>
              <a:blipFill rotWithShape="0">
                <a:blip r:embed="rId12"/>
                <a:stretch>
                  <a:fillRect t="-7576" r="-219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288817" y="5496479"/>
                <a:ext cx="2604467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MSE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817" y="5496479"/>
                <a:ext cx="2604467" cy="745460"/>
              </a:xfrm>
              <a:prstGeom prst="rect">
                <a:avLst/>
              </a:prstGeom>
              <a:blipFill rotWithShape="0">
                <a:blip r:embed="rId13"/>
                <a:stretch>
                  <a:fillRect l="-3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3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1" grpId="0">
        <p:bldAsOne/>
      </p:bldGraphic>
      <p:bldP spid="8" grpId="0" animBg="1"/>
      <p:bldGraphic spid="14" grpId="0">
        <p:bldAsOne/>
      </p:bldGraphic>
      <p:bldGraphic spid="15" grpId="0">
        <p:bldAsOne/>
      </p:bldGraphic>
      <p:bldGraphic spid="16" grpId="0">
        <p:bldAsOne/>
      </p:bldGraphic>
      <p:bldP spid="17" grpId="0" animBg="1"/>
      <p:bldGraphic spid="33" grpId="0">
        <p:bldAsOne/>
      </p:bldGraphic>
      <p:bldGraphic spid="34" grpId="0">
        <p:bldAsOne/>
      </p:bldGraphic>
      <p:bldGraphic spid="35" grpId="0">
        <p:bldAsOne/>
      </p:bldGraphic>
      <p:bldP spid="4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8EAA1892-F930-465F-AC3F-0FF1EE355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Challenge 3: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-Dimensional </a:t>
                </a:r>
                <a:r>
                  <a:rPr lang="en-US" dirty="0"/>
                  <a:t>Queries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8EAA1892-F930-465F-AC3F-0FF1EE355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297CB61-1F8B-4BDF-B9F5-CB67A17BA8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73223" cy="4351338"/>
              </a:xfrm>
            </p:spPr>
            <p:txBody>
              <a:bodyPr/>
              <a:lstStyle/>
              <a:p>
                <a:r>
                  <a:rPr lang="en-US" dirty="0" smtClean="0"/>
                  <a:t>HIO </a:t>
                </a:r>
                <a:r>
                  <a:rPr lang="en-US" sz="2400" dirty="0" smtClean="0"/>
                  <a:t>(Hierarchical Interval Optimized) </a:t>
                </a:r>
                <a:endParaRPr lang="en-US" dirty="0" smtClean="0"/>
              </a:p>
              <a:p>
                <a:pPr lvl="1"/>
                <a:r>
                  <a:rPr lang="en-US" altLang="zh-CN" dirty="0" smtClean="0"/>
                  <a:t>Product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 hierarchies</a:t>
                </a:r>
              </a:p>
              <a:p>
                <a:pPr lvl="1"/>
                <a:r>
                  <a:rPr lang="en-US" altLang="zh-CN" dirty="0" smtClean="0"/>
                  <a:t>Partition </a:t>
                </a:r>
                <a:r>
                  <a:rPr lang="en-US" altLang="zh-CN" dirty="0"/>
                  <a:t>users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 groups</a:t>
                </a:r>
              </a:p>
              <a:p>
                <a:pPr lvl="1"/>
                <a:r>
                  <a:rPr lang="en-US" altLang="zh-CN" dirty="0" smtClean="0"/>
                  <a:t>Decompose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 smtClean="0"/>
                  <a:t>-dim range predicate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 sub-queries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297CB61-1F8B-4BDF-B9F5-CB67A17BA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73223" cy="4351338"/>
              </a:xfrm>
              <a:blipFill rotWithShape="0">
                <a:blip r:embed="rId4"/>
                <a:stretch>
                  <a:fillRect l="-1858" t="-2241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C2EAD352-0666-4DFE-A4CE-424D86C28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401391"/>
              </p:ext>
            </p:extLst>
          </p:nvPr>
        </p:nvGraphicFramePr>
        <p:xfrm>
          <a:off x="6411423" y="3467629"/>
          <a:ext cx="2500122" cy="9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="" xmlns:a16="http://schemas.microsoft.com/office/drawing/2014/main" id="{F95FF6C8-3E42-4EAD-996C-677282A423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169801"/>
              </p:ext>
            </p:extLst>
          </p:nvPr>
        </p:nvGraphicFramePr>
        <p:xfrm>
          <a:off x="6411423" y="2267712"/>
          <a:ext cx="2500122" cy="98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E1442A19-A13D-4C2C-8CE5-E9620F695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731808"/>
              </p:ext>
            </p:extLst>
          </p:nvPr>
        </p:nvGraphicFramePr>
        <p:xfrm>
          <a:off x="6411423" y="4629429"/>
          <a:ext cx="2500122" cy="9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="" xmlns:a16="http://schemas.microsoft.com/office/drawing/2014/main" id="{E7C0539B-1A9A-4273-8E6B-CD114958C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316575"/>
              </p:ext>
            </p:extLst>
          </p:nvPr>
        </p:nvGraphicFramePr>
        <p:xfrm>
          <a:off x="9620587" y="3462453"/>
          <a:ext cx="2500122" cy="9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="" xmlns:a16="http://schemas.microsoft.com/office/drawing/2014/main" id="{F80BE878-EB06-444F-A5A0-0CE94824C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336100"/>
              </p:ext>
            </p:extLst>
          </p:nvPr>
        </p:nvGraphicFramePr>
        <p:xfrm>
          <a:off x="9620587" y="2262536"/>
          <a:ext cx="2500122" cy="98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="" xmlns:a16="http://schemas.microsoft.com/office/drawing/2014/main" id="{D20AE677-68D6-474C-8EF6-36E28201DE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754822"/>
              </p:ext>
            </p:extLst>
          </p:nvPr>
        </p:nvGraphicFramePr>
        <p:xfrm>
          <a:off x="9620587" y="4624253"/>
          <a:ext cx="2500122" cy="9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6" name="Multiplication Sign 15">
            <a:extLst>
              <a:ext uri="{FF2B5EF4-FFF2-40B4-BE49-F238E27FC236}">
                <a16:creationId xmlns="" xmlns:a16="http://schemas.microsoft.com/office/drawing/2014/main" id="{755AC6AB-8A2D-4747-959C-91D3471F5D4D}"/>
              </a:ext>
            </a:extLst>
          </p:cNvPr>
          <p:cNvSpPr/>
          <p:nvPr/>
        </p:nvSpPr>
        <p:spPr>
          <a:xfrm>
            <a:off x="8773434" y="3502054"/>
            <a:ext cx="1057656" cy="1057656"/>
          </a:xfrm>
          <a:prstGeom prst="mathMultiply">
            <a:avLst>
              <a:gd name="adj1" fmla="val 536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08959" y="5755450"/>
                <a:ext cx="25866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2, 8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2, 8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959" y="5755450"/>
                <a:ext cx="2586606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46107" y="1640332"/>
                <a:ext cx="3613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107" y="1640332"/>
                <a:ext cx="361335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89980" y="1640331"/>
                <a:ext cx="3613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980" y="1640331"/>
                <a:ext cx="361335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70887" y="4137614"/>
                <a:ext cx="3707845" cy="766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MSE(HIO)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sup>
                                </m:sSup>
                              </m:fNam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87" y="4137614"/>
                <a:ext cx="3707845" cy="76617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411423" y="2167200"/>
            <a:ext cx="2570346" cy="1003703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620587" y="3498480"/>
            <a:ext cx="2570346" cy="1003703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62006" y="5354340"/>
                <a:ext cx="4325608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chemeClr val="accent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i="1" dirty="0" smtClean="0">
                    <a:solidFill>
                      <a:schemeClr val="accent1"/>
                    </a:solidFill>
                  </a:rPr>
                  <a:t> is large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i="1" dirty="0" smtClean="0">
                    <a:solidFill>
                      <a:schemeClr val="accent1"/>
                    </a:solidFill>
                  </a:rPr>
                  <a:t> is small?</a:t>
                </a:r>
                <a:endParaRPr lang="en-US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006" y="5354340"/>
                <a:ext cx="4325608" cy="490199"/>
              </a:xfrm>
              <a:prstGeom prst="rect">
                <a:avLst/>
              </a:prstGeom>
              <a:blipFill rotWithShape="0">
                <a:blip r:embed="rId15"/>
                <a:stretch>
                  <a:fillRect l="-2257" t="-8642" r="-197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87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Graphic spid="12" grpId="0">
        <p:bldAsOne/>
      </p:bldGraphic>
      <p:bldGraphic spid="13" grpId="0">
        <p:bldAsOne/>
      </p:bldGraphic>
      <p:bldGraphic spid="14" grpId="0">
        <p:bldAsOne/>
      </p:bldGraphic>
      <p:bldGraphic spid="15" grpId="0">
        <p:bldAsOne/>
      </p:bldGraphic>
      <p:bldP spid="16" grpId="0" animBg="1"/>
      <p:bldP spid="17" grpId="0"/>
      <p:bldP spid="19" grpId="0"/>
      <p:bldP spid="5" grpId="0" animBg="1"/>
      <p:bldP spid="20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8EAA1892-F930-465F-AC3F-0FF1EE355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Challenge </a:t>
                </a:r>
                <a:r>
                  <a:rPr lang="en-US" dirty="0" smtClean="0"/>
                  <a:t>3-2: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-Dimensional </a:t>
                </a:r>
                <a:r>
                  <a:rPr lang="en-US" dirty="0"/>
                  <a:t>Queries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8EAA1892-F930-465F-AC3F-0FF1EE355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297CB61-1F8B-4BDF-B9F5-CB67A17BA8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76907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large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small</a:t>
                </a:r>
              </a:p>
              <a:p>
                <a:r>
                  <a:rPr lang="en-US" dirty="0"/>
                  <a:t>SC </a:t>
                </a:r>
                <a:r>
                  <a:rPr lang="en-US" sz="2400" dirty="0"/>
                  <a:t>(Split and Conjunction)</a:t>
                </a:r>
              </a:p>
              <a:p>
                <a:pPr lvl="1"/>
                <a:r>
                  <a:rPr lang="en-US" dirty="0" smtClean="0"/>
                  <a:t>Split: each </a:t>
                </a:r>
                <a:r>
                  <a:rPr lang="en-US" dirty="0"/>
                  <a:t>user </a:t>
                </a:r>
                <a:r>
                  <a:rPr lang="en-US" altLang="zh-CN" dirty="0" smtClean="0"/>
                  <a:t>divides </a:t>
                </a:r>
                <a:r>
                  <a:rPr lang="en-US" altLang="zh-CN" dirty="0"/>
                  <a:t>privacy budget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 smtClean="0"/>
                  <a:t>, reporting every 1-dim marginal independently</a:t>
                </a:r>
              </a:p>
              <a:p>
                <a:pPr lvl="1"/>
                <a:r>
                  <a:rPr lang="en-US" altLang="zh-CN" dirty="0" smtClean="0"/>
                  <a:t>Conjunction: estimating joint distribution from 1-dim marginals</a:t>
                </a:r>
              </a:p>
              <a:p>
                <a:pPr lvl="1"/>
                <a:r>
                  <a:rPr lang="en-US" altLang="zh-CN" dirty="0" smtClean="0"/>
                  <a:t>Decompose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 smtClean="0"/>
                  <a:t>-dim range predicate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 sub-queries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297CB61-1F8B-4BDF-B9F5-CB67A17BA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769078" cy="4351338"/>
              </a:xfrm>
              <a:blipFill rotWithShape="0">
                <a:blip r:embed="rId4"/>
                <a:stretch>
                  <a:fillRect l="-179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C2EAD352-0666-4DFE-A4CE-424D86C2848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11423" y="3467629"/>
          <a:ext cx="2500122" cy="9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="" xmlns:a16="http://schemas.microsoft.com/office/drawing/2014/main" id="{F95FF6C8-3E42-4EAD-996C-677282A4237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11423" y="2267712"/>
          <a:ext cx="2500122" cy="98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E1442A19-A13D-4C2C-8CE5-E9620F69580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11423" y="4629429"/>
          <a:ext cx="2500122" cy="9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="" xmlns:a16="http://schemas.microsoft.com/office/drawing/2014/main" id="{E7C0539B-1A9A-4273-8E6B-CD114958C1A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620587" y="3462453"/>
          <a:ext cx="2500122" cy="9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="" xmlns:a16="http://schemas.microsoft.com/office/drawing/2014/main" id="{F80BE878-EB06-444F-A5A0-0CE94824C8D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620587" y="2262536"/>
          <a:ext cx="2500122" cy="98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="" xmlns:a16="http://schemas.microsoft.com/office/drawing/2014/main" id="{D20AE677-68D6-474C-8EF6-36E28201DE2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620587" y="4624253"/>
          <a:ext cx="2500122" cy="9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08959" y="5755450"/>
                <a:ext cx="25866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2, 8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2, 8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959" y="5755450"/>
                <a:ext cx="2586606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46107" y="1640332"/>
                <a:ext cx="3613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107" y="1640332"/>
                <a:ext cx="361335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89980" y="1640331"/>
                <a:ext cx="3613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980" y="1640331"/>
                <a:ext cx="361335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48707" y="5423095"/>
                <a:ext cx="3953674" cy="766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MSE(SC)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sup>
                                </m:sSup>
                              </m:fNam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707" y="5423095"/>
                <a:ext cx="3953674" cy="76617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Collate 6"/>
          <p:cNvSpPr/>
          <p:nvPr/>
        </p:nvSpPr>
        <p:spPr>
          <a:xfrm rot="16200000">
            <a:off x="9107682" y="2532151"/>
            <a:ext cx="316767" cy="441131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11422" y="2167200"/>
            <a:ext cx="5615887" cy="1075699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0932" y="6159771"/>
                <a:ext cx="4660490" cy="653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sz="2000" dirty="0" smtClean="0">
                    <a:solidFill>
                      <a:schemeClr val="accent2"/>
                    </a:solidFill>
                  </a:rPr>
                  <a:t> MSE(HIO)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sup>
                                </m:sSup>
                              </m:fName>
                              <m:e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2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32" y="6159771"/>
                <a:ext cx="4660490" cy="65383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9261988" y="1533832"/>
            <a:ext cx="18152" cy="4221618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1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 animBg="1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Dataset:</a:t>
            </a:r>
            <a:r>
              <a:rPr lang="zh-CN" altLang="en-US" dirty="0"/>
              <a:t> </a:t>
            </a:r>
            <a:r>
              <a:rPr lang="en-US" altLang="zh-CN" dirty="0"/>
              <a:t>IPUMS and </a:t>
            </a:r>
            <a:r>
              <a:rPr lang="en-US" altLang="zh-CN" dirty="0" smtClean="0"/>
              <a:t>TRANS dataset</a:t>
            </a:r>
            <a:endParaRPr lang="en-US" altLang="zh-CN" dirty="0"/>
          </a:p>
          <a:p>
            <a:pPr lvl="1"/>
            <a:r>
              <a:rPr lang="en-US" altLang="zh-CN" dirty="0"/>
              <a:t>(also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Adult and Bank</a:t>
            </a:r>
            <a:r>
              <a:rPr lang="zh-CN" altLang="en-US" dirty="0"/>
              <a:t> </a:t>
            </a:r>
            <a:r>
              <a:rPr lang="en-US" altLang="zh-CN" dirty="0"/>
              <a:t>datasets)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4622A0-AAA1-4D64-AAC2-8095986E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F65C-5E8B-4D64-BAE6-46ED57661A4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0BA692A-8D2E-4EDA-BE79-4A90ACB5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2980944"/>
            <a:ext cx="5758020" cy="2734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="" xmlns:a16="http://schemas.microsoft.com/office/drawing/2014/main" id="{79C52921-833F-4FC8-97FF-8B2B5CCEF23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32217" y="3173792"/>
              <a:ext cx="3338446" cy="2518814"/>
            </p:xfrm>
            <a:graphic>
              <a:graphicData uri="http://schemas.openxmlformats.org/drawingml/2006/table">
                <a:tbl>
                  <a:tblPr/>
                  <a:tblGrid>
                    <a:gridCol w="807286">
                      <a:extLst>
                        <a:ext uri="{9D8B030D-6E8A-4147-A177-3AD203B41FA5}">
                          <a16:colId xmlns="" xmlns:a16="http://schemas.microsoft.com/office/drawing/2014/main" val="2244951118"/>
                        </a:ext>
                      </a:extLst>
                    </a:gridCol>
                    <a:gridCol w="806297">
                      <a:extLst>
                        <a:ext uri="{9D8B030D-6E8A-4147-A177-3AD203B41FA5}">
                          <a16:colId xmlns="" xmlns:a16="http://schemas.microsoft.com/office/drawing/2014/main" val="684141492"/>
                        </a:ext>
                      </a:extLst>
                    </a:gridCol>
                    <a:gridCol w="867535">
                      <a:extLst>
                        <a:ext uri="{9D8B030D-6E8A-4147-A177-3AD203B41FA5}">
                          <a16:colId xmlns="" xmlns:a16="http://schemas.microsoft.com/office/drawing/2014/main" val="1722568233"/>
                        </a:ext>
                      </a:extLst>
                    </a:gridCol>
                    <a:gridCol w="857328">
                      <a:extLst>
                        <a:ext uri="{9D8B030D-6E8A-4147-A177-3AD203B41FA5}">
                          <a16:colId xmlns="" xmlns:a16="http://schemas.microsoft.com/office/drawing/2014/main" val="130991260"/>
                        </a:ext>
                      </a:extLst>
                    </a:gridCol>
                  </a:tblGrid>
                  <a:tr h="47604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=0.5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=1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=2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20356804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26.29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24.36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26.81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26.32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968166481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36.97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32.36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33.77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33.11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5391578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0.185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0.154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0.178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0.168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57339459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0.157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0.148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0.171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66176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9C52921-833F-4FC8-97FF-8B2B5CCEF2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433045"/>
                  </p:ext>
                </p:extLst>
              </p:nvPr>
            </p:nvGraphicFramePr>
            <p:xfrm>
              <a:off x="8032217" y="3173792"/>
              <a:ext cx="3338446" cy="2518814"/>
            </p:xfrm>
            <a:graphic>
              <a:graphicData uri="http://schemas.openxmlformats.org/drawingml/2006/table">
                <a:tbl>
                  <a:tblPr/>
                  <a:tblGrid>
                    <a:gridCol w="807286">
                      <a:extLst>
                        <a:ext uri="{9D8B030D-6E8A-4147-A177-3AD203B41FA5}">
                          <a16:colId xmlns:a16="http://schemas.microsoft.com/office/drawing/2014/main" val="2244951118"/>
                        </a:ext>
                      </a:extLst>
                    </a:gridCol>
                    <a:gridCol w="806297">
                      <a:extLst>
                        <a:ext uri="{9D8B030D-6E8A-4147-A177-3AD203B41FA5}">
                          <a16:colId xmlns:a16="http://schemas.microsoft.com/office/drawing/2014/main" val="684141492"/>
                        </a:ext>
                      </a:extLst>
                    </a:gridCol>
                    <a:gridCol w="867535">
                      <a:extLst>
                        <a:ext uri="{9D8B030D-6E8A-4147-A177-3AD203B41FA5}">
                          <a16:colId xmlns:a16="http://schemas.microsoft.com/office/drawing/2014/main" val="1722568233"/>
                        </a:ext>
                      </a:extLst>
                    </a:gridCol>
                    <a:gridCol w="857328">
                      <a:extLst>
                        <a:ext uri="{9D8B030D-6E8A-4147-A177-3AD203B41FA5}">
                          <a16:colId xmlns:a16="http://schemas.microsoft.com/office/drawing/2014/main" val="130991260"/>
                        </a:ext>
                      </a:extLst>
                    </a:gridCol>
                  </a:tblGrid>
                  <a:tr h="476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r="-312782" b="-46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758" r="-215152" b="-46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85315" r="-98601" b="-46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356804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26.29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24.36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26.81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26.32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66481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36.97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32.36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33.77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33.11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91578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0.185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0.154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0.178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0.168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7339459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0.157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0.148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0.171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1763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="" xmlns:a16="http://schemas.microsoft.com/office/drawing/2014/main" id="{382A13CA-4995-4E8E-B03F-EB692EED7CE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16176" y="3109784"/>
              <a:ext cx="916041" cy="2605215"/>
            </p:xfrm>
            <a:graphic>
              <a:graphicData uri="http://schemas.openxmlformats.org/drawingml/2006/table">
                <a:tbl>
                  <a:tblPr/>
                  <a:tblGrid>
                    <a:gridCol w="916041">
                      <a:extLst>
                        <a:ext uri="{9D8B030D-6E8A-4147-A177-3AD203B41FA5}">
                          <a16:colId xmlns="" xmlns:a16="http://schemas.microsoft.com/office/drawing/2014/main" val="1403505576"/>
                        </a:ext>
                      </a:extLst>
                    </a:gridCol>
                  </a:tblGrid>
                  <a:tr h="562447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20356804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968166481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5391578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57339459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66176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82A13CA-4995-4E8E-B03F-EB692EED7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4338501"/>
                  </p:ext>
                </p:extLst>
              </p:nvPr>
            </p:nvGraphicFramePr>
            <p:xfrm>
              <a:off x="7116176" y="3109784"/>
              <a:ext cx="916041" cy="2605215"/>
            </p:xfrm>
            <a:graphic>
              <a:graphicData uri="http://schemas.openxmlformats.org/drawingml/2006/table">
                <a:tbl>
                  <a:tblPr/>
                  <a:tblGrid>
                    <a:gridCol w="916041">
                      <a:extLst>
                        <a:ext uri="{9D8B030D-6E8A-4147-A177-3AD203B41FA5}">
                          <a16:colId xmlns:a16="http://schemas.microsoft.com/office/drawing/2014/main" val="1403505576"/>
                        </a:ext>
                      </a:extLst>
                    </a:gridCol>
                  </a:tblGrid>
                  <a:tr h="562447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0356804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109524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66481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209524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91578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309524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7339459"/>
                      </a:ext>
                    </a:extLst>
                  </a:tr>
                  <a:tr h="510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409524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1763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45166994-7490-4612-8D09-E24B5C036CA5}"/>
              </a:ext>
            </a:extLst>
          </p:cNvPr>
          <p:cNvSpPr txBox="1">
            <a:spLocks/>
          </p:cNvSpPr>
          <p:nvPr/>
        </p:nvSpPr>
        <p:spPr>
          <a:xfrm>
            <a:off x="7116176" y="1837690"/>
            <a:ext cx="4559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Results of a single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BD38538-8BE5-488F-892C-767C9CE9EB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1772322"/>
            <a:ext cx="7072695" cy="3582930"/>
          </a:xfrm>
          <a:prstGeom prst="rect">
            <a:avLst/>
          </a:prstGeom>
        </p:spPr>
      </p:pic>
      <p:sp>
        <p:nvSpPr>
          <p:cNvPr id="5" name="Line 49">
            <a:extLst>
              <a:ext uri="{FF2B5EF4-FFF2-40B4-BE49-F238E27FC236}">
                <a16:creationId xmlns="" xmlns:a16="http://schemas.microsoft.com/office/drawing/2014/main" id="{A2E09C0E-2889-405A-9049-97921D6E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621" y="2371832"/>
            <a:ext cx="13582" cy="238391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76B942C-278B-4C00-9B09-219E8706D4C7}"/>
              </a:ext>
            </a:extLst>
          </p:cNvPr>
          <p:cNvSpPr txBox="1"/>
          <p:nvPr/>
        </p:nvSpPr>
        <p:spPr>
          <a:xfrm rot="16200000">
            <a:off x="-297298" y="3262511"/>
            <a:ext cx="188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Better</a:t>
            </a:r>
            <a:r>
              <a:rPr lang="zh-CN" altLang="en-US" sz="2000" dirty="0"/>
              <a:t> </a:t>
            </a:r>
            <a:r>
              <a:rPr lang="en-US" altLang="zh-CN" sz="2000" dirty="0"/>
              <a:t>Accuracy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763C045-9DC3-4793-8D71-AA5C2D7BD573}"/>
              </a:ext>
            </a:extLst>
          </p:cNvPr>
          <p:cNvSpPr/>
          <p:nvPr/>
        </p:nvSpPr>
        <p:spPr>
          <a:xfrm>
            <a:off x="8417913" y="4248126"/>
            <a:ext cx="3226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sz="2400" dirty="0"/>
              <a:t>MG stands for the state-of-the-art LDP marginal-releasing technique </a:t>
            </a:r>
            <a:r>
              <a:rPr lang="en-US" altLang="zh-Hans" sz="2400" dirty="0" smtClean="0"/>
              <a:t>[</a:t>
            </a:r>
            <a:r>
              <a:rPr lang="en-US" altLang="zh-CN" sz="2400" dirty="0" smtClean="0"/>
              <a:t>6</a:t>
            </a:r>
            <a:r>
              <a:rPr lang="en-US" altLang="zh-Hans" sz="2400" dirty="0" smtClean="0"/>
              <a:t>]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92DCCAD-3AC6-4DFE-99FD-E66D7831E42B}"/>
              </a:ext>
            </a:extLst>
          </p:cNvPr>
          <p:cNvSpPr txBox="1"/>
          <p:nvPr/>
        </p:nvSpPr>
        <p:spPr>
          <a:xfrm>
            <a:off x="969264" y="6176963"/>
            <a:ext cx="9061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altLang="zh-CN" dirty="0" smtClean="0"/>
              <a:t>6</a:t>
            </a:r>
            <a:r>
              <a:rPr lang="en-US" dirty="0" smtClean="0"/>
              <a:t>] </a:t>
            </a:r>
            <a:r>
              <a:rPr lang="en-US" dirty="0" err="1"/>
              <a:t>Zhikun</a:t>
            </a:r>
            <a:r>
              <a:rPr lang="en-US" dirty="0"/>
              <a:t> Zhang, Tianhao Wang, </a:t>
            </a:r>
            <a:r>
              <a:rPr lang="en-US" dirty="0" err="1"/>
              <a:t>Ninghui</a:t>
            </a:r>
            <a:r>
              <a:rPr lang="en-US" dirty="0"/>
              <a:t> Li, </a:t>
            </a:r>
            <a:r>
              <a:rPr lang="en-US" dirty="0" err="1"/>
              <a:t>Shibo</a:t>
            </a:r>
            <a:r>
              <a:rPr lang="en-US" dirty="0"/>
              <a:t> He, and </a:t>
            </a:r>
            <a:r>
              <a:rPr lang="en-US" dirty="0" err="1"/>
              <a:t>Jiming</a:t>
            </a:r>
            <a:r>
              <a:rPr lang="en-US" dirty="0"/>
              <a:t> Chen. CALM: Consistent Adaptive Local Marginal for Marginal Release under Local Differential Privacy. In CCS 2018.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F00BB45-FB32-4BAE-A9A5-8C804753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HIO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LDP Marginals</a:t>
            </a:r>
            <a:endParaRPr lang="en-US" dirty="0"/>
          </a:p>
        </p:txBody>
      </p:sp>
      <p:sp>
        <p:nvSpPr>
          <p:cNvPr id="13" name="Line 49">
            <a:extLst>
              <a:ext uri="{FF2B5EF4-FFF2-40B4-BE49-F238E27FC236}">
                <a16:creationId xmlns="" xmlns:a16="http://schemas.microsoft.com/office/drawing/2014/main" id="{DF2D2EA4-4BF6-4816-B691-1426805210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0754" y="5460439"/>
            <a:ext cx="4530819" cy="1655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F49539F-E524-415F-B784-DB757BC9402A}"/>
              </a:ext>
            </a:extLst>
          </p:cNvPr>
          <p:cNvSpPr txBox="1"/>
          <p:nvPr/>
        </p:nvSpPr>
        <p:spPr>
          <a:xfrm>
            <a:off x="4215779" y="5460438"/>
            <a:ext cx="1528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Query Range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04F2FC8-AB24-4690-BD5A-D54CB9954BC1}"/>
              </a:ext>
            </a:extLst>
          </p:cNvPr>
          <p:cNvSpPr/>
          <p:nvPr/>
        </p:nvSpPr>
        <p:spPr>
          <a:xfrm>
            <a:off x="8417913" y="2981874"/>
            <a:ext cx="3646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Predicate is the conjunction of 3 range </a:t>
            </a:r>
            <a:r>
              <a:rPr lang="en-US" sz="2400" dirty="0" smtClean="0"/>
              <a:t>constraints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778E09-FF54-4F39-9CFE-A9617D9D3FC4}"/>
              </a:ext>
            </a:extLst>
          </p:cNvPr>
          <p:cNvSpPr/>
          <p:nvPr/>
        </p:nvSpPr>
        <p:spPr>
          <a:xfrm>
            <a:off x="8417913" y="1974296"/>
            <a:ext cx="32261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Normalized absolute error is plotted</a:t>
            </a:r>
          </a:p>
        </p:txBody>
      </p:sp>
    </p:spTree>
    <p:extLst>
      <p:ext uri="{BB962C8B-B14F-4D97-AF65-F5344CB8AC3E}">
        <p14:creationId xmlns:p14="http://schemas.microsoft.com/office/powerpoint/2010/main" val="39998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9">
            <a:extLst>
              <a:ext uri="{FF2B5EF4-FFF2-40B4-BE49-F238E27FC236}">
                <a16:creationId xmlns="" xmlns:a16="http://schemas.microsoft.com/office/drawing/2014/main" id="{A2E09C0E-2889-405A-9049-97921D6E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7009" y="2462924"/>
            <a:ext cx="13582" cy="238391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76B942C-278B-4C00-9B09-219E8706D4C7}"/>
              </a:ext>
            </a:extLst>
          </p:cNvPr>
          <p:cNvSpPr txBox="1"/>
          <p:nvPr/>
        </p:nvSpPr>
        <p:spPr>
          <a:xfrm rot="16200000">
            <a:off x="379090" y="3353603"/>
            <a:ext cx="188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Better</a:t>
            </a:r>
            <a:r>
              <a:rPr lang="zh-CN" altLang="en-US" sz="2000" dirty="0"/>
              <a:t> </a:t>
            </a:r>
            <a:r>
              <a:rPr lang="en-US" altLang="zh-CN" sz="2000" dirty="0"/>
              <a:t>Accuracy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B99DAC6-6DF7-45E6-9570-AC1AFC68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14" y="2462924"/>
            <a:ext cx="9531364" cy="2618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68EC6-EF16-41DA-ADE4-2E0A6D8D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More Dimensions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AD29B62-46D4-4276-8C02-590AB26FF393}"/>
              </a:ext>
            </a:extLst>
          </p:cNvPr>
          <p:cNvSpPr/>
          <p:nvPr/>
        </p:nvSpPr>
        <p:spPr>
          <a:xfrm>
            <a:off x="974034" y="5416628"/>
            <a:ext cx="3552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 contains </a:t>
            </a:r>
            <a:r>
              <a:rPr lang="en-US" sz="2400" dirty="0" smtClean="0"/>
              <a:t>4 </a:t>
            </a:r>
            <a:r>
              <a:rPr lang="en-US" sz="2400" dirty="0"/>
              <a:t>categorical attributes and 4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numerical attributes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9BD1CBE-0C5A-4320-B06A-AD87E3BA72A7}"/>
              </a:ext>
            </a:extLst>
          </p:cNvPr>
          <p:cNvSpPr/>
          <p:nvPr/>
        </p:nvSpPr>
        <p:spPr>
          <a:xfrm>
            <a:off x="4947300" y="2001259"/>
            <a:ext cx="4676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Normalized relative 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01357C3-76C8-4ED2-8E8B-F60309F7846C}"/>
              </a:ext>
            </a:extLst>
          </p:cNvPr>
          <p:cNvSpPr/>
          <p:nvPr/>
        </p:nvSpPr>
        <p:spPr>
          <a:xfrm>
            <a:off x="4526258" y="5401439"/>
            <a:ext cx="3657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x+y</a:t>
            </a:r>
            <a:r>
              <a:rPr lang="en-US" sz="2400" dirty="0"/>
              <a:t> means the query is the conjunction of x point queries and y range queries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EBEDE0D-E7BF-468E-92A2-E43A455C2748}"/>
              </a:ext>
            </a:extLst>
          </p:cNvPr>
          <p:cNvSpPr/>
          <p:nvPr/>
        </p:nvSpPr>
        <p:spPr>
          <a:xfrm>
            <a:off x="8169922" y="5416628"/>
            <a:ext cx="3657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SC performs better when </a:t>
            </a:r>
            <a:r>
              <a:rPr lang="en-US" sz="2400" dirty="0" err="1"/>
              <a:t>x+y</a:t>
            </a:r>
            <a:r>
              <a:rPr lang="en-US" sz="2400" dirty="0"/>
              <a:t> is smaller</a:t>
            </a:r>
          </a:p>
        </p:txBody>
      </p:sp>
    </p:spTree>
    <p:extLst>
      <p:ext uri="{BB962C8B-B14F-4D97-AF65-F5344CB8AC3E}">
        <p14:creationId xmlns:p14="http://schemas.microsoft.com/office/powerpoint/2010/main" val="40491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A8D63-BCB9-44CD-8F9A-8667AEB7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5FCF0-A333-4B66-8D89-7C65EF71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96485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Enabling </a:t>
            </a:r>
            <a:r>
              <a:rPr lang="en-US" altLang="zh-CN" dirty="0"/>
              <a:t>multi-dimensional </a:t>
            </a:r>
            <a:r>
              <a:rPr lang="en-US" altLang="zh-CN" dirty="0" smtClean="0"/>
              <a:t>analytics (MDA)</a:t>
            </a:r>
            <a:r>
              <a:rPr lang="en-US" dirty="0" smtClean="0"/>
              <a:t> </a:t>
            </a:r>
            <a:r>
              <a:rPr lang="en-US" dirty="0"/>
              <a:t>under </a:t>
            </a:r>
            <a:r>
              <a:rPr lang="en-US" dirty="0" smtClean="0"/>
              <a:t>LDP</a:t>
            </a:r>
            <a:endParaRPr lang="en-US" dirty="0"/>
          </a:p>
          <a:p>
            <a:pPr lvl="1"/>
            <a:r>
              <a:rPr lang="en-US" dirty="0" smtClean="0"/>
              <a:t>LDP </a:t>
            </a:r>
            <a:r>
              <a:rPr lang="en-US" dirty="0"/>
              <a:t>protects users’ sensitive data </a:t>
            </a:r>
            <a:r>
              <a:rPr lang="en-US" dirty="0" smtClean="0"/>
              <a:t>while </a:t>
            </a:r>
            <a:r>
              <a:rPr lang="en-US" dirty="0"/>
              <a:t>the server can utilize other profiles</a:t>
            </a:r>
          </a:p>
          <a:p>
            <a:pPr lvl="1"/>
            <a:r>
              <a:rPr lang="en-US" dirty="0"/>
              <a:t>We can answer </a:t>
            </a:r>
            <a:r>
              <a:rPr lang="en-US" dirty="0" smtClean="0"/>
              <a:t>MDA queries </a:t>
            </a:r>
            <a:r>
              <a:rPr lang="en-US" dirty="0"/>
              <a:t>in the </a:t>
            </a:r>
            <a:r>
              <a:rPr lang="en-US" dirty="0" smtClean="0"/>
              <a:t>(joined) fact table</a:t>
            </a:r>
          </a:p>
          <a:p>
            <a:r>
              <a:rPr lang="en-US" dirty="0" smtClean="0"/>
              <a:t>Come </a:t>
            </a:r>
            <a:r>
              <a:rPr lang="en-US" dirty="0"/>
              <a:t>to our poster for </a:t>
            </a:r>
            <a:r>
              <a:rPr lang="en-US" dirty="0" smtClean="0"/>
              <a:t>more details and discussion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solution </a:t>
            </a:r>
            <a:r>
              <a:rPr lang="en-US" dirty="0"/>
              <a:t>has been built </a:t>
            </a:r>
            <a:r>
              <a:rPr lang="en-US" dirty="0" smtClean="0"/>
              <a:t>as a service in </a:t>
            </a:r>
            <a:r>
              <a:rPr lang="en-US" dirty="0"/>
              <a:t>a </a:t>
            </a:r>
            <a:r>
              <a:rPr lang="en-US" dirty="0" smtClean="0"/>
              <a:t>data platform in Alibaba</a:t>
            </a:r>
            <a:endParaRPr lang="en-US" dirty="0"/>
          </a:p>
          <a:p>
            <a:r>
              <a:rPr lang="en-US" dirty="0" smtClean="0"/>
              <a:t>Advertisement: demo </a:t>
            </a:r>
            <a:r>
              <a:rPr lang="en-US" dirty="0"/>
              <a:t>at </a:t>
            </a:r>
            <a:r>
              <a:rPr lang="en-US" dirty="0" smtClean="0"/>
              <a:t>VLDB’2019</a:t>
            </a:r>
          </a:p>
          <a:p>
            <a:pPr lvl="1"/>
            <a:r>
              <a:rPr lang="en-US" dirty="0" smtClean="0"/>
              <a:t>LDP data sharing/analytics services – a middleware solution</a:t>
            </a:r>
          </a:p>
          <a:p>
            <a:pPr lvl="1"/>
            <a:r>
              <a:rPr lang="en-US" dirty="0" smtClean="0"/>
              <a:t>DPSAaS@            : Private Multi-Dimensional </a:t>
            </a:r>
            <a:r>
              <a:rPr lang="en-US" dirty="0"/>
              <a:t>Data Sharing and Analytics as </a:t>
            </a:r>
            <a:r>
              <a:rPr lang="en-US" dirty="0" smtClean="0"/>
              <a:t>Services</a:t>
            </a:r>
            <a:endParaRPr lang="en-US" dirty="0"/>
          </a:p>
        </p:txBody>
      </p:sp>
      <p:pic>
        <p:nvPicPr>
          <p:cNvPr id="4" name="Graphic 5">
            <a:extLst>
              <a:ext uri="{FF2B5EF4-FFF2-40B4-BE49-F238E27FC236}">
                <a16:creationId xmlns="" xmlns:a16="http://schemas.microsoft.com/office/drawing/2014/main" id="{FF982366-7647-4587-9ABF-B15F56125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4267" y="5259141"/>
            <a:ext cx="1605518" cy="93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79A7D2-040E-48B6-A66A-BE757636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B42BD5-70FB-4856-81F0-ED55F22E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cellphones">
            <a:extLst>
              <a:ext uri="{FF2B5EF4-FFF2-40B4-BE49-F238E27FC236}">
                <a16:creationId xmlns:a16="http://schemas.microsoft.com/office/drawing/2014/main" xmlns="" id="{59A61CF8-9313-4F46-8C91-05C079E2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ata collection">
            <a:extLst>
              <a:ext uri="{FF2B5EF4-FFF2-40B4-BE49-F238E27FC236}">
                <a16:creationId xmlns:a16="http://schemas.microsoft.com/office/drawing/2014/main" xmlns="" id="{102EB12F-1510-4843-8877-C1F2B6A1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659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61E535-5195-8E4A-B93D-00A628086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96" y="659296"/>
            <a:ext cx="5568142" cy="55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0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6EA13A0E-EF12-433C-BE61-63F0244A82A6}"/>
                  </a:ext>
                </a:extLst>
              </p:cNvPr>
              <p:cNvSpPr txBox="1"/>
              <p:nvPr/>
            </p:nvSpPr>
            <p:spPr>
              <a:xfrm>
                <a:off x="8369413" y="3533059"/>
                <a:ext cx="3649565" cy="10618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b="1" dirty="0" smtClean="0"/>
                  <a:t>LDP frequency oracle: </a:t>
                </a:r>
                <a:r>
                  <a:rPr lang="en-US" altLang="zh-CN" sz="2100" dirty="0"/>
                  <a:t>c</a:t>
                </a:r>
                <a:r>
                  <a:rPr lang="en-US" altLang="zh-CN" sz="2100" dirty="0" smtClean="0"/>
                  <a:t>ounting how many times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100" dirty="0" smtClean="0"/>
                  <a:t> appears, e.g.,</a:t>
                </a:r>
                <a:r>
                  <a:rPr lang="en-US" altLang="zh-CN" sz="2100" b="1" dirty="0" smtClean="0"/>
                  <a:t> </a:t>
                </a:r>
                <a:endParaRPr lang="en-US" altLang="zh-CN" sz="2100" b="1" dirty="0"/>
              </a:p>
              <a:p>
                <a:pPr algn="ctr"/>
                <a:r>
                  <a:rPr lang="en-US" altLang="zh-Hans" sz="2100" dirty="0"/>
                  <a:t>[Wang</a:t>
                </a:r>
                <a:r>
                  <a:rPr lang="zh-Hans" altLang="en-US" sz="2100" dirty="0"/>
                  <a:t> </a:t>
                </a:r>
                <a:r>
                  <a:rPr lang="en-US" altLang="zh-Hans" sz="2100" dirty="0"/>
                  <a:t>et</a:t>
                </a:r>
                <a:r>
                  <a:rPr lang="zh-Hans" altLang="en-US" sz="2100" dirty="0"/>
                  <a:t> </a:t>
                </a:r>
                <a:r>
                  <a:rPr lang="en-US" altLang="zh-Hans" sz="2100" dirty="0"/>
                  <a:t>al.</a:t>
                </a:r>
                <a:r>
                  <a:rPr lang="zh-Hans" altLang="en-US" sz="2100" dirty="0"/>
                  <a:t> </a:t>
                </a:r>
                <a:r>
                  <a:rPr lang="en-US" altLang="zh-Hans" sz="2100" dirty="0"/>
                  <a:t>USENIX’17]</a:t>
                </a:r>
                <a:endParaRPr lang="en-US" altLang="zh-CN" sz="21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EA13A0E-EF12-433C-BE61-63F0244A8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413" y="3533059"/>
                <a:ext cx="3649565" cy="10618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E09ACD92-B1A7-42CD-BC82-51FAE032E525}"/>
              </a:ext>
            </a:extLst>
          </p:cNvPr>
          <p:cNvSpPr/>
          <p:nvPr/>
        </p:nvSpPr>
        <p:spPr>
          <a:xfrm>
            <a:off x="4859586" y="4708310"/>
            <a:ext cx="859664" cy="1386774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3" name="Straight Arrow Connector 5"/>
          <p:cNvSpPr>
            <a:spLocks noChangeShapeType="1"/>
          </p:cNvSpPr>
          <p:nvPr/>
        </p:nvSpPr>
        <p:spPr bwMode="auto">
          <a:xfrm rot="10800000">
            <a:off x="3145875" y="3135063"/>
            <a:ext cx="1951261" cy="1754396"/>
          </a:xfrm>
          <a:prstGeom prst="straightConnector1">
            <a:avLst/>
          </a:prstGeom>
          <a:noFill/>
          <a:ln w="34925" cap="rnd" cmpd="sng">
            <a:solidFill>
              <a:srgbClr val="7F7F7F"/>
            </a:solidFill>
            <a:miter lim="800000"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24" name="Straight Arrow Connector 6"/>
          <p:cNvSpPr>
            <a:spLocks noChangeShapeType="1"/>
          </p:cNvSpPr>
          <p:nvPr/>
        </p:nvSpPr>
        <p:spPr bwMode="auto">
          <a:xfrm rot="5400000" flipH="1" flipV="1">
            <a:off x="1829214" y="3629951"/>
            <a:ext cx="1811546" cy="821773"/>
          </a:xfrm>
          <a:prstGeom prst="straightConnector1">
            <a:avLst/>
          </a:prstGeom>
          <a:noFill/>
          <a:ln w="34925" cap="rnd" cmpd="sng">
            <a:solidFill>
              <a:srgbClr val="7F7F7F"/>
            </a:solidFill>
            <a:miter lim="800000"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25" name="Straight Arrow Connector 7"/>
          <p:cNvSpPr>
            <a:spLocks noChangeShapeType="1"/>
          </p:cNvSpPr>
          <p:nvPr/>
        </p:nvSpPr>
        <p:spPr bwMode="auto">
          <a:xfrm flipV="1">
            <a:off x="1409699" y="3135063"/>
            <a:ext cx="1736174" cy="1754396"/>
          </a:xfrm>
          <a:prstGeom prst="straightConnector1">
            <a:avLst/>
          </a:prstGeom>
          <a:noFill/>
          <a:ln w="34925" cap="rnd" cmpd="sng">
            <a:solidFill>
              <a:srgbClr val="7F7F7F"/>
            </a:solidFill>
            <a:miter lim="800000"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26" name="Straight Arrow Connector 8"/>
          <p:cNvSpPr>
            <a:spLocks noChangeShapeType="1"/>
          </p:cNvSpPr>
          <p:nvPr/>
        </p:nvSpPr>
        <p:spPr bwMode="auto">
          <a:xfrm rot="10800000">
            <a:off x="3167007" y="3154401"/>
            <a:ext cx="1094549" cy="1792208"/>
          </a:xfrm>
          <a:prstGeom prst="straightConnector1">
            <a:avLst/>
          </a:prstGeom>
          <a:noFill/>
          <a:ln w="34925" cap="rnd" cmpd="sng">
            <a:solidFill>
              <a:srgbClr val="7F7F7F"/>
            </a:solidFill>
            <a:miter lim="800000"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27" name="Straight Arrow Connector 9"/>
          <p:cNvSpPr>
            <a:spLocks noChangeShapeType="1"/>
          </p:cNvSpPr>
          <p:nvPr/>
        </p:nvSpPr>
        <p:spPr bwMode="auto">
          <a:xfrm rot="5400000" flipH="1">
            <a:off x="2261105" y="4019829"/>
            <a:ext cx="1811546" cy="42014"/>
          </a:xfrm>
          <a:prstGeom prst="straightConnector1">
            <a:avLst/>
          </a:prstGeom>
          <a:noFill/>
          <a:ln w="34925" cap="rnd" cmpd="sng">
            <a:solidFill>
              <a:srgbClr val="7F7F7F"/>
            </a:solidFill>
            <a:miter lim="800000"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5128" name="Picture 5" descr="C:\Documents and Settings\eshi\Local Settings\Temporary Internet Files\Content.IE5\D0FPUIIC\MC90043261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4889459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6" descr="C:\Documents and Settings\eshi\Local Settings\Temporary Internet Files\Content.IE5\6Q4AUOZR\MC900432657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889459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 descr="C:\Documents and Settings\eshi\Local Settings\Temporary Internet Files\Content.IE5\6Y61LH4J\MC900433941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75159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22" descr="C:\Documents and Settings\eshi\Local Settings\Temporary Internet Files\Content.IE5\N4S1QQGI\MC90043488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" y="4840644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23" descr="C:\Documents and Settings\eshi\Local Settings\Temporary Internet Files\Content.IE5\NQWXM84H\MC900434888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95850" y="4832309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Differential </a:t>
            </a:r>
            <a:r>
              <a:rPr lang="en-US" altLang="zh-CN" dirty="0" smtClean="0"/>
              <a:t>Privacy (LDP)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46FCBA4-A4B8-484D-A0E7-AD256845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F65C-5E8B-4D64-BAE6-46ED57661A4B}" type="slidenum">
              <a:rPr lang="en-US" smtClean="0"/>
              <a:t>3</a:t>
            </a:fld>
            <a:endParaRPr lang="en-US"/>
          </a:p>
        </p:txBody>
      </p:sp>
      <p:pic>
        <p:nvPicPr>
          <p:cNvPr id="54" name="Picture 2" descr="Image result for data mini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964292"/>
            <a:ext cx="1588022" cy="114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914804" y="5589257"/>
            <a:ext cx="143113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dirty="0"/>
              <a:t>Data</a:t>
            </a:r>
            <a:endParaRPr lang="en-US" altLang="zh-CN" sz="21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2FC295B2-2A75-428E-B921-C85904E26C45}"/>
                  </a:ext>
                </a:extLst>
              </p:cNvPr>
              <p:cNvSpPr txBox="1"/>
              <p:nvPr/>
            </p:nvSpPr>
            <p:spPr>
              <a:xfrm>
                <a:off x="5884656" y="4742144"/>
                <a:ext cx="29236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takes input value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from domain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C295B2-2A75-428E-B921-C85904E26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56" y="4742144"/>
                <a:ext cx="2923621" cy="1015663"/>
              </a:xfrm>
              <a:prstGeom prst="rect">
                <a:avLst/>
              </a:prstGeom>
              <a:blipFill rotWithShape="0">
                <a:blip r:embed="rId10"/>
                <a:stretch>
                  <a:fillRect l="-2083" t="-2395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50">
                <a:extLst>
                  <a:ext uri="{FF2B5EF4-FFF2-40B4-BE49-F238E27FC236}">
                    <a16:creationId xmlns="" xmlns:a16="http://schemas.microsoft.com/office/drawing/2014/main" id="{EE17332F-74C5-46FA-8B26-E83E3253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0600" y="4742144"/>
                <a:ext cx="3408378" cy="1509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/>
                  <a:t> is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-LDP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iff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bg1"/>
                        </a:solidFill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</a:rPr>
                      <m:t>𝑣</m:t>
                    </m:r>
                    <m:r>
                      <a:rPr lang="en-US" altLang="zh-CN" sz="2000" b="1" i="1">
                        <a:latin typeface="Cambria Math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/>
                  <a:t>, and any valid output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,</a:t>
                </a:r>
              </a:p>
              <a:p>
                <a:pPr algn="ctr"/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000" i="1" dirty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en-US" sz="2000" i="1" dirty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000" i="1" dirty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endParaRPr lang="en-US" altLang="zh-CN" sz="2000" dirty="0">
                  <a:solidFill>
                    <a:schemeClr val="folHlink"/>
                  </a:solidFill>
                </a:endParaRPr>
              </a:p>
            </p:txBody>
          </p:sp>
        </mc:Choice>
        <mc:Fallback xmlns="">
          <p:sp>
            <p:nvSpPr>
              <p:cNvPr id="23" name="Rectangle 5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E17332F-74C5-46FA-8B26-E83E3253F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10600" y="4742144"/>
                <a:ext cx="3408378" cy="1509131"/>
              </a:xfrm>
              <a:prstGeom prst="rect">
                <a:avLst/>
              </a:prstGeom>
              <a:blipFill rotWithShape="0">
                <a:blip r:embed="rId11"/>
                <a:stretch>
                  <a:fillRect l="-1968" t="-2429" r="-35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83FAEF22-980C-43D0-90DD-59E972DCB320}"/>
                  </a:ext>
                </a:extLst>
              </p:cNvPr>
              <p:cNvSpPr txBox="1"/>
              <p:nvPr/>
            </p:nvSpPr>
            <p:spPr>
              <a:xfrm>
                <a:off x="5884656" y="1849499"/>
                <a:ext cx="292362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𝐸𝑠𝑡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an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Han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Han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Hans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an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Han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Han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Hans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an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Han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Han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takes reports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from all users and outputs estimations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any value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domain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FAEF22-980C-43D0-90DD-59E972DCB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56" y="1849499"/>
                <a:ext cx="2923621" cy="1631216"/>
              </a:xfrm>
              <a:prstGeom prst="rect">
                <a:avLst/>
              </a:prstGeom>
              <a:blipFill rotWithShape="0">
                <a:blip r:embed="rId12"/>
                <a:stretch>
                  <a:fillRect l="-2083" t="-1119" r="-1875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49">
            <a:extLst>
              <a:ext uri="{FF2B5EF4-FFF2-40B4-BE49-F238E27FC236}">
                <a16:creationId xmlns="" xmlns:a16="http://schemas.microsoft.com/office/drawing/2014/main" id="{E6A80F9C-9CF9-4BDA-9BE5-DFB2A81FD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08277" y="2372139"/>
            <a:ext cx="465016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Rectangle 50">
            <a:extLst>
              <a:ext uri="{FF2B5EF4-FFF2-40B4-BE49-F238E27FC236}">
                <a16:creationId xmlns="" xmlns:a16="http://schemas.microsoft.com/office/drawing/2014/main" id="{696FFC08-2D8E-425E-AED1-0FFA2E8D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426" y="6075746"/>
            <a:ext cx="20791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Trust boundary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B177256-4BE9-2643-AB9E-5D639E0D7293}"/>
              </a:ext>
            </a:extLst>
          </p:cNvPr>
          <p:cNvSpPr txBox="1"/>
          <p:nvPr/>
        </p:nvSpPr>
        <p:spPr>
          <a:xfrm>
            <a:off x="8670541" y="5983033"/>
            <a:ext cx="3348437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Hans" sz="2100" dirty="0"/>
              <a:t>Smaller 𝜀 -&gt;</a:t>
            </a:r>
            <a:r>
              <a:rPr lang="zh-Hans" altLang="en-US" sz="2100" dirty="0"/>
              <a:t> </a:t>
            </a:r>
            <a:r>
              <a:rPr lang="en-US" altLang="zh-Hans" sz="2100" dirty="0"/>
              <a:t>Stronger Privacy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A4A404F-C976-844E-A7B2-0AFD498EB0B4}"/>
              </a:ext>
            </a:extLst>
          </p:cNvPr>
          <p:cNvSpPr/>
          <p:nvPr/>
        </p:nvSpPr>
        <p:spPr>
          <a:xfrm>
            <a:off x="1145645" y="4109500"/>
            <a:ext cx="1187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Nois</a:t>
            </a:r>
            <a:r>
              <a:rPr lang="en-US" altLang="zh-Hans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zh-Han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Data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7A64A29B-4F26-3D4F-AA43-7A4C4503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189" y="5600338"/>
            <a:ext cx="143113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dirty="0"/>
              <a:t>Data</a:t>
            </a:r>
            <a:endParaRPr lang="en-US" altLang="zh-CN" sz="2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14BEB10-9DA1-4F4E-82BB-4BE2C826E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497" y="5611419"/>
            <a:ext cx="70916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dirty="0"/>
              <a:t>Data</a:t>
            </a:r>
            <a:endParaRPr lang="en-US" altLang="zh-CN" sz="2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099B56E7-12AD-124E-8764-B69568E2E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875" y="5611419"/>
            <a:ext cx="143113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dirty="0"/>
              <a:t>Data</a:t>
            </a:r>
            <a:endParaRPr lang="en-US" altLang="zh-CN" sz="21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="" xmlns:a16="http://schemas.microsoft.com/office/drawing/2014/main" id="{A5391D6D-F227-FB4A-83AA-DDC1F06FF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535" y="5600338"/>
                <a:ext cx="1431131" cy="415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100" dirty="0" smtClean="0"/>
                  <a:t>Data 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sz="2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A5391D6D-F227-FB4A-83AA-DDC1F06FF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3535" y="5600338"/>
                <a:ext cx="1431131" cy="415498"/>
              </a:xfrm>
              <a:prstGeom prst="rect">
                <a:avLst/>
              </a:prstGeom>
              <a:blipFill rotWithShape="0">
                <a:blip r:embed="rId14"/>
                <a:stretch>
                  <a:fillRect l="-5106" t="-10294" b="-279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50CC11E-FB4C-084E-A887-8AA9E6AC9E05}"/>
              </a:ext>
            </a:extLst>
          </p:cNvPr>
          <p:cNvSpPr/>
          <p:nvPr/>
        </p:nvSpPr>
        <p:spPr>
          <a:xfrm>
            <a:off x="2583954" y="4109500"/>
            <a:ext cx="1187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Nois</a:t>
            </a:r>
            <a:r>
              <a:rPr lang="en-US" altLang="zh-Hans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zh-Han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Data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DA032C05-2897-F24F-812F-5C21F42B5E40}"/>
                  </a:ext>
                </a:extLst>
              </p:cNvPr>
              <p:cNvSpPr/>
              <p:nvPr/>
            </p:nvSpPr>
            <p:spPr>
              <a:xfrm>
                <a:off x="4215691" y="4058247"/>
                <a:ext cx="1416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Nois</a:t>
                </a:r>
                <a:r>
                  <a:rPr lang="en-US" altLang="zh-Hans" dirty="0">
                    <a:solidFill>
                      <a:schemeClr val="accent6">
                        <a:lumMod val="75000"/>
                      </a:schemeClr>
                    </a:solidFill>
                  </a:rPr>
                  <a:t>y</a:t>
                </a:r>
                <a:r>
                  <a:rPr lang="zh-Hans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/>
                  <a:t>Data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DA032C05-2897-F24F-812F-5C21F42B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691" y="4058247"/>
                <a:ext cx="1416734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3879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38200" y="6481232"/>
            <a:ext cx="6889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Active line of research since [</a:t>
            </a:r>
            <a:r>
              <a:rPr lang="en-US" dirty="0" err="1"/>
              <a:t>Duchi</a:t>
            </a:r>
            <a:r>
              <a:rPr lang="en-US" dirty="0"/>
              <a:t>,  Jordan, and Wainwright 2013]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="" xmlns:a16="http://schemas.microsoft.com/office/drawing/2014/main" id="{AE9225AA-91C0-499D-84CF-74318C7A2F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534486"/>
              </p:ext>
            </p:extLst>
          </p:nvPr>
        </p:nvGraphicFramePr>
        <p:xfrm>
          <a:off x="9273293" y="1596608"/>
          <a:ext cx="2745685" cy="1881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214497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/>
      <p:bldP spid="25" grpId="0"/>
      <p:bldP spid="27" grpId="0" animBg="1"/>
      <p:bldP spid="34" grpId="0" animBg="1"/>
      <p:bldGraphic spid="4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Frequency </a:t>
            </a:r>
            <a:r>
              <a:rPr lang="en-US" altLang="zh-CN" dirty="0" smtClean="0"/>
              <a:t>Oracle (FO):</a:t>
            </a:r>
            <a:r>
              <a:rPr lang="zh-CN" altLang="en-US" dirty="0" smtClean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91360"/>
                <a:ext cx="10931014" cy="38865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Survey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technique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private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questions [1]</a:t>
                </a:r>
              </a:p>
              <a:p>
                <a:r>
                  <a:rPr lang="en-US" altLang="zh-CN" dirty="0"/>
                  <a:t>Survey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people: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“Do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you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have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disease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X</a:t>
                </a:r>
                <a:r>
                  <a:rPr lang="en-US" altLang="zh-CN" dirty="0"/>
                  <a:t>?”</a:t>
                </a:r>
              </a:p>
              <a:p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person:</a:t>
                </a:r>
              </a:p>
              <a:p>
                <a:pPr lvl="1"/>
                <a:r>
                  <a:rPr lang="en-US" altLang="zh-CN" dirty="0"/>
                  <a:t>Flip a secret coin</a:t>
                </a:r>
              </a:p>
              <a:p>
                <a:pPr lvl="1"/>
                <a:r>
                  <a:rPr lang="en-US" altLang="zh-CN" dirty="0"/>
                  <a:t>Answer truth if </a:t>
                </a:r>
                <a:r>
                  <a:rPr lang="en-US" altLang="zh-CN" b="1" dirty="0">
                    <a:solidFill>
                      <a:schemeClr val="accent5"/>
                    </a:solidFill>
                  </a:rPr>
                  <a:t>head</a:t>
                </a:r>
                <a:r>
                  <a:rPr lang="en-US" altLang="zh-CN" dirty="0"/>
                  <a:t> (</a:t>
                </a:r>
                <a:r>
                  <a:rPr lang="en-US" altLang="zh-CN" dirty="0" smtClean="0"/>
                  <a:t>w.p.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0.5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Answer randomly if </a:t>
                </a:r>
                <a:r>
                  <a:rPr lang="en-US" altLang="zh-CN" b="1" dirty="0" smtClean="0">
                    <a:solidFill>
                      <a:srgbClr val="7030A0"/>
                    </a:solidFill>
                  </a:rPr>
                  <a:t>tail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</a:t>
                </a:r>
                <a:r>
                  <a:rPr lang="en-US" altLang="zh-CN" dirty="0" smtClean="0"/>
                  <a:t>w.p.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0.5</m:t>
                    </m:r>
                  </m:oMath>
                </a14:m>
                <a:r>
                  <a:rPr lang="en-US" altLang="zh-CN" dirty="0" smtClean="0"/>
                  <a:t>):</a:t>
                </a:r>
              </a:p>
              <a:p>
                <a:pPr lvl="2"/>
                <a:r>
                  <a:rPr lang="en-US" altLang="zh-CN" dirty="0" smtClean="0"/>
                  <a:t>reply </a:t>
                </a:r>
                <a:r>
                  <a:rPr lang="en-US" altLang="zh-CN" dirty="0"/>
                  <a:t>“yes</a:t>
                </a:r>
                <a:r>
                  <a:rPr lang="en-US" altLang="zh-CN" dirty="0" smtClean="0"/>
                  <a:t>”/“</a:t>
                </a:r>
                <a:r>
                  <a:rPr lang="en-US" altLang="zh-CN" dirty="0"/>
                  <a:t>no” </a:t>
                </a:r>
                <a:r>
                  <a:rPr lang="en-US" altLang="zh-CN" dirty="0" smtClean="0"/>
                  <a:t>w.p. 0.5</a:t>
                </a:r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91360"/>
                <a:ext cx="10931014" cy="3886553"/>
              </a:xfrm>
              <a:blipFill rotWithShape="0">
                <a:blip r:embed="rId3"/>
                <a:stretch>
                  <a:fillRect l="-948" t="-2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777" y="3744975"/>
            <a:ext cx="344053" cy="464632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="" xmlns:a16="http://schemas.microsoft.com/office/drawing/2014/main" id="{F44EBED3-D30B-C446-8DB5-9AECA70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2F65C-5E8B-4D64-BAE6-46ED57661A4B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2148339-585E-4C89-95A7-00E8D2B2A253}"/>
              </a:ext>
            </a:extLst>
          </p:cNvPr>
          <p:cNvSpPr txBox="1"/>
          <p:nvPr/>
        </p:nvSpPr>
        <p:spPr>
          <a:xfrm>
            <a:off x="838199" y="6054097"/>
            <a:ext cx="651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Stanley L. Warner. Randomized response: A survey technique for eliminating evasive answer bias. J. Amer. Statist. Assoc. 1965.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762780" y="3703803"/>
                <a:ext cx="29279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disease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yes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780" y="3703803"/>
                <a:ext cx="29279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762780" y="4158093"/>
                <a:ext cx="39358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disease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yes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𝐡𝐞𝐚𝐝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780" y="4158093"/>
                <a:ext cx="393582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62780" y="4610561"/>
                <a:ext cx="37332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disease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yes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4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𝐭𝐚𝐢𝐥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780" y="4610561"/>
                <a:ext cx="3733266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762780" y="5063029"/>
                <a:ext cx="38422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×1+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780" y="5063029"/>
                <a:ext cx="384226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636773" y="5592432"/>
                <a:ext cx="54901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/>
                  <a:t>Similarly,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altLang="zh-CN" sz="2400" b="0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disease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yes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73" y="5592432"/>
                <a:ext cx="5490169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7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90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Frequency </a:t>
            </a:r>
            <a:r>
              <a:rPr lang="en-US" altLang="zh-CN" dirty="0" smtClean="0"/>
              <a:t>Oracle (FO):</a:t>
            </a:r>
            <a:r>
              <a:rPr lang="zh-CN" altLang="en-US" dirty="0" smtClean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91360"/>
                <a:ext cx="11056375" cy="38865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To get unbiased estimation of the histogram: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yes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out of </a:t>
                </a:r>
                <a:r>
                  <a:rPr lang="zh-CN" altLang="en-US" dirty="0"/>
                  <a:t>𝑛 </a:t>
                </a:r>
                <a:r>
                  <a:rPr lang="en-US" altLang="zh-CN" dirty="0"/>
                  <a:t>people have the disease, we expect to </a:t>
                </a:r>
                <a:r>
                  <a:rPr lang="en-US" altLang="zh-CN" dirty="0" smtClean="0"/>
                  <a:t>see: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i="0">
                        <a:latin typeface="Cambria Math" charset="0"/>
                        <a:ea typeface="Arial" charset="0"/>
                        <a:cs typeface="Arial" charset="0"/>
                      </a:rPr>
                      <m:t>E</m:t>
                    </m:r>
                    <m:r>
                      <a:rPr kumimoji="1" lang="en-US">
                        <a:latin typeface="Cambria Math" charset="0"/>
                        <a:ea typeface="Arial" charset="0"/>
                        <a:cs typeface="Arial" charset="0"/>
                      </a:rPr>
                      <m:t>[ </m:t>
                    </m:r>
                    <m:sSub>
                      <m:sSubPr>
                        <m:ctrlPr>
                          <a:rPr kumimoji="1" lang="en-US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b="0" i="0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yes</m:t>
                            </m:r>
                          </m:sub>
                        </m:sSub>
                        <m:r>
                          <a:rPr kumimoji="1" lang="en-US" altLang="zh-CN">
                            <a:latin typeface="Cambria Math" charset="0"/>
                            <a:ea typeface="Arial" charset="0"/>
                            <a:cs typeface="Arial" charset="0"/>
                          </a:rPr>
                          <m:t>]</m:t>
                        </m:r>
                        <m:r>
                          <a:rPr kumimoji="1" lang="en-US">
                            <a:latin typeface="Cambria Math" charset="0"/>
                            <a:ea typeface="Arial" charset="0"/>
                            <a:cs typeface="Arial" charset="0"/>
                          </a:rPr>
                          <m:t>=0.75</m:t>
                        </m:r>
                        <m:r>
                          <a:rPr kumimoji="1" lang="en-US">
                            <a:latin typeface="Cambria Math" charset="0"/>
                            <a:ea typeface="Arial" charset="0"/>
                            <a:cs typeface="Arial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b="0" i="0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yes</m:t>
                        </m:r>
                      </m:sub>
                    </m:sSub>
                    <m:r>
                      <a:rPr kumimoji="1" lang="en-US">
                        <a:latin typeface="Cambria Math" charset="0"/>
                        <a:ea typeface="Arial" charset="0"/>
                        <a:cs typeface="Arial" charset="0"/>
                      </a:rPr>
                      <m:t>+0.25(</m:t>
                    </m:r>
                    <m:r>
                      <a:rPr kumimoji="1" lang="en-US">
                        <a:latin typeface="Cambria Math" charset="0"/>
                        <a:ea typeface="Arial" charset="0"/>
                        <a:cs typeface="Arial" charset="0"/>
                      </a:rPr>
                      <m:t>𝑛</m:t>
                    </m:r>
                    <m:r>
                      <a:rPr kumimoji="1" lang="en-US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sSub>
                      <m:sSubPr>
                        <m:ctrlPr>
                          <a:rPr kumimoji="1" lang="en-US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>
                            <a:latin typeface="Cambria Math" charset="0"/>
                            <a:ea typeface="Arial" charset="0"/>
                            <a:cs typeface="Arial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b="0" i="0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yes</m:t>
                        </m:r>
                      </m:sub>
                    </m:sSub>
                    <m:r>
                      <a:rPr kumimoji="1" lang="en-US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zh-CN" dirty="0"/>
                  <a:t> “yes” answers</a:t>
                </a:r>
              </a:p>
              <a:p>
                <a:pPr lvl="1"/>
                <a:r>
                  <a:rPr kumimoji="1" lang="en-US" dirty="0" smtClean="0">
                    <a:ea typeface="Arial" charset="0"/>
                    <a:cs typeface="Arial" charset="0"/>
                  </a:rPr>
                  <a:t>Solving the above equation: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kumimoji="1" lang="en-US" b="0" i="0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yes</m:t>
                        </m:r>
                      </m:sub>
                    </m:sSub>
                    <m:r>
                      <a:rPr kumimoji="1" lang="en-US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kumimoji="1" lang="en-US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b="0" i="0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yes</m:t>
                            </m:r>
                          </m:sub>
                        </m:sSub>
                        <m:r>
                          <a:rPr kumimoji="1" lang="en-US">
                            <a:latin typeface="Cambria Math" charset="0"/>
                            <a:ea typeface="Arial" charset="0"/>
                            <a:cs typeface="Arial" charset="0"/>
                          </a:rPr>
                          <m:t>−0.25</m:t>
                        </m:r>
                        <m:r>
                          <a:rPr kumimoji="1" lang="en-US">
                            <a:latin typeface="Cambria Math" charset="0"/>
                            <a:ea typeface="Arial" charset="0"/>
                            <a:cs typeface="Arial" charset="0"/>
                          </a:rPr>
                          <m:t>𝑛</m:t>
                        </m:r>
                      </m:num>
                      <m:den>
                        <m:r>
                          <a:rPr kumimoji="1" lang="en-US">
                            <a:latin typeface="Cambria Math" charset="0"/>
                            <a:ea typeface="Arial" charset="0"/>
                            <a:cs typeface="Arial" charset="0"/>
                          </a:rPr>
                          <m:t>0.5</m:t>
                        </m:r>
                      </m:den>
                    </m:f>
                  </m:oMath>
                </a14:m>
                <a:r>
                  <a:rPr lang="en-US" altLang="zh-CN" dirty="0" smtClean="0"/>
                  <a:t> is an </a:t>
                </a:r>
                <a:r>
                  <a:rPr lang="en-US" altLang="zh-CN" dirty="0"/>
                  <a:t>unbiased estimation </a:t>
                </a:r>
                <a:r>
                  <a:rPr lang="en-US" altLang="zh-CN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yes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Privacy guarantee:</a:t>
                </a:r>
              </a:p>
              <a:p>
                <a:pPr lvl="1"/>
                <a:r>
                  <a:rPr lang="en-US" altLang="zh-CN" dirty="0"/>
                  <a:t>For any </a:t>
                </a:r>
                <a:r>
                  <a:rPr lang="zh-CN" altLang="en-US" dirty="0"/>
                  <a:t>𝒗 </a:t>
                </a:r>
                <a:r>
                  <a:rPr lang="en-US" altLang="zh-CN" dirty="0"/>
                  <a:t>and </a:t>
                </a:r>
                <a:r>
                  <a:rPr lang="zh-CN" altLang="en-US" dirty="0"/>
                  <a:t>𝒗</a:t>
                </a:r>
                <a:r>
                  <a:rPr lang="en-US" altLang="zh-CN" dirty="0"/>
                  <a:t>′ from “yes” and “no”,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kumimoji="1" lang="en-US" i="1" dirty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i="1" dirty="0">
                                    <a:latin typeface="Cambria Math" panose="02040503050406030204" pitchFamily="18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dirty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i="1" dirty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dirty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𝒗</m:t>
                                    </m:r>
                                  </m:e>
                                </m:d>
                                <m:r>
                                  <a:rPr kumimoji="1" lang="en-US" dirty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kumimoji="1" lang="en-US" dirty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𝒗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kumimoji="1" lang="en-US" i="1" dirty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i="1" dirty="0">
                                    <a:latin typeface="Cambria Math" panose="02040503050406030204" pitchFamily="18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dirty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i="1" dirty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dirty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𝒗</m:t>
                                    </m:r>
                                    <m:r>
                                      <a:rPr kumimoji="1" lang="en-US" dirty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kumimoji="1" lang="en-US" dirty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kumimoji="1" lang="en-US" dirty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𝒗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kumimoji="1" lang="en-US" b="0" i="1" dirty="0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kumimoji="1" lang="en-US" b="0" i="1" dirty="0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r>
                          <a:rPr kumimoji="1" lang="en-US" b="0" i="0" dirty="0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0.75</m:t>
                        </m:r>
                      </m:num>
                      <m:den>
                        <m:r>
                          <a:rPr kumimoji="1" lang="en-US" b="0" i="0" dirty="0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0.25</m:t>
                        </m:r>
                      </m:den>
                    </m:f>
                    <m:r>
                      <a:rPr kumimoji="1" lang="en-US" dirty="0">
                        <a:latin typeface="Cambria Math" charset="0"/>
                        <a:ea typeface="Arial" charset="0"/>
                        <a:cs typeface="Arial" charset="0"/>
                      </a:rPr>
                      <m:t>≤</m:t>
                    </m:r>
                    <m:r>
                      <a:rPr kumimoji="1" lang="en-US" altLang="zh-CN" dirty="0">
                        <a:latin typeface="Cambria Math" charset="0"/>
                        <a:ea typeface="Arial" charset="0"/>
                        <a:cs typeface="Arial" charset="0"/>
                      </a:rPr>
                      <m:t>3=</m:t>
                    </m:r>
                    <m:sSup>
                      <m:sSupPr>
                        <m:ctrlPr>
                          <a:rPr kumimoji="1" lang="en-US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kumimoji="1" lang="en-US">
                            <a:latin typeface="Cambria Math" charset="0"/>
                            <a:ea typeface="Arial" charset="0"/>
                            <a:cs typeface="Arial" charset="0"/>
                          </a:rPr>
                          <m:t>𝑒</m:t>
                        </m:r>
                      </m:e>
                      <m:sup>
                        <m:r>
                          <a:rPr kumimoji="1" lang="en-US">
                            <a:latin typeface="Cambria Math" charset="0"/>
                            <a:ea typeface="Arial" charset="0"/>
                            <a:cs typeface="Arial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Arial" charset="0"/>
                    <a:ea typeface="Arial" charset="0"/>
                    <a:cs typeface="Arial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CN" i="1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r>
                      <a:rPr kumimoji="1" lang="en-US" altLang="zh-CN" i="1">
                        <a:latin typeface="Cambria Math" charset="0"/>
                        <a:ea typeface="Arial" charset="0"/>
                        <a:cs typeface="Arial" charset="0"/>
                      </a:rPr>
                      <m:t>𝑙𝑛</m:t>
                    </m:r>
                    <m:r>
                      <a:rPr kumimoji="1" lang="en-US" altLang="zh-CN" i="1">
                        <a:latin typeface="Cambria Math" charset="0"/>
                        <a:ea typeface="Arial" charset="0"/>
                        <a:cs typeface="Arial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the domain is large,  </a:t>
                </a:r>
                <a:r>
                  <a:rPr lang="en-US" dirty="0" smtClean="0"/>
                  <a:t>one can achieve </a:t>
                </a:r>
                <a:r>
                  <a:rPr lang="en-US" dirty="0"/>
                  <a:t>better </a:t>
                </a:r>
                <a:r>
                  <a:rPr lang="en-US" dirty="0" smtClean="0"/>
                  <a:t>utility using, e.g., </a:t>
                </a:r>
                <a:r>
                  <a:rPr lang="en-US" dirty="0"/>
                  <a:t>[</a:t>
                </a:r>
                <a:r>
                  <a:rPr lang="en-US" dirty="0" smtClean="0"/>
                  <a:t>2-4]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91360"/>
                <a:ext cx="11056375" cy="3886553"/>
              </a:xfrm>
              <a:blipFill rotWithShape="0">
                <a:blip r:embed="rId3"/>
                <a:stretch>
                  <a:fillRect l="-937" t="-3611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4">
            <a:extLst>
              <a:ext uri="{FF2B5EF4-FFF2-40B4-BE49-F238E27FC236}">
                <a16:creationId xmlns="" xmlns:a16="http://schemas.microsoft.com/office/drawing/2014/main" id="{F44EBED3-D30B-C446-8DB5-9AECA70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2F65C-5E8B-4D64-BAE6-46ED57661A4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4F8AF43-B456-4107-9EC2-3F29806752A1}"/>
              </a:ext>
            </a:extLst>
          </p:cNvPr>
          <p:cNvSpPr txBox="1"/>
          <p:nvPr/>
        </p:nvSpPr>
        <p:spPr>
          <a:xfrm>
            <a:off x="838199" y="5877118"/>
            <a:ext cx="1093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 </a:t>
            </a:r>
            <a:r>
              <a:rPr lang="en-US" dirty="0" smtClean="0"/>
              <a:t>Wang</a:t>
            </a:r>
            <a:r>
              <a:rPr lang="en-US" dirty="0"/>
              <a:t>, </a:t>
            </a:r>
            <a:r>
              <a:rPr lang="en-US" dirty="0" smtClean="0"/>
              <a:t>et al. </a:t>
            </a:r>
            <a:r>
              <a:rPr lang="en-US" dirty="0"/>
              <a:t>Locally Differentially Private Protocols for Frequency Estimation. In USENIX Security 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[3] </a:t>
            </a:r>
            <a:r>
              <a:rPr lang="en-US" dirty="0" err="1" smtClean="0"/>
              <a:t>Bassily</a:t>
            </a:r>
            <a:r>
              <a:rPr lang="en-US" dirty="0" smtClean="0"/>
              <a:t>, et al</a:t>
            </a:r>
            <a:r>
              <a:rPr lang="en-US" dirty="0"/>
              <a:t>. Practical Locally Private Heavy </a:t>
            </a:r>
            <a:r>
              <a:rPr lang="en-US" dirty="0" smtClean="0"/>
              <a:t>Hitters. In NIPS 2017</a:t>
            </a:r>
          </a:p>
          <a:p>
            <a:r>
              <a:rPr lang="en-US" dirty="0" smtClean="0"/>
              <a:t>[4] Ding, et al</a:t>
            </a:r>
            <a:r>
              <a:rPr lang="en-US" dirty="0"/>
              <a:t>. Collecting Telemetry Data </a:t>
            </a:r>
            <a:r>
              <a:rPr lang="en-US" dirty="0" smtClean="0"/>
              <a:t>Privately. In NIPS 2017 and PPML@NIPS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8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DB017AA-16E0-44E1-B442-2B489AB33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12059"/>
              </p:ext>
            </p:extLst>
          </p:nvPr>
        </p:nvGraphicFramePr>
        <p:xfrm>
          <a:off x="1855346" y="2151910"/>
          <a:ext cx="2462094" cy="1581910"/>
        </p:xfrm>
        <a:graphic>
          <a:graphicData uri="http://schemas.openxmlformats.org/drawingml/2006/table">
            <a:tbl>
              <a:tblPr/>
              <a:tblGrid>
                <a:gridCol w="820698">
                  <a:extLst>
                    <a:ext uri="{9D8B030D-6E8A-4147-A177-3AD203B41FA5}">
                      <a16:colId xmlns="" xmlns:a16="http://schemas.microsoft.com/office/drawing/2014/main" val="2244951118"/>
                    </a:ext>
                  </a:extLst>
                </a:gridCol>
                <a:gridCol w="820698">
                  <a:extLst>
                    <a:ext uri="{9D8B030D-6E8A-4147-A177-3AD203B41FA5}">
                      <a16:colId xmlns="" xmlns:a16="http://schemas.microsoft.com/office/drawing/2014/main" val="684141492"/>
                    </a:ext>
                  </a:extLst>
                </a:gridCol>
                <a:gridCol w="820698">
                  <a:extLst>
                    <a:ext uri="{9D8B030D-6E8A-4147-A177-3AD203B41FA5}">
                      <a16:colId xmlns="" xmlns:a16="http://schemas.microsoft.com/office/drawing/2014/main" val="1722568233"/>
                    </a:ext>
                  </a:extLst>
                </a:gridCol>
              </a:tblGrid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0356804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8166481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391578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57339459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6176376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08D9936-AC32-4675-B2FC-B1F51CBA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Problem Setting: </a:t>
            </a:r>
            <a:r>
              <a:rPr lang="en-US" altLang="zh-CN" dirty="0" smtClean="0"/>
              <a:t>Multi-Dimensional Analytics </a:t>
            </a:r>
            <a:r>
              <a:rPr lang="en-US" altLang="zh-CN" dirty="0"/>
              <a:t>(MDA</a:t>
            </a:r>
            <a:r>
              <a:rPr lang="en-US" altLang="zh-CN" dirty="0" smtClean="0"/>
              <a:t>) under LDP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9B34375-03DD-47A1-9D1D-EFA63B36A065}"/>
              </a:ext>
            </a:extLst>
          </p:cNvPr>
          <p:cNvSpPr txBox="1"/>
          <p:nvPr/>
        </p:nvSpPr>
        <p:spPr>
          <a:xfrm>
            <a:off x="7145999" y="2995156"/>
            <a:ext cx="4302289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100" dirty="0" smtClean="0">
                <a:solidFill>
                  <a:schemeClr val="tx1"/>
                </a:solidFill>
              </a:rPr>
              <a:t>LDP </a:t>
            </a:r>
            <a:r>
              <a:rPr lang="en-US" altLang="zh-CN" sz="2100" dirty="0">
                <a:solidFill>
                  <a:schemeClr val="tx1"/>
                </a:solidFill>
              </a:rPr>
              <a:t>protects users’ </a:t>
            </a:r>
            <a:r>
              <a:rPr lang="en-US" altLang="zh-CN" sz="2100" dirty="0" smtClean="0">
                <a:solidFill>
                  <a:schemeClr val="tx1"/>
                </a:solidFill>
              </a:rPr>
              <a:t>data, </a:t>
            </a:r>
            <a:r>
              <a:rPr lang="en-US" sz="2100" dirty="0" smtClean="0">
                <a:solidFill>
                  <a:schemeClr val="tx1"/>
                </a:solidFill>
              </a:rPr>
              <a:t>which is sensitive and generated on devices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5CE9803-E49F-4EC9-8018-D5280310779B}"/>
              </a:ext>
            </a:extLst>
          </p:cNvPr>
          <p:cNvSpPr txBox="1"/>
          <p:nvPr/>
        </p:nvSpPr>
        <p:spPr>
          <a:xfrm>
            <a:off x="4268865" y="6000997"/>
            <a:ext cx="274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Non-sensitive Attributes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1E814931-7B74-4B87-AD96-514D6B132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97248"/>
              </p:ext>
            </p:extLst>
          </p:nvPr>
        </p:nvGraphicFramePr>
        <p:xfrm>
          <a:off x="1855346" y="4419087"/>
          <a:ext cx="2462094" cy="1581911"/>
        </p:xfrm>
        <a:graphic>
          <a:graphicData uri="http://schemas.openxmlformats.org/drawingml/2006/table">
            <a:tbl>
              <a:tblPr/>
              <a:tblGrid>
                <a:gridCol w="820698">
                  <a:extLst>
                    <a:ext uri="{9D8B030D-6E8A-4147-A177-3AD203B41FA5}">
                      <a16:colId xmlns="" xmlns:a16="http://schemas.microsoft.com/office/drawing/2014/main" val="3285606246"/>
                    </a:ext>
                  </a:extLst>
                </a:gridCol>
                <a:gridCol w="820698">
                  <a:extLst>
                    <a:ext uri="{9D8B030D-6E8A-4147-A177-3AD203B41FA5}">
                      <a16:colId xmlns="" xmlns:a16="http://schemas.microsoft.com/office/drawing/2014/main" val="2082780741"/>
                    </a:ext>
                  </a:extLst>
                </a:gridCol>
                <a:gridCol w="820698">
                  <a:extLst>
                    <a:ext uri="{9D8B030D-6E8A-4147-A177-3AD203B41FA5}">
                      <a16:colId xmlns="" xmlns:a16="http://schemas.microsoft.com/office/drawing/2014/main" val="4186338813"/>
                    </a:ext>
                  </a:extLst>
                </a:gridCol>
              </a:tblGrid>
              <a:tr h="322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1144865"/>
                  </a:ext>
                </a:extLst>
              </a:tr>
              <a:tr h="314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483077"/>
                  </a:ext>
                </a:extLst>
              </a:tr>
              <a:tr h="314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503522"/>
                  </a:ext>
                </a:extLst>
              </a:tr>
              <a:tr h="314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3160029"/>
                  </a:ext>
                </a:extLst>
              </a:tr>
              <a:tr h="314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25108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="" xmlns:a16="http://schemas.microsoft.com/office/drawing/2014/main" id="{369E6E76-A9AA-4CE0-BFFA-A5444B7B9F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0270467"/>
                  </p:ext>
                </p:extLst>
              </p:nvPr>
            </p:nvGraphicFramePr>
            <p:xfrm>
              <a:off x="1034648" y="4419087"/>
              <a:ext cx="820698" cy="1581910"/>
            </p:xfrm>
            <a:graphic>
              <a:graphicData uri="http://schemas.openxmlformats.org/drawingml/2006/table">
                <a:tbl>
                  <a:tblPr/>
                  <a:tblGrid>
                    <a:gridCol w="820698">
                      <a:extLst>
                        <a:ext uri="{9D8B030D-6E8A-4147-A177-3AD203B41FA5}">
                          <a16:colId xmlns="" xmlns:a16="http://schemas.microsoft.com/office/drawing/2014/main" val="1403505576"/>
                        </a:ext>
                      </a:extLst>
                    </a:gridCol>
                  </a:tblGrid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20356804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968166481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5391578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57339459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66176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369E6E76-A9AA-4CE0-BFFA-A5444B7B9F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0270467"/>
                  </p:ext>
                </p:extLst>
              </p:nvPr>
            </p:nvGraphicFramePr>
            <p:xfrm>
              <a:off x="1034648" y="4419087"/>
              <a:ext cx="820698" cy="1581910"/>
            </p:xfrm>
            <a:graphic>
              <a:graphicData uri="http://schemas.openxmlformats.org/drawingml/2006/table">
                <a:tbl>
                  <a:tblPr/>
                  <a:tblGrid>
                    <a:gridCol w="820698">
                      <a:extLst>
                        <a:ext uri="{9D8B030D-6E8A-4147-A177-3AD203B41FA5}">
                          <a16:colId xmlns:a16="http://schemas.microsoft.com/office/drawing/2014/main" val="1403505576"/>
                        </a:ext>
                      </a:extLst>
                    </a:gridCol>
                  </a:tblGrid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0356804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100000" b="-3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66481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196226" b="-209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91578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301923" b="-113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7339459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401923" b="-13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1763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482537E-857C-461B-82D0-D8D5294D2076}"/>
              </a:ext>
            </a:extLst>
          </p:cNvPr>
          <p:cNvSpPr txBox="1"/>
          <p:nvPr/>
        </p:nvSpPr>
        <p:spPr>
          <a:xfrm>
            <a:off x="7145999" y="5631665"/>
            <a:ext cx="4302287" cy="738664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bg1"/>
                </a:solidFill>
              </a:rPr>
              <a:t>We </a:t>
            </a:r>
            <a:r>
              <a:rPr lang="en-US" altLang="zh-CN" sz="2100" b="1" dirty="0">
                <a:solidFill>
                  <a:schemeClr val="bg1"/>
                </a:solidFill>
              </a:rPr>
              <a:t>can answer queries </a:t>
            </a:r>
          </a:p>
          <a:p>
            <a:pPr algn="ctr"/>
            <a:r>
              <a:rPr lang="en-US" altLang="zh-CN" sz="2100" b="1" dirty="0">
                <a:solidFill>
                  <a:schemeClr val="bg1"/>
                </a:solidFill>
              </a:rPr>
              <a:t>in this 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(joined) fact </a:t>
            </a:r>
            <a:r>
              <a:rPr lang="en-US" altLang="zh-CN" sz="2100" b="1" dirty="0">
                <a:solidFill>
                  <a:schemeClr val="bg1"/>
                </a:solidFill>
              </a:rPr>
              <a:t>table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F8E70C3A-C781-4897-B493-D8BC633C0EFB}"/>
              </a:ext>
            </a:extLst>
          </p:cNvPr>
          <p:cNvCxnSpPr>
            <a:endCxn id="20" idx="0"/>
          </p:cNvCxnSpPr>
          <p:nvPr/>
        </p:nvCxnSpPr>
        <p:spPr>
          <a:xfrm>
            <a:off x="3086393" y="3733820"/>
            <a:ext cx="0" cy="685267"/>
          </a:xfrm>
          <a:prstGeom prst="straightConnector1">
            <a:avLst/>
          </a:prstGeom>
          <a:ln w="412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D2DD32E-C2F0-4647-A139-7FBECF333753}"/>
              </a:ext>
            </a:extLst>
          </p:cNvPr>
          <p:cNvSpPr txBox="1"/>
          <p:nvPr/>
        </p:nvSpPr>
        <p:spPr>
          <a:xfrm>
            <a:off x="3086393" y="3891787"/>
            <a:ext cx="23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LDP Random </a:t>
            </a:r>
            <a:r>
              <a:rPr lang="en-US" dirty="0"/>
              <a:t>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="" xmlns:a16="http://schemas.microsoft.com/office/drawing/2014/main" id="{C94B233F-F40C-4C47-B2E0-E17623EC2B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189114"/>
                  </p:ext>
                </p:extLst>
              </p:nvPr>
            </p:nvGraphicFramePr>
            <p:xfrm>
              <a:off x="1034648" y="2151910"/>
              <a:ext cx="820698" cy="1581910"/>
            </p:xfrm>
            <a:graphic>
              <a:graphicData uri="http://schemas.openxmlformats.org/drawingml/2006/table">
                <a:tbl>
                  <a:tblPr/>
                  <a:tblGrid>
                    <a:gridCol w="820698">
                      <a:extLst>
                        <a:ext uri="{9D8B030D-6E8A-4147-A177-3AD203B41FA5}">
                          <a16:colId xmlns="" xmlns:a16="http://schemas.microsoft.com/office/drawing/2014/main" val="1403505576"/>
                        </a:ext>
                      </a:extLst>
                    </a:gridCol>
                  </a:tblGrid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20356804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968166481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5391578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57339459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66176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C94B233F-F40C-4C47-B2E0-E17623EC2B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189114"/>
                  </p:ext>
                </p:extLst>
              </p:nvPr>
            </p:nvGraphicFramePr>
            <p:xfrm>
              <a:off x="1034648" y="2151910"/>
              <a:ext cx="820698" cy="1581910"/>
            </p:xfrm>
            <a:graphic>
              <a:graphicData uri="http://schemas.openxmlformats.org/drawingml/2006/table">
                <a:tbl>
                  <a:tblPr/>
                  <a:tblGrid>
                    <a:gridCol w="820698">
                      <a:extLst>
                        <a:ext uri="{9D8B030D-6E8A-4147-A177-3AD203B41FA5}">
                          <a16:colId xmlns:a16="http://schemas.microsoft.com/office/drawing/2014/main" val="1403505576"/>
                        </a:ext>
                      </a:extLst>
                    </a:gridCol>
                  </a:tblGrid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0356804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100000" b="-3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66481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200000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91578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300000" b="-1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7339459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400000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17637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1" name="Table 30">
            <a:extLst>
              <a:ext uri="{FF2B5EF4-FFF2-40B4-BE49-F238E27FC236}">
                <a16:creationId xmlns="" xmlns:a16="http://schemas.microsoft.com/office/drawing/2014/main" id="{557EFA87-DEAD-4A35-A851-F87BA37BC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13553"/>
              </p:ext>
            </p:extLst>
          </p:nvPr>
        </p:nvGraphicFramePr>
        <p:xfrm>
          <a:off x="4317440" y="4414984"/>
          <a:ext cx="2647832" cy="1592446"/>
        </p:xfrm>
        <a:graphic>
          <a:graphicData uri="http://schemas.openxmlformats.org/drawingml/2006/table">
            <a:tbl>
              <a:tblPr/>
              <a:tblGrid>
                <a:gridCol w="809528">
                  <a:extLst>
                    <a:ext uri="{9D8B030D-6E8A-4147-A177-3AD203B41FA5}">
                      <a16:colId xmlns="" xmlns:a16="http://schemas.microsoft.com/office/drawing/2014/main" val="1700487518"/>
                    </a:ext>
                  </a:extLst>
                </a:gridCol>
                <a:gridCol w="1028776">
                  <a:extLst>
                    <a:ext uri="{9D8B030D-6E8A-4147-A177-3AD203B41FA5}">
                      <a16:colId xmlns="" xmlns:a16="http://schemas.microsoft.com/office/drawing/2014/main" val="3728949410"/>
                    </a:ext>
                  </a:extLst>
                </a:gridCol>
                <a:gridCol w="809528">
                  <a:extLst>
                    <a:ext uri="{9D8B030D-6E8A-4147-A177-3AD203B41FA5}">
                      <a16:colId xmlns="" xmlns:a16="http://schemas.microsoft.com/office/drawing/2014/main" val="902668217"/>
                    </a:ext>
                  </a:extLst>
                </a:gridCol>
              </a:tblGrid>
              <a:tr h="320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1144865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483077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503522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3160029"/>
                  </a:ext>
                </a:extLst>
              </a:tr>
              <a:tr h="322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25108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50">
                <a:extLst>
                  <a:ext uri="{FF2B5EF4-FFF2-40B4-BE49-F238E27FC236}">
                    <a16:creationId xmlns="" xmlns:a16="http://schemas.microsoft.com/office/drawing/2014/main" id="{A0AA5BBA-4C76-46BC-B282-FCA5CAF28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788" y="2144382"/>
                <a:ext cx="2691211" cy="18169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/>
                  <a:t> is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-LDP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iff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bg1"/>
                        </a:solidFill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</a:rPr>
                      <m:t>𝑣</m:t>
                    </m:r>
                    <m:r>
                      <a:rPr lang="en-US" altLang="zh-CN" sz="2000" b="1" i="1">
                        <a:latin typeface="Cambria Math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/>
                  <a:t>, and any valid output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,</a:t>
                </a:r>
              </a:p>
              <a:p>
                <a:pPr algn="ctr"/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000" i="1" dirty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en-US" sz="2000" i="1" dirty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000" i="1" dirty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endParaRPr lang="en-US" altLang="zh-CN" sz="2000" dirty="0">
                  <a:solidFill>
                    <a:schemeClr val="folHlink"/>
                  </a:solidFill>
                </a:endParaRPr>
              </a:p>
            </p:txBody>
          </p:sp>
        </mc:Choice>
        <mc:Fallback xmlns="">
          <p:sp>
            <p:nvSpPr>
              <p:cNvPr id="32" name="Rectangle 50">
                <a:extLst>
                  <a:ext uri="{FF2B5EF4-FFF2-40B4-BE49-F238E27FC236}">
                    <a16:creationId xmlns:a16="http://schemas.microsoft.com/office/drawing/2014/main" id="{A0AA5BBA-4C76-46BC-B282-FCA5CAF28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4788" y="2144382"/>
                <a:ext cx="2691211" cy="1816908"/>
              </a:xfrm>
              <a:prstGeom prst="rect">
                <a:avLst/>
              </a:prstGeom>
              <a:blipFill>
                <a:blip r:embed="rId5"/>
                <a:stretch>
                  <a:fillRect l="-2494" t="-2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9B34375-03DD-47A1-9D1D-EFA63B36A065}"/>
              </a:ext>
            </a:extLst>
          </p:cNvPr>
          <p:cNvSpPr txBox="1"/>
          <p:nvPr/>
        </p:nvSpPr>
        <p:spPr>
          <a:xfrm>
            <a:off x="7145999" y="4413819"/>
            <a:ext cx="4302289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100" dirty="0" smtClean="0">
                <a:solidFill>
                  <a:schemeClr val="tx1"/>
                </a:solidFill>
              </a:rPr>
              <a:t>S</a:t>
            </a:r>
            <a:r>
              <a:rPr lang="en-US" sz="2100" dirty="0" smtClean="0">
                <a:solidFill>
                  <a:schemeClr val="tx1"/>
                </a:solidFill>
              </a:rPr>
              <a:t>erver gets users’ </a:t>
            </a:r>
            <a:r>
              <a:rPr lang="en-US" sz="2100" dirty="0">
                <a:solidFill>
                  <a:schemeClr val="tx1"/>
                </a:solidFill>
              </a:rPr>
              <a:t>non-sensitive profile </a:t>
            </a:r>
            <a:r>
              <a:rPr lang="en-US" sz="2100" dirty="0" smtClean="0">
                <a:solidFill>
                  <a:schemeClr val="tx1"/>
                </a:solidFill>
              </a:rPr>
              <a:t>and log data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6" grpId="0" animBg="1"/>
      <p:bldP spid="29" grpId="0"/>
      <p:bldP spid="32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81F6F25-5BBC-424A-A278-50CF2C65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9590"/>
            <a:ext cx="6157949" cy="814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="" xmlns:a16="http://schemas.microsoft.com/office/drawing/2014/main" id="{28FBFFDC-9422-44C7-8F97-5A9D957BDA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183055"/>
                  </p:ext>
                </p:extLst>
              </p:nvPr>
            </p:nvGraphicFramePr>
            <p:xfrm>
              <a:off x="5510268" y="2199242"/>
              <a:ext cx="5885944" cy="1581910"/>
            </p:xfrm>
            <a:graphic>
              <a:graphicData uri="http://schemas.openxmlformats.org/drawingml/2006/table">
                <a:tbl>
                  <a:tblPr/>
                  <a:tblGrid>
                    <a:gridCol w="809528">
                      <a:extLst>
                        <a:ext uri="{9D8B030D-6E8A-4147-A177-3AD203B41FA5}">
                          <a16:colId xmlns="" xmlns:a16="http://schemas.microsoft.com/office/drawing/2014/main" val="3921146674"/>
                        </a:ext>
                      </a:extLst>
                    </a:gridCol>
                    <a:gridCol w="809528">
                      <a:extLst>
                        <a:ext uri="{9D8B030D-6E8A-4147-A177-3AD203B41FA5}">
                          <a16:colId xmlns="" xmlns:a16="http://schemas.microsoft.com/office/drawing/2014/main" val="1700487518"/>
                        </a:ext>
                      </a:extLst>
                    </a:gridCol>
                    <a:gridCol w="1028776">
                      <a:extLst>
                        <a:ext uri="{9D8B030D-6E8A-4147-A177-3AD203B41FA5}">
                          <a16:colId xmlns="" xmlns:a16="http://schemas.microsoft.com/office/drawing/2014/main" val="3728949410"/>
                        </a:ext>
                      </a:extLst>
                    </a:gridCol>
                    <a:gridCol w="809528">
                      <a:extLst>
                        <a:ext uri="{9D8B030D-6E8A-4147-A177-3AD203B41FA5}">
                          <a16:colId xmlns="" xmlns:a16="http://schemas.microsoft.com/office/drawing/2014/main" val="902668217"/>
                        </a:ext>
                      </a:extLst>
                    </a:gridCol>
                    <a:gridCol w="809528">
                      <a:extLst>
                        <a:ext uri="{9D8B030D-6E8A-4147-A177-3AD203B41FA5}">
                          <a16:colId xmlns="" xmlns:a16="http://schemas.microsoft.com/office/drawing/2014/main" val="3285606246"/>
                        </a:ext>
                      </a:extLst>
                    </a:gridCol>
                    <a:gridCol w="809528">
                      <a:extLst>
                        <a:ext uri="{9D8B030D-6E8A-4147-A177-3AD203B41FA5}">
                          <a16:colId xmlns="" xmlns:a16="http://schemas.microsoft.com/office/drawing/2014/main" val="2082780741"/>
                        </a:ext>
                      </a:extLst>
                    </a:gridCol>
                    <a:gridCol w="809528">
                      <a:extLst>
                        <a:ext uri="{9D8B030D-6E8A-4147-A177-3AD203B41FA5}">
                          <a16:colId xmlns="" xmlns:a16="http://schemas.microsoft.com/office/drawing/2014/main" val="4186338813"/>
                        </a:ext>
                      </a:extLst>
                    </a:gridCol>
                  </a:tblGrid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OS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54823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ActiveTime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54823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Purchase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54823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Age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30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Salary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30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State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305496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961144865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Win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1.6h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$120 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100K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482483077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iOS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1.2h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$100 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160K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NY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11503522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Win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1.0h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$100 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99K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593160029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iOS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1.8h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$100 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87K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IL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5225108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8FBFFDC-9422-44C7-8F97-5A9D957BDA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183055"/>
                  </p:ext>
                </p:extLst>
              </p:nvPr>
            </p:nvGraphicFramePr>
            <p:xfrm>
              <a:off x="5510268" y="2199242"/>
              <a:ext cx="5885944" cy="1581910"/>
            </p:xfrm>
            <a:graphic>
              <a:graphicData uri="http://schemas.openxmlformats.org/drawingml/2006/table">
                <a:tbl>
                  <a:tblPr/>
                  <a:tblGrid>
                    <a:gridCol w="809528">
                      <a:extLst>
                        <a:ext uri="{9D8B030D-6E8A-4147-A177-3AD203B41FA5}">
                          <a16:colId xmlns:a16="http://schemas.microsoft.com/office/drawing/2014/main" val="3921146674"/>
                        </a:ext>
                      </a:extLst>
                    </a:gridCol>
                    <a:gridCol w="809528">
                      <a:extLst>
                        <a:ext uri="{9D8B030D-6E8A-4147-A177-3AD203B41FA5}">
                          <a16:colId xmlns:a16="http://schemas.microsoft.com/office/drawing/2014/main" val="1700487518"/>
                        </a:ext>
                      </a:extLst>
                    </a:gridCol>
                    <a:gridCol w="1028776">
                      <a:extLst>
                        <a:ext uri="{9D8B030D-6E8A-4147-A177-3AD203B41FA5}">
                          <a16:colId xmlns:a16="http://schemas.microsoft.com/office/drawing/2014/main" val="3728949410"/>
                        </a:ext>
                      </a:extLst>
                    </a:gridCol>
                    <a:gridCol w="809528">
                      <a:extLst>
                        <a:ext uri="{9D8B030D-6E8A-4147-A177-3AD203B41FA5}">
                          <a16:colId xmlns:a16="http://schemas.microsoft.com/office/drawing/2014/main" val="902668217"/>
                        </a:ext>
                      </a:extLst>
                    </a:gridCol>
                    <a:gridCol w="809528">
                      <a:extLst>
                        <a:ext uri="{9D8B030D-6E8A-4147-A177-3AD203B41FA5}">
                          <a16:colId xmlns:a16="http://schemas.microsoft.com/office/drawing/2014/main" val="3285606246"/>
                        </a:ext>
                      </a:extLst>
                    </a:gridCol>
                    <a:gridCol w="809528">
                      <a:extLst>
                        <a:ext uri="{9D8B030D-6E8A-4147-A177-3AD203B41FA5}">
                          <a16:colId xmlns:a16="http://schemas.microsoft.com/office/drawing/2014/main" val="2082780741"/>
                        </a:ext>
                      </a:extLst>
                    </a:gridCol>
                    <a:gridCol w="809528">
                      <a:extLst>
                        <a:ext uri="{9D8B030D-6E8A-4147-A177-3AD203B41FA5}">
                          <a16:colId xmlns:a16="http://schemas.microsoft.com/office/drawing/2014/main" val="4186338813"/>
                        </a:ext>
                      </a:extLst>
                    </a:gridCol>
                  </a:tblGrid>
                  <a:tr h="316382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OS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54823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ActiveTime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54823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Purchase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54823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Age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30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Salary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30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State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30549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1144865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100000" r="-627068" b="-34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Win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1.6h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$120 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100K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483077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196226" r="-627068" b="-2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iOS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1.2h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$100 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160K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NY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03522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301923" r="-627068" b="-1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Win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1.0h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$100 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99K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160029"/>
                      </a:ext>
                    </a:extLst>
                  </a:tr>
                  <a:tr h="3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401923" r="-627068" b="-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iOS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1.8h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$100 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A9D0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87K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IL</a:t>
                          </a: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8EA9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5108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6E54BC-AA18-4161-890A-7A7B19ACFD22}"/>
              </a:ext>
            </a:extLst>
          </p:cNvPr>
          <p:cNvSpPr txBox="1"/>
          <p:nvPr/>
        </p:nvSpPr>
        <p:spPr>
          <a:xfrm>
            <a:off x="9078558" y="1713798"/>
            <a:ext cx="2386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Perturbed Attributes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A957E3C-B869-4065-923A-0225308E04C2}"/>
              </a:ext>
            </a:extLst>
          </p:cNvPr>
          <p:cNvSpPr txBox="1"/>
          <p:nvPr/>
        </p:nvSpPr>
        <p:spPr>
          <a:xfrm>
            <a:off x="6269001" y="1713798"/>
            <a:ext cx="274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Non-sensitive Attributes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08D9936-AC32-4675-B2FC-B1F51CBA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Answering MDA </a:t>
            </a:r>
            <a:r>
              <a:rPr lang="en-US" altLang="zh-CN" dirty="0" smtClean="0"/>
              <a:t>Queries: Key Contributions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0CB751C-10CD-44B2-9498-600621495EB5}"/>
              </a:ext>
            </a:extLst>
          </p:cNvPr>
          <p:cNvSpPr/>
          <p:nvPr/>
        </p:nvSpPr>
        <p:spPr>
          <a:xfrm>
            <a:off x="8159234" y="2199242"/>
            <a:ext cx="786384" cy="158191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2FF8272-1068-478F-9B4B-9843153A8340}"/>
              </a:ext>
            </a:extLst>
          </p:cNvPr>
          <p:cNvSpPr/>
          <p:nvPr/>
        </p:nvSpPr>
        <p:spPr>
          <a:xfrm>
            <a:off x="8986551" y="2199242"/>
            <a:ext cx="786384" cy="158191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D55E440-2EA4-4594-89D8-7EB5604768D5}"/>
              </a:ext>
            </a:extLst>
          </p:cNvPr>
          <p:cNvSpPr/>
          <p:nvPr/>
        </p:nvSpPr>
        <p:spPr>
          <a:xfrm>
            <a:off x="9732002" y="2199242"/>
            <a:ext cx="786384" cy="158191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C6F370E-DCF5-468A-83DD-E382BC617B30}"/>
              </a:ext>
            </a:extLst>
          </p:cNvPr>
          <p:cNvSpPr/>
          <p:nvPr/>
        </p:nvSpPr>
        <p:spPr>
          <a:xfrm>
            <a:off x="8945618" y="1611362"/>
            <a:ext cx="2722126" cy="2436815"/>
          </a:xfrm>
          <a:prstGeom prst="rect">
            <a:avLst/>
          </a:prstGeom>
          <a:noFill/>
          <a:ln w="38100" cap="rnd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760E8FE8-61EE-489D-8161-0EC43B9B73EB}"/>
              </a:ext>
            </a:extLst>
          </p:cNvPr>
          <p:cNvCxnSpPr>
            <a:cxnSpLocks/>
          </p:cNvCxnSpPr>
          <p:nvPr/>
        </p:nvCxnSpPr>
        <p:spPr>
          <a:xfrm>
            <a:off x="10214403" y="3781152"/>
            <a:ext cx="0" cy="719923"/>
          </a:xfrm>
          <a:prstGeom prst="straightConnector1">
            <a:avLst/>
          </a:prstGeom>
          <a:ln w="41275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B1E331BB-F961-49A0-B72D-0EB4B7C374A8}"/>
              </a:ext>
            </a:extLst>
          </p:cNvPr>
          <p:cNvCxnSpPr>
            <a:cxnSpLocks/>
          </p:cNvCxnSpPr>
          <p:nvPr/>
        </p:nvCxnSpPr>
        <p:spPr>
          <a:xfrm>
            <a:off x="10988595" y="3781152"/>
            <a:ext cx="0" cy="719923"/>
          </a:xfrm>
          <a:prstGeom prst="straightConnector1">
            <a:avLst/>
          </a:prstGeom>
          <a:ln w="41275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AABB987F-AF73-49F8-A48C-AC8A7972E92A}"/>
              </a:ext>
            </a:extLst>
          </p:cNvPr>
          <p:cNvCxnSpPr>
            <a:cxnSpLocks/>
          </p:cNvCxnSpPr>
          <p:nvPr/>
        </p:nvCxnSpPr>
        <p:spPr>
          <a:xfrm>
            <a:off x="9379251" y="3781152"/>
            <a:ext cx="0" cy="719923"/>
          </a:xfrm>
          <a:prstGeom prst="straightConnector1">
            <a:avLst/>
          </a:prstGeom>
          <a:ln w="41275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F36B042-AECE-417E-A83D-AF427F1C0455}"/>
              </a:ext>
            </a:extLst>
          </p:cNvPr>
          <p:cNvSpPr txBox="1"/>
          <p:nvPr/>
        </p:nvSpPr>
        <p:spPr>
          <a:xfrm>
            <a:off x="9013983" y="4458006"/>
            <a:ext cx="2428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Contributed by Users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B74CA83-000C-4E20-B4D8-0A370657E356}"/>
              </a:ext>
            </a:extLst>
          </p:cNvPr>
          <p:cNvSpPr txBox="1"/>
          <p:nvPr/>
        </p:nvSpPr>
        <p:spPr>
          <a:xfrm>
            <a:off x="8594033" y="4839861"/>
            <a:ext cx="3355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Trust Boundary Between Server and the Users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="" xmlns:a16="http://schemas.microsoft.com/office/drawing/2014/main" id="{7FC55CEA-14D5-49AC-A922-705261F6B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9544" cy="466725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Handle aggregation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Range </a:t>
            </a:r>
            <a:r>
              <a:rPr lang="en-US" dirty="0" smtClean="0"/>
              <a:t>predicates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</a:t>
            </a:r>
            <a:r>
              <a:rPr lang="en-US" dirty="0" smtClean="0"/>
              <a:t>dimens</a:t>
            </a:r>
            <a:r>
              <a:rPr lang="en-US" altLang="zh-CN" dirty="0" smtClean="0"/>
              <a:t>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FAF5ECFB-6081-4171-9CFC-8FFF04A560CA}"/>
              </a:ext>
            </a:extLst>
          </p:cNvPr>
          <p:cNvSpPr/>
          <p:nvPr/>
        </p:nvSpPr>
        <p:spPr>
          <a:xfrm>
            <a:off x="1901690" y="4368705"/>
            <a:ext cx="2039374" cy="38391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4C98AD07-4902-4B8E-A3E4-E3D6ACEB6AB9}"/>
              </a:ext>
            </a:extLst>
          </p:cNvPr>
          <p:cNvSpPr/>
          <p:nvPr/>
        </p:nvSpPr>
        <p:spPr>
          <a:xfrm>
            <a:off x="1901690" y="4859748"/>
            <a:ext cx="1774198" cy="38391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B540D767-B9A1-42DA-89BE-A3758C99BA91}"/>
              </a:ext>
            </a:extLst>
          </p:cNvPr>
          <p:cNvSpPr/>
          <p:nvPr/>
        </p:nvSpPr>
        <p:spPr>
          <a:xfrm>
            <a:off x="3715247" y="4858116"/>
            <a:ext cx="3280901" cy="38554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51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8FBFFDC-9422-44C7-8F97-5A9D957BD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15007"/>
              </p:ext>
            </p:extLst>
          </p:nvPr>
        </p:nvGraphicFramePr>
        <p:xfrm>
          <a:off x="6933160" y="3202344"/>
          <a:ext cx="5076416" cy="1581910"/>
        </p:xfrm>
        <a:graphic>
          <a:graphicData uri="http://schemas.openxmlformats.org/drawingml/2006/table">
            <a:tbl>
              <a:tblPr/>
              <a:tblGrid>
                <a:gridCol w="809528">
                  <a:extLst>
                    <a:ext uri="{9D8B030D-6E8A-4147-A177-3AD203B41FA5}">
                      <a16:colId xmlns:a16="http://schemas.microsoft.com/office/drawing/2014/main" xmlns="" val="1700487518"/>
                    </a:ext>
                  </a:extLst>
                </a:gridCol>
                <a:gridCol w="1028776">
                  <a:extLst>
                    <a:ext uri="{9D8B030D-6E8A-4147-A177-3AD203B41FA5}">
                      <a16:colId xmlns:a16="http://schemas.microsoft.com/office/drawing/2014/main" xmlns="" val="3728949410"/>
                    </a:ext>
                  </a:extLst>
                </a:gridCol>
                <a:gridCol w="809528">
                  <a:extLst>
                    <a:ext uri="{9D8B030D-6E8A-4147-A177-3AD203B41FA5}">
                      <a16:colId xmlns:a16="http://schemas.microsoft.com/office/drawing/2014/main" xmlns="" val="902668217"/>
                    </a:ext>
                  </a:extLst>
                </a:gridCol>
                <a:gridCol w="809528">
                  <a:extLst>
                    <a:ext uri="{9D8B030D-6E8A-4147-A177-3AD203B41FA5}">
                      <a16:colId xmlns:a16="http://schemas.microsoft.com/office/drawing/2014/main" xmlns="" val="3285606246"/>
                    </a:ext>
                  </a:extLst>
                </a:gridCol>
                <a:gridCol w="809528">
                  <a:extLst>
                    <a:ext uri="{9D8B030D-6E8A-4147-A177-3AD203B41FA5}">
                      <a16:colId xmlns:a16="http://schemas.microsoft.com/office/drawing/2014/main" xmlns="" val="2082780741"/>
                    </a:ext>
                  </a:extLst>
                </a:gridCol>
                <a:gridCol w="809528">
                  <a:extLst>
                    <a:ext uri="{9D8B030D-6E8A-4147-A177-3AD203B41FA5}">
                      <a16:colId xmlns:a16="http://schemas.microsoft.com/office/drawing/2014/main" xmlns="" val="4186338813"/>
                    </a:ext>
                  </a:extLst>
                </a:gridCol>
              </a:tblGrid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1144865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483077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503522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3160029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25108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6E54BC-AA18-4161-890A-7A7B19ACFD22}"/>
              </a:ext>
            </a:extLst>
          </p:cNvPr>
          <p:cNvSpPr txBox="1"/>
          <p:nvPr/>
        </p:nvSpPr>
        <p:spPr>
          <a:xfrm>
            <a:off x="9646237" y="2709836"/>
            <a:ext cx="2363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Perturbed attributes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A957E3C-B869-4065-923A-0225308E04C2}"/>
              </a:ext>
            </a:extLst>
          </p:cNvPr>
          <p:cNvSpPr txBox="1"/>
          <p:nvPr/>
        </p:nvSpPr>
        <p:spPr>
          <a:xfrm>
            <a:off x="6836680" y="2709836"/>
            <a:ext cx="274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Non-sensitive attributes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08D9936-AC32-4675-B2FC-B1F51CBA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Challenge 1: How to Aggregate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81F6F25-5BBC-424A-A278-50CF2C65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651" y="1948288"/>
            <a:ext cx="4482529" cy="592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C0CC3E-0764-48C4-B769-4592112952D2}"/>
              </a:ext>
            </a:extLst>
          </p:cNvPr>
          <p:cNvSpPr txBox="1"/>
          <p:nvPr/>
        </p:nvSpPr>
        <p:spPr>
          <a:xfrm>
            <a:off x="7273017" y="4270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555D0C05-A8C6-4387-915E-490A9D34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9544" cy="4667250"/>
          </a:xfrm>
        </p:spPr>
        <p:txBody>
          <a:bodyPr>
            <a:normAutofit/>
          </a:bodyPr>
          <a:lstStyle/>
          <a:p>
            <a:r>
              <a:rPr lang="en-US" dirty="0"/>
              <a:t>Strawman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/>
              <a:t>Evaluate row by row: $120+$100=$220</a:t>
            </a:r>
          </a:p>
          <a:p>
            <a:pPr lvl="1"/>
            <a:r>
              <a:rPr lang="en-US" dirty="0"/>
              <a:t>Bias due to randomization</a:t>
            </a:r>
          </a:p>
        </p:txBody>
      </p:sp>
    </p:spTree>
    <p:extLst>
      <p:ext uri="{BB962C8B-B14F-4D97-AF65-F5344CB8AC3E}">
        <p14:creationId xmlns:p14="http://schemas.microsoft.com/office/powerpoint/2010/main" val="16807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555D0C05-A8C6-4387-915E-490A9D34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1284975" cy="4914388"/>
          </a:xfrm>
        </p:spPr>
        <p:txBody>
          <a:bodyPr>
            <a:normAutofit/>
          </a:bodyPr>
          <a:lstStyle/>
          <a:p>
            <a:r>
              <a:rPr lang="en-US" dirty="0"/>
              <a:t>Strawman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/>
              <a:t>Evaluate row by </a:t>
            </a:r>
            <a:r>
              <a:rPr lang="en-US" dirty="0" smtClean="0"/>
              <a:t>row: $120</a:t>
            </a:r>
            <a:r>
              <a:rPr lang="en-US" dirty="0"/>
              <a:t>+$100=$220</a:t>
            </a:r>
          </a:p>
          <a:p>
            <a:pPr lvl="1"/>
            <a:r>
              <a:rPr lang="en-US" dirty="0"/>
              <a:t>Bias due to randomization</a:t>
            </a:r>
          </a:p>
          <a:p>
            <a:r>
              <a:rPr lang="en-US" dirty="0" smtClean="0"/>
              <a:t>Group </a:t>
            </a:r>
            <a:r>
              <a:rPr lang="en-US" dirty="0"/>
              <a:t>users by </a:t>
            </a:r>
            <a:r>
              <a:rPr lang="en-US" dirty="0" smtClean="0"/>
              <a:t>aggregating attributes</a:t>
            </a:r>
            <a:endParaRPr lang="en-US" dirty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$100: </a:t>
            </a:r>
            <a:r>
              <a:rPr lang="en-US" b="1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users satisfy the predicate</a:t>
            </a:r>
            <a:endParaRPr lang="en-US" dirty="0"/>
          </a:p>
          <a:p>
            <a:pPr lvl="1"/>
            <a:r>
              <a:rPr lang="en-US" dirty="0"/>
              <a:t>Group $120: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 user </a:t>
            </a:r>
            <a:r>
              <a:rPr lang="en-US" dirty="0" smtClean="0"/>
              <a:t>satisfies </a:t>
            </a:r>
            <a:r>
              <a:rPr lang="en-US" dirty="0"/>
              <a:t>the predicate</a:t>
            </a:r>
          </a:p>
          <a:p>
            <a:r>
              <a:rPr lang="en-US" dirty="0" smtClean="0"/>
              <a:t>W</a:t>
            </a:r>
            <a:r>
              <a:rPr lang="en-US" altLang="zh-CN" dirty="0" smtClean="0"/>
              <a:t>eighed </a:t>
            </a:r>
            <a:r>
              <a:rPr lang="en-US" dirty="0" smtClean="0"/>
              <a:t>sum of </a:t>
            </a:r>
            <a:r>
              <a:rPr lang="en-US" b="1" dirty="0" smtClean="0">
                <a:solidFill>
                  <a:srgbClr val="C00000"/>
                </a:solidFill>
              </a:rPr>
              <a:t>estimates</a:t>
            </a:r>
          </a:p>
          <a:p>
            <a:pPr lvl="1"/>
            <a:r>
              <a:rPr lang="en-US" dirty="0" smtClean="0"/>
              <a:t>For the group Purchase = $100, </a:t>
            </a:r>
            <a:r>
              <a:rPr lang="en-US" b="1" dirty="0" smtClean="0">
                <a:solidFill>
                  <a:srgbClr val="C00000"/>
                </a:solidFill>
              </a:rPr>
              <a:t>estimate how many users satisfy the predicate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If estimates of groups sizes are </a:t>
            </a:r>
            <a:r>
              <a:rPr lang="en-US" dirty="0"/>
              <a:t>unbiased, the </a:t>
            </a:r>
            <a:r>
              <a:rPr lang="en-US" dirty="0" smtClean="0"/>
              <a:t>weighted sum </a:t>
            </a:r>
            <a:r>
              <a:rPr lang="en-US" dirty="0"/>
              <a:t>is </a:t>
            </a:r>
            <a:r>
              <a:rPr lang="en-US" dirty="0" smtClean="0"/>
              <a:t>unbiased</a:t>
            </a:r>
            <a:endParaRPr lang="en-US" dirty="0"/>
          </a:p>
          <a:p>
            <a:r>
              <a:rPr lang="en-US" dirty="0" smtClean="0"/>
              <a:t>What if aggregating attributes are sensitive? (randomized rounding!)</a:t>
            </a:r>
          </a:p>
          <a:p>
            <a:pPr lvl="1"/>
            <a:r>
              <a:rPr lang="en-US" dirty="0" smtClean="0"/>
              <a:t>Welcome to our VLDB2019 System Demo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28FBFFDC-9422-44C7-8F97-5A9D957BD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93208"/>
              </p:ext>
            </p:extLst>
          </p:nvPr>
        </p:nvGraphicFramePr>
        <p:xfrm>
          <a:off x="6933159" y="3202344"/>
          <a:ext cx="5076416" cy="1581910"/>
        </p:xfrm>
        <a:graphic>
          <a:graphicData uri="http://schemas.openxmlformats.org/drawingml/2006/table">
            <a:tbl>
              <a:tblPr/>
              <a:tblGrid>
                <a:gridCol w="809528">
                  <a:extLst>
                    <a:ext uri="{9D8B030D-6E8A-4147-A177-3AD203B41FA5}">
                      <a16:colId xmlns="" xmlns:a16="http://schemas.microsoft.com/office/drawing/2014/main" val="1700487518"/>
                    </a:ext>
                  </a:extLst>
                </a:gridCol>
                <a:gridCol w="1028776">
                  <a:extLst>
                    <a:ext uri="{9D8B030D-6E8A-4147-A177-3AD203B41FA5}">
                      <a16:colId xmlns="" xmlns:a16="http://schemas.microsoft.com/office/drawing/2014/main" val="3728949410"/>
                    </a:ext>
                  </a:extLst>
                </a:gridCol>
                <a:gridCol w="809528">
                  <a:extLst>
                    <a:ext uri="{9D8B030D-6E8A-4147-A177-3AD203B41FA5}">
                      <a16:colId xmlns="" xmlns:a16="http://schemas.microsoft.com/office/drawing/2014/main" val="902668217"/>
                    </a:ext>
                  </a:extLst>
                </a:gridCol>
                <a:gridCol w="809528">
                  <a:extLst>
                    <a:ext uri="{9D8B030D-6E8A-4147-A177-3AD203B41FA5}">
                      <a16:colId xmlns="" xmlns:a16="http://schemas.microsoft.com/office/drawing/2014/main" val="3285606246"/>
                    </a:ext>
                  </a:extLst>
                </a:gridCol>
                <a:gridCol w="809528">
                  <a:extLst>
                    <a:ext uri="{9D8B030D-6E8A-4147-A177-3AD203B41FA5}">
                      <a16:colId xmlns="" xmlns:a16="http://schemas.microsoft.com/office/drawing/2014/main" val="2082780741"/>
                    </a:ext>
                  </a:extLst>
                </a:gridCol>
                <a:gridCol w="809528">
                  <a:extLst>
                    <a:ext uri="{9D8B030D-6E8A-4147-A177-3AD203B41FA5}">
                      <a16:colId xmlns="" xmlns:a16="http://schemas.microsoft.com/office/drawing/2014/main" val="4186338813"/>
                    </a:ext>
                  </a:extLst>
                </a:gridCol>
              </a:tblGrid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1144865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483077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503522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3160029"/>
                  </a:ext>
                </a:extLst>
              </a:tr>
              <a:tr h="316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25108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6E54BC-AA18-4161-890A-7A7B19ACFD22}"/>
              </a:ext>
            </a:extLst>
          </p:cNvPr>
          <p:cNvSpPr txBox="1"/>
          <p:nvPr/>
        </p:nvSpPr>
        <p:spPr>
          <a:xfrm>
            <a:off x="9646236" y="2709836"/>
            <a:ext cx="224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Sensitive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attributes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A957E3C-B869-4065-923A-0225308E04C2}"/>
              </a:ext>
            </a:extLst>
          </p:cNvPr>
          <p:cNvSpPr txBox="1"/>
          <p:nvPr/>
        </p:nvSpPr>
        <p:spPr>
          <a:xfrm>
            <a:off x="6836679" y="2709836"/>
            <a:ext cx="274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Non-sensitive attributes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08D9936-AC32-4675-B2FC-B1F51CBA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Challenge 1: How to Aggregate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81F6F25-5BBC-424A-A278-50CF2C65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650" y="1948288"/>
            <a:ext cx="4482529" cy="592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9C0CC3E-0764-48C4-B769-4592112952D2}"/>
              </a:ext>
            </a:extLst>
          </p:cNvPr>
          <p:cNvSpPr txBox="1"/>
          <p:nvPr/>
        </p:nvSpPr>
        <p:spPr>
          <a:xfrm>
            <a:off x="7273016" y="4270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9C02CFF-AE6D-4B32-912B-C0F48A07EB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712" y="3475633"/>
            <a:ext cx="330674" cy="4286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C4A68501-4922-47AF-B074-D0B2C004A9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64" y="3475633"/>
            <a:ext cx="330674" cy="4286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F937D38-B4DD-45AA-BE92-8283392217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64" y="4118085"/>
            <a:ext cx="330674" cy="4286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B7DAB59B-77E2-4DEF-9741-5B8A91C6F0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712" y="4118085"/>
            <a:ext cx="330674" cy="4286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704B9884-048E-4905-9B8F-AC79A717EF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712" y="4425269"/>
            <a:ext cx="330674" cy="42862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="" xmlns:a16="http://schemas.microsoft.com/office/drawing/2014/main" id="{0DBD9149-2F2D-4979-9953-778ADE300E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6827" y="3857926"/>
            <a:ext cx="304800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4F937D38-B4DD-45AA-BE92-8283392217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675" y="3796015"/>
            <a:ext cx="330674" cy="428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4F937D38-B4DD-45AA-BE92-8283392217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842" y="4439822"/>
            <a:ext cx="330674" cy="4286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937D38-B4DD-45AA-BE92-8283392217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80" y="4444812"/>
            <a:ext cx="330674" cy="4286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F937D38-B4DD-45AA-BE92-8283392217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802" y="4118084"/>
            <a:ext cx="330674" cy="4286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937D38-B4DD-45AA-BE92-8283392217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802" y="3479270"/>
            <a:ext cx="330674" cy="428621"/>
          </a:xfrm>
          <a:prstGeom prst="rect">
            <a:avLst/>
          </a:prstGeom>
        </p:spPr>
      </p:pic>
      <p:pic>
        <p:nvPicPr>
          <p:cNvPr id="28" name="Graphic 26">
            <a:extLst>
              <a:ext uri="{FF2B5EF4-FFF2-40B4-BE49-F238E27FC236}">
                <a16:creationId xmlns="" xmlns:a16="http://schemas.microsoft.com/office/drawing/2014/main" id="{0DBD9149-2F2D-4979-9953-778ADE300E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3739" y="385792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19692</TotalTime>
  <Words>1100</Words>
  <Application>Microsoft Office PowerPoint</Application>
  <PresentationFormat>Widescreen</PresentationFormat>
  <Paragraphs>339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Answering Multi-Dimensional Analytical Queries under Local Differential Privacy</vt:lpstr>
      <vt:lpstr>PowerPoint Presentation</vt:lpstr>
      <vt:lpstr>Local Differential Privacy (LDP)</vt:lpstr>
      <vt:lpstr>Frequency Oracle (FO): Random Response</vt:lpstr>
      <vt:lpstr>Frequency Oracle (FO): Random Response</vt:lpstr>
      <vt:lpstr>Problem Setting: Multi-Dimensional Analytics (MDA) under LDP</vt:lpstr>
      <vt:lpstr>Answering MDA Queries: Key Contributions</vt:lpstr>
      <vt:lpstr>Challenge 1: How to Aggregate</vt:lpstr>
      <vt:lpstr>Challenge 1: How to Aggregate</vt:lpstr>
      <vt:lpstr>Challenge 2: Range Predicates (1-dim)</vt:lpstr>
      <vt:lpstr>Challenge 3: d-Dimensional Queries</vt:lpstr>
      <vt:lpstr>Challenge 3-2: d-Dimensional Queries</vt:lpstr>
      <vt:lpstr>Experiments</vt:lpstr>
      <vt:lpstr>Experiments: HIO v.s. LDP Marginals</vt:lpstr>
      <vt:lpstr>Experiments: More Dimensions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Differential Privacy</dc:title>
  <dc:creator>Tianhao Wang</dc:creator>
  <cp:lastModifiedBy>博麟</cp:lastModifiedBy>
  <cp:revision>250</cp:revision>
  <dcterms:created xsi:type="dcterms:W3CDTF">2018-03-19T15:40:44Z</dcterms:created>
  <dcterms:modified xsi:type="dcterms:W3CDTF">2019-07-02T12:54:46Z</dcterms:modified>
</cp:coreProperties>
</file>