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31" r:id="rId2"/>
    <p:sldId id="1132" r:id="rId3"/>
    <p:sldId id="1133" r:id="rId4"/>
    <p:sldId id="1134" r:id="rId5"/>
    <p:sldId id="1136" r:id="rId6"/>
    <p:sldId id="1137" r:id="rId7"/>
    <p:sldId id="1138" r:id="rId8"/>
    <p:sldId id="1139" r:id="rId9"/>
    <p:sldId id="1140" r:id="rId10"/>
    <p:sldId id="114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8A25A-720A-4930-B40A-1795412F7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720E3-D514-424B-9681-7D0297C5C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8409C-0492-4059-8D4E-743C46EE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F091-33C5-455B-8080-83EB6CCAEEF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5091D-2B01-409C-9010-4FDBF6E31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B52B-CA2B-4B14-9C18-3CEE89D8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BC57-1AC6-491D-AA2A-97F8FFDC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D949-ED7D-4A15-A6E0-D24BA4C9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25323-D64C-4CCD-A22D-51244C70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4BA8-26B5-4F64-BCD7-0455C6FC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F091-33C5-455B-8080-83EB6CCAEEF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5059-E897-41AE-92DE-CC89780F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D071D-CF73-45D3-BD89-24E8643F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BC57-1AC6-491D-AA2A-97F8FFDC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5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8DE9E-ACD6-4058-877A-29CC0843B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DAA32-7535-4CE3-B6CD-2BE0B72EF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50C1-ECC8-473A-A426-151F487A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F091-33C5-455B-8080-83EB6CCAEEF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1EC8A-B7BB-48EB-AE1C-2F7D9B3F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B3C8F-2ED5-4E71-A282-D5274940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BC57-1AC6-491D-AA2A-97F8FFDC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5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F95B-127D-485D-A654-681F525F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7C1C-49FE-47AB-A815-618DC41E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40C3E-085B-45CF-A350-F4BC0EEA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F091-33C5-455B-8080-83EB6CCAEEF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EB6D-1396-4FA2-B525-C12AD0C1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C645-A556-43C6-AFD4-905DF017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BC57-1AC6-491D-AA2A-97F8FFDC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0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726A-9F13-4EDB-B9A8-5219098E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A2340-8C29-45F6-BF2E-7C2052C16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3EFB1-B793-4E14-B64D-1680A90F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F091-33C5-455B-8080-83EB6CCAEEF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4446D-24C9-4DA0-9B85-580FDEB4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87C9-200D-4B4B-BCD9-8511A789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BC57-1AC6-491D-AA2A-97F8FFDC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0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730E-D7C7-4040-A5F1-7FC1EF2CF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5C7E-93AB-4BA5-B14A-F6E548681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0830A-C794-4969-BFBE-FD27DA049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4AE88-0D72-40CF-8C6B-1DD0CB82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F091-33C5-455B-8080-83EB6CCAEEF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18328-07BD-40A6-81FA-2B4FC373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4E33E-4FE3-4E40-B6F2-A16022B6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BC57-1AC6-491D-AA2A-97F8FFDC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0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BE6BE-20DE-47F1-9470-BD0D501C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A5625-ACD3-483C-9688-A2B5CF3F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32446-CDF0-40F4-BF7B-9395BEFD0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4DB4A-22FC-4CFC-B6EA-31562010B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AFC10-35D6-4CA0-B00C-34C4975E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1EBA5-D6B0-47BE-85DD-2FCD9BDA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F091-33C5-455B-8080-83EB6CCAEEF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973D-0062-416B-97DF-C17C187C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CCB8F-2B95-42B9-9AA6-5F24F565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BC57-1AC6-491D-AA2A-97F8FFDC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0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2C1B-81AE-445E-8C4D-6E5FD158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770D3-4CD7-43C1-A42D-DC7E5666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F091-33C5-455B-8080-83EB6CCAEEF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B0EBB-21B3-4A5D-B77F-91C0E66A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FC66E-3B88-4D3A-94F8-377D4A46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BC57-1AC6-491D-AA2A-97F8FFDC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7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6E4E1-C994-4C70-8502-C0E276A4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F091-33C5-455B-8080-83EB6CCAEEF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0E6B8-F8DF-4FF2-865E-967A69884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8C5E6-79D8-4CC6-A305-2B38A603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BC57-1AC6-491D-AA2A-97F8FFDC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82F9-5279-4D15-AD52-5FA6E78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97D9F-A157-47D2-96E2-2DA00F24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6C74-B17C-46D0-817F-D3134B120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C6D6B-7820-416C-B312-B6AC4D0A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F091-33C5-455B-8080-83EB6CCAEEF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768C-5379-4E49-9458-165A4492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706EA-B5B5-4460-B5E3-823D4471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BC57-1AC6-491D-AA2A-97F8FFDC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37A5-0DF3-4162-B13D-945C0DE30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65D10-CBB2-43D2-81E2-4BD5ECDF5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99868-F849-4F83-B683-6B1BE00E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F2190-9E16-4EEB-9518-6C833E13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F091-33C5-455B-8080-83EB6CCAEEF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7805D-6BCA-4444-B239-5AC5C57C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CC935-A47E-4D41-8874-3DEA4AC4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BC57-1AC6-491D-AA2A-97F8FFDC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7C2DA-040A-4AFC-B173-38A00D26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0F6B0-5B9E-4E88-811C-DD8D70EE8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E4D0-C797-4825-B9F2-1F3A84114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1F091-33C5-455B-8080-83EB6CCAEEF8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3A72-EC31-49D7-9A44-B62ABC854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46F9C-F4A9-46CB-A0C1-AE748B8E0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ABC57-1AC6-491D-AA2A-97F8FFDC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1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6.png"/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5.png"/><Relationship Id="rId2" Type="http://schemas.openxmlformats.org/officeDocument/2006/relationships/image" Target="../media/image87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3.png"/><Relationship Id="rId10" Type="http://schemas.openxmlformats.org/officeDocument/2006/relationships/image" Target="../media/image96.png"/><Relationship Id="rId4" Type="http://schemas.openxmlformats.org/officeDocument/2006/relationships/image" Target="../media/image89.png"/><Relationship Id="rId9" Type="http://schemas.openxmlformats.org/officeDocument/2006/relationships/image" Target="../media/image95.png"/><Relationship Id="rId1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7.png"/><Relationship Id="rId7" Type="http://schemas.openxmlformats.org/officeDocument/2006/relationships/image" Target="../media/image123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0.png"/><Relationship Id="rId4" Type="http://schemas.openxmlformats.org/officeDocument/2006/relationships/image" Target="../media/image1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D11E2-A59A-4A7A-8A6F-DBAB680A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107536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Approximate Query Processing (AQP)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889D9-046D-4A0D-8823-1EAAE690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5C5-E380-864D-89A3-7ED38C161C72}" type="slidenum">
              <a:rPr lang="en-US" smtClean="0"/>
              <a:t>1</a:t>
            </a:fld>
            <a:endParaRPr lang="en-US"/>
          </a:p>
        </p:txBody>
      </p:sp>
      <p:sp>
        <p:nvSpPr>
          <p:cNvPr id="7" name="Google Shape;75;p15">
            <a:extLst>
              <a:ext uri="{FF2B5EF4-FFF2-40B4-BE49-F238E27FC236}">
                <a16:creationId xmlns:a16="http://schemas.microsoft.com/office/drawing/2014/main" id="{E1309E06-028D-4B2C-8201-A480D35359C5}"/>
              </a:ext>
            </a:extLst>
          </p:cNvPr>
          <p:cNvSpPr/>
          <p:nvPr/>
        </p:nvSpPr>
        <p:spPr>
          <a:xfrm>
            <a:off x="2479981" y="2637026"/>
            <a:ext cx="1620982" cy="2460826"/>
          </a:xfrm>
          <a:prstGeom prst="can">
            <a:avLst>
              <a:gd name="adj" fmla="val 25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rme"/>
              <a:buNone/>
            </a:pPr>
            <a:r>
              <a:rPr lang="en-US" altLang="zh-CN" dirty="0">
                <a:solidFill>
                  <a:schemeClr val="lt1"/>
                </a:solidFill>
                <a:ea typeface="Carme"/>
                <a:cs typeface="Futura Medium" panose="020B0602020204020303" pitchFamily="34" charset="-79"/>
                <a:sym typeface="Carme"/>
              </a:rPr>
              <a:t>Large</a:t>
            </a:r>
            <a:r>
              <a:rPr lang="zh-CN" altLang="en-US" dirty="0">
                <a:solidFill>
                  <a:schemeClr val="lt1"/>
                </a:solidFill>
                <a:ea typeface="Carme"/>
                <a:cs typeface="Futura Medium" panose="020B0602020204020303" pitchFamily="34" charset="-79"/>
                <a:sym typeface="Carme"/>
              </a:rPr>
              <a:t> </a:t>
            </a:r>
            <a:r>
              <a:rPr lang="en-US" altLang="zh-CN" dirty="0">
                <a:solidFill>
                  <a:schemeClr val="lt1"/>
                </a:solidFill>
                <a:ea typeface="Carme"/>
                <a:cs typeface="Futura Medium" panose="020B0602020204020303" pitchFamily="34" charset="-79"/>
                <a:sym typeface="Carme"/>
              </a:rPr>
              <a:t>D</a:t>
            </a:r>
            <a:r>
              <a:rPr lang="en-US" b="0" i="0" u="none" strike="noStrike" cap="none" dirty="0">
                <a:solidFill>
                  <a:schemeClr val="lt1"/>
                </a:solidFill>
                <a:ea typeface="Carme"/>
                <a:cs typeface="Futura Medium" panose="020B0602020204020303" pitchFamily="34" charset="-79"/>
                <a:sym typeface="Carme"/>
              </a:rPr>
              <a:t>ata</a:t>
            </a:r>
            <a:endParaRPr dirty="0">
              <a:cs typeface="Futura Medium" panose="020B0602020204020303" pitchFamily="34" charset="-79"/>
            </a:endParaRPr>
          </a:p>
        </p:txBody>
      </p:sp>
      <p:sp>
        <p:nvSpPr>
          <p:cNvPr id="8" name="Google Shape;78;p15">
            <a:extLst>
              <a:ext uri="{FF2B5EF4-FFF2-40B4-BE49-F238E27FC236}">
                <a16:creationId xmlns:a16="http://schemas.microsoft.com/office/drawing/2014/main" id="{4F816C97-52F7-4017-B115-D159237437CE}"/>
              </a:ext>
            </a:extLst>
          </p:cNvPr>
          <p:cNvSpPr/>
          <p:nvPr/>
        </p:nvSpPr>
        <p:spPr>
          <a:xfrm>
            <a:off x="2302655" y="1586491"/>
            <a:ext cx="65962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rme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ea typeface="Carme"/>
                <a:cs typeface="Calibri" panose="020F0502020204030204" pitchFamily="34" charset="0"/>
                <a:sym typeface="Carme"/>
              </a:rPr>
              <a:t>SELECT SUM(Price) WHERE </a:t>
            </a:r>
            <a:r>
              <a:rPr lang="en-US" sz="2400" dirty="0">
                <a:solidFill>
                  <a:srgbClr val="000000"/>
                </a:solidFill>
                <a:ea typeface="Carme"/>
                <a:cs typeface="Calibri" panose="020F0502020204030204" pitchFamily="34" charset="0"/>
                <a:sym typeface="Carme"/>
              </a:rPr>
              <a:t>Country = ‘CHINA’</a:t>
            </a:r>
            <a:endParaRPr sz="2400" b="0" i="0" u="none" strike="noStrike" cap="none" dirty="0">
              <a:solidFill>
                <a:srgbClr val="000000"/>
              </a:solidFill>
              <a:ea typeface="Carme"/>
              <a:cs typeface="Calibri" panose="020F0502020204030204" pitchFamily="34" charset="0"/>
              <a:sym typeface="Carme"/>
            </a:endParaRPr>
          </a:p>
        </p:txBody>
      </p:sp>
      <p:sp>
        <p:nvSpPr>
          <p:cNvPr id="9" name="Google Shape;80;p15">
            <a:extLst>
              <a:ext uri="{FF2B5EF4-FFF2-40B4-BE49-F238E27FC236}">
                <a16:creationId xmlns:a16="http://schemas.microsoft.com/office/drawing/2014/main" id="{8D8EA9FB-1575-4BE8-80AC-72587B56C4A6}"/>
              </a:ext>
            </a:extLst>
          </p:cNvPr>
          <p:cNvSpPr/>
          <p:nvPr/>
        </p:nvSpPr>
        <p:spPr>
          <a:xfrm>
            <a:off x="7367019" y="3614357"/>
            <a:ext cx="1650454" cy="730929"/>
          </a:xfrm>
          <a:prstGeom prst="can">
            <a:avLst>
              <a:gd name="adj" fmla="val 25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rme"/>
              <a:buNone/>
            </a:pPr>
            <a:r>
              <a:rPr lang="en-US" dirty="0">
                <a:solidFill>
                  <a:schemeClr val="lt1"/>
                </a:solidFill>
                <a:ea typeface="Carme"/>
                <a:cs typeface="Futura Medium" panose="020B0602020204020303" pitchFamily="34" charset="-79"/>
                <a:sym typeface="Carme"/>
              </a:rPr>
              <a:t>small</a:t>
            </a:r>
            <a:r>
              <a:rPr lang="en-US" b="0" i="0" u="none" strike="noStrike" cap="none" dirty="0">
                <a:solidFill>
                  <a:schemeClr val="lt1"/>
                </a:solidFill>
                <a:ea typeface="Carme"/>
                <a:cs typeface="Futura Medium" panose="020B0602020204020303" pitchFamily="34" charset="-79"/>
                <a:sym typeface="Carme"/>
              </a:rPr>
              <a:t> sample</a:t>
            </a:r>
            <a:endParaRPr dirty="0">
              <a:cs typeface="Futura Medium" panose="020B0602020204020303" pitchFamily="34" charset="-79"/>
            </a:endParaRPr>
          </a:p>
        </p:txBody>
      </p:sp>
      <p:sp>
        <p:nvSpPr>
          <p:cNvPr id="10" name="Right Arrow 13">
            <a:extLst>
              <a:ext uri="{FF2B5EF4-FFF2-40B4-BE49-F238E27FC236}">
                <a16:creationId xmlns:a16="http://schemas.microsoft.com/office/drawing/2014/main" id="{AA1B2EE4-286D-4C8D-A9CE-C19B400FEF59}"/>
              </a:ext>
            </a:extLst>
          </p:cNvPr>
          <p:cNvSpPr/>
          <p:nvPr/>
        </p:nvSpPr>
        <p:spPr>
          <a:xfrm>
            <a:off x="4923500" y="3867439"/>
            <a:ext cx="1620982" cy="224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78;p15">
            <a:extLst>
              <a:ext uri="{FF2B5EF4-FFF2-40B4-BE49-F238E27FC236}">
                <a16:creationId xmlns:a16="http://schemas.microsoft.com/office/drawing/2014/main" id="{897E3CB9-DF63-430B-AB1C-6DF9C27A9021}"/>
              </a:ext>
            </a:extLst>
          </p:cNvPr>
          <p:cNvSpPr/>
          <p:nvPr/>
        </p:nvSpPr>
        <p:spPr>
          <a:xfrm>
            <a:off x="5085714" y="3344219"/>
            <a:ext cx="16209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rme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ea typeface="Carme"/>
                <a:cs typeface="Futura Medium" panose="020B0602020204020303" pitchFamily="34" charset="-79"/>
                <a:sym typeface="Carme"/>
              </a:rPr>
              <a:t>sampler</a:t>
            </a:r>
            <a:endParaRPr sz="2400" b="0" i="0" u="none" strike="noStrike" cap="none" dirty="0">
              <a:solidFill>
                <a:srgbClr val="000000"/>
              </a:solidFill>
              <a:ea typeface="Carme"/>
              <a:cs typeface="Futura Medium" panose="020B0602020204020303" pitchFamily="34" charset="-79"/>
              <a:sym typeface="Carme"/>
            </a:endParaRPr>
          </a:p>
        </p:txBody>
      </p:sp>
    </p:spTree>
    <p:extLst>
      <p:ext uri="{BB962C8B-B14F-4D97-AF65-F5344CB8AC3E}">
        <p14:creationId xmlns:p14="http://schemas.microsoft.com/office/powerpoint/2010/main" val="29689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2BEAEE83-3120-4B08-9CB9-CE57D02C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242" y="3983974"/>
            <a:ext cx="3962275" cy="269259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80D11E2-A59A-4A7A-8A6F-DBAB680A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107536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Experiments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889D9-046D-4A0D-8823-1EAAE690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5C5-E380-864D-89A3-7ED38C161C72}" type="slidenum">
              <a:rPr lang="en-US" smtClean="0"/>
              <a:t>10</a:t>
            </a:fld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B301617-BFB7-416E-915B-6041FD3D4E1B}"/>
              </a:ext>
            </a:extLst>
          </p:cNvPr>
          <p:cNvSpPr txBox="1">
            <a:spLocks/>
          </p:cNvSpPr>
          <p:nvPr/>
        </p:nvSpPr>
        <p:spPr>
          <a:xfrm>
            <a:off x="1083216" y="3352871"/>
            <a:ext cx="10564834" cy="11711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8" indent="-91438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3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defRPr>
            </a:lvl2pPr>
            <a:lvl3pPr marL="56691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3pPr>
            <a:lvl4pPr marL="749789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65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87923F5-7FF1-4747-81C8-778D7FFD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296" y="1678182"/>
            <a:ext cx="5928197" cy="4611584"/>
          </a:xfrm>
        </p:spPr>
        <p:txBody>
          <a:bodyPr>
            <a:noAutofit/>
          </a:bodyPr>
          <a:lstStyle/>
          <a:p>
            <a:r>
              <a:rPr lang="en-US" sz="2400" dirty="0"/>
              <a:t>TPCH-Skew benchmark:</a:t>
            </a:r>
          </a:p>
          <a:p>
            <a:pPr marL="0" indent="0">
              <a:buNone/>
            </a:pPr>
            <a:r>
              <a:rPr lang="en-US" sz="2400" dirty="0"/>
              <a:t>one size does not fit all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SamComb</a:t>
            </a:r>
            <a:r>
              <a:rPr lang="en-US" sz="2400" dirty="0"/>
              <a:t> strategy:</a:t>
            </a:r>
          </a:p>
          <a:p>
            <a:pPr marL="0" indent="0">
              <a:buNone/>
            </a:pPr>
            <a:r>
              <a:rPr lang="en-US" sz="2400" dirty="0"/>
              <a:t>adaptively combine multiple samplers to improve the estimation quality</a:t>
            </a:r>
          </a:p>
          <a:p>
            <a:pPr marL="0" indent="0">
              <a:buNone/>
            </a:pPr>
            <a:r>
              <a:rPr lang="en-US" sz="2400" dirty="0"/>
              <a:t>allocation + combination: no budget waste</a:t>
            </a:r>
          </a:p>
          <a:p>
            <a:endParaRPr lang="en-US" sz="2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2EBC1D-3BA6-480B-935B-CA0ED1392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523" y="1722020"/>
            <a:ext cx="6780994" cy="17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3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D11E2-A59A-4A7A-8A6F-DBAB680A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107536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AQP: using Sampler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889D9-046D-4A0D-8823-1EAAE690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5C5-E380-864D-89A3-7ED38C161C72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73B527-302E-4AED-A9D1-D13DECBFF1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94684" y="2063185"/>
          <a:ext cx="294050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167">
                  <a:extLst>
                    <a:ext uri="{9D8B030D-6E8A-4147-A177-3AD203B41FA5}">
                      <a16:colId xmlns:a16="http://schemas.microsoft.com/office/drawing/2014/main" val="2018177284"/>
                    </a:ext>
                  </a:extLst>
                </a:gridCol>
                <a:gridCol w="980167">
                  <a:extLst>
                    <a:ext uri="{9D8B030D-6E8A-4147-A177-3AD203B41FA5}">
                      <a16:colId xmlns:a16="http://schemas.microsoft.com/office/drawing/2014/main" val="425904573"/>
                    </a:ext>
                  </a:extLst>
                </a:gridCol>
                <a:gridCol w="980167">
                  <a:extLst>
                    <a:ext uri="{9D8B030D-6E8A-4147-A177-3AD203B41FA5}">
                      <a16:colId xmlns:a16="http://schemas.microsoft.com/office/drawing/2014/main" val="126535530"/>
                    </a:ext>
                  </a:extLst>
                </a:gridCol>
              </a:tblGrid>
              <a:tr h="3107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25895"/>
                  </a:ext>
                </a:extLst>
              </a:tr>
              <a:tr h="3107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5234"/>
                  </a:ext>
                </a:extLst>
              </a:tr>
              <a:tr h="3107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15340"/>
                  </a:ext>
                </a:extLst>
              </a:tr>
              <a:tr h="3107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92769"/>
                  </a:ext>
                </a:extLst>
              </a:tr>
              <a:tr h="3107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61630"/>
                  </a:ext>
                </a:extLst>
              </a:tr>
              <a:tr h="3107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98543"/>
                  </a:ext>
                </a:extLst>
              </a:tr>
            </a:tbl>
          </a:graphicData>
        </a:graphic>
      </p:graphicFrame>
      <p:sp>
        <p:nvSpPr>
          <p:cNvPr id="13" name="Right Arrow 7">
            <a:extLst>
              <a:ext uri="{FF2B5EF4-FFF2-40B4-BE49-F238E27FC236}">
                <a16:creationId xmlns:a16="http://schemas.microsoft.com/office/drawing/2014/main" id="{D11EE44B-6E47-4ACB-BCCC-D21B587A03A9}"/>
              </a:ext>
            </a:extLst>
          </p:cNvPr>
          <p:cNvSpPr/>
          <p:nvPr/>
        </p:nvSpPr>
        <p:spPr>
          <a:xfrm rot="10800000" flipH="1">
            <a:off x="5953397" y="3111030"/>
            <a:ext cx="1275859" cy="317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826AB12-7FCE-4BEF-A8A9-46FA2F38FC7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79896" y="2279751"/>
          <a:ext cx="393907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70">
                  <a:extLst>
                    <a:ext uri="{9D8B030D-6E8A-4147-A177-3AD203B41FA5}">
                      <a16:colId xmlns:a16="http://schemas.microsoft.com/office/drawing/2014/main" val="2018177284"/>
                    </a:ext>
                  </a:extLst>
                </a:gridCol>
                <a:gridCol w="984770">
                  <a:extLst>
                    <a:ext uri="{9D8B030D-6E8A-4147-A177-3AD203B41FA5}">
                      <a16:colId xmlns:a16="http://schemas.microsoft.com/office/drawing/2014/main" val="425904573"/>
                    </a:ext>
                  </a:extLst>
                </a:gridCol>
                <a:gridCol w="1072836">
                  <a:extLst>
                    <a:ext uri="{9D8B030D-6E8A-4147-A177-3AD203B41FA5}">
                      <a16:colId xmlns:a16="http://schemas.microsoft.com/office/drawing/2014/main" val="126535530"/>
                    </a:ext>
                  </a:extLst>
                </a:gridCol>
                <a:gridCol w="896703">
                  <a:extLst>
                    <a:ext uri="{9D8B030D-6E8A-4147-A177-3AD203B41FA5}">
                      <a16:colId xmlns:a16="http://schemas.microsoft.com/office/drawing/2014/main" val="1570516305"/>
                    </a:ext>
                  </a:extLst>
                </a:gridCol>
              </a:tblGrid>
              <a:tr h="24968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Prob.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25895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5234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15340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927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32FC211D-4517-4616-A966-3924E0CA4F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3267" y="4767398"/>
                <a:ext cx="4133027" cy="8914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>
                  <a:latin typeface="+mn-lt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32FC211D-4517-4616-A966-3924E0CA4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267" y="4767398"/>
                <a:ext cx="4133027" cy="891469"/>
              </a:xfrm>
              <a:prstGeom prst="rect">
                <a:avLst/>
              </a:prstGeom>
              <a:blipFill>
                <a:blip r:embed="rId2"/>
                <a:stretch>
                  <a:fillRect t="-4110" b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CB1B657-B5F3-415E-AAF2-6CFCA1C9890B}"/>
              </a:ext>
            </a:extLst>
          </p:cNvPr>
          <p:cNvSpPr txBox="1"/>
          <p:nvPr/>
        </p:nvSpPr>
        <p:spPr>
          <a:xfrm>
            <a:off x="2688244" y="4982299"/>
            <a:ext cx="2253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Futura Medium" panose="020B0602020204020303" pitchFamily="34" charset="-79"/>
              </a:rPr>
              <a:t>Estimator: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FCD0927-8891-452D-B888-568C9A3313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11799" y="2063185"/>
          <a:ext cx="883128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128">
                  <a:extLst>
                    <a:ext uri="{9D8B030D-6E8A-4147-A177-3AD203B41FA5}">
                      <a16:colId xmlns:a16="http://schemas.microsoft.com/office/drawing/2014/main" val="2018177284"/>
                    </a:ext>
                  </a:extLst>
                </a:gridCol>
              </a:tblGrid>
              <a:tr h="278778">
                <a:tc>
                  <a:txBody>
                    <a:bodyPr/>
                    <a:lstStyle/>
                    <a:p>
                      <a:r>
                        <a:rPr lang="en-US" sz="1600" dirty="0"/>
                        <a:t>Prob.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25895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0.01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5234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0.02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15340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0.01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92769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61630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9854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A9E3859-A512-4C29-AAA8-B6991C405616}"/>
              </a:ext>
            </a:extLst>
          </p:cNvPr>
          <p:cNvSpPr txBox="1"/>
          <p:nvPr/>
        </p:nvSpPr>
        <p:spPr>
          <a:xfrm>
            <a:off x="2058540" y="1533143"/>
            <a:ext cx="2209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cs typeface="Futura Medium" panose="020B0602020204020303" pitchFamily="34" charset="-79"/>
              </a:rPr>
              <a:t>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A2C4D1-4708-4BE5-87A2-207B071517B1}"/>
              </a:ext>
            </a:extLst>
          </p:cNvPr>
          <p:cNvSpPr txBox="1"/>
          <p:nvPr/>
        </p:nvSpPr>
        <p:spPr>
          <a:xfrm>
            <a:off x="4618978" y="1531804"/>
            <a:ext cx="22095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cs typeface="Futura Medium" panose="020B0602020204020303" pitchFamily="34" charset="-79"/>
              </a:rPr>
              <a:t>Sampler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3CB3FA-EC4B-4911-821A-0D5F49B2FFC8}"/>
                  </a:ext>
                </a:extLst>
              </p:cNvPr>
              <p:cNvSpPr txBox="1"/>
              <p:nvPr/>
            </p:nvSpPr>
            <p:spPr>
              <a:xfrm>
                <a:off x="5708676" y="2580384"/>
                <a:ext cx="17653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cs typeface="Futura Medium" panose="020B0602020204020303" pitchFamily="34" charset="-79"/>
                  </a:rPr>
                  <a:t>Sample size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endParaRPr lang="en-US" sz="2200" dirty="0"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3CB3FA-EC4B-4911-821A-0D5F49B2F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676" y="2580384"/>
                <a:ext cx="1765300" cy="430887"/>
              </a:xfrm>
              <a:prstGeom prst="rect">
                <a:avLst/>
              </a:prstGeom>
              <a:blipFill>
                <a:blip r:embed="rId3"/>
                <a:stretch>
                  <a:fillRect l="-4483" t="-8451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02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D11E2-A59A-4A7A-8A6F-DBAB680A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107536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AQP: when Multiple Samplers Available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889D9-046D-4A0D-8823-1EAAE690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5C5-E380-864D-89A3-7ED38C161C72}" type="slidenum">
              <a:rPr lang="en-US" smtClean="0"/>
              <a:t>3</a:t>
            </a:fld>
            <a:endParaRPr lang="en-US"/>
          </a:p>
        </p:txBody>
      </p:sp>
      <p:sp>
        <p:nvSpPr>
          <p:cNvPr id="21" name="Google Shape;75;p15">
            <a:extLst>
              <a:ext uri="{FF2B5EF4-FFF2-40B4-BE49-F238E27FC236}">
                <a16:creationId xmlns:a16="http://schemas.microsoft.com/office/drawing/2014/main" id="{96145D9B-B9DF-4A49-ABFF-08572F93EE2F}"/>
              </a:ext>
            </a:extLst>
          </p:cNvPr>
          <p:cNvSpPr/>
          <p:nvPr/>
        </p:nvSpPr>
        <p:spPr>
          <a:xfrm>
            <a:off x="2479981" y="2637026"/>
            <a:ext cx="1620982" cy="2460826"/>
          </a:xfrm>
          <a:prstGeom prst="can">
            <a:avLst>
              <a:gd name="adj" fmla="val 25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rme"/>
              <a:buNone/>
            </a:pPr>
            <a:r>
              <a:rPr lang="en-US" altLang="zh-CN" dirty="0">
                <a:solidFill>
                  <a:schemeClr val="lt1"/>
                </a:solidFill>
                <a:ea typeface="Carme"/>
                <a:cs typeface="Futura Medium" panose="020B0602020204020303" pitchFamily="34" charset="-79"/>
                <a:sym typeface="Carme"/>
              </a:rPr>
              <a:t>Large</a:t>
            </a:r>
            <a:r>
              <a:rPr lang="zh-CN" altLang="en-US" dirty="0">
                <a:solidFill>
                  <a:schemeClr val="lt1"/>
                </a:solidFill>
                <a:ea typeface="Carme"/>
                <a:cs typeface="Futura Medium" panose="020B0602020204020303" pitchFamily="34" charset="-79"/>
                <a:sym typeface="Carme"/>
              </a:rPr>
              <a:t> </a:t>
            </a:r>
            <a:r>
              <a:rPr lang="en-US" altLang="zh-CN" dirty="0">
                <a:solidFill>
                  <a:schemeClr val="lt1"/>
                </a:solidFill>
                <a:ea typeface="Carme"/>
                <a:cs typeface="Futura Medium" panose="020B0602020204020303" pitchFamily="34" charset="-79"/>
                <a:sym typeface="Carme"/>
              </a:rPr>
              <a:t>D</a:t>
            </a:r>
            <a:r>
              <a:rPr lang="en-US" b="0" i="0" u="none" strike="noStrike" cap="none" dirty="0">
                <a:solidFill>
                  <a:schemeClr val="lt1"/>
                </a:solidFill>
                <a:ea typeface="Carme"/>
                <a:cs typeface="Futura Medium" panose="020B0602020204020303" pitchFamily="34" charset="-79"/>
                <a:sym typeface="Carme"/>
              </a:rPr>
              <a:t>ata</a:t>
            </a:r>
            <a:endParaRPr dirty="0">
              <a:cs typeface="Futura Medium" panose="020B0602020204020303" pitchFamily="34" charset="-79"/>
            </a:endParaRPr>
          </a:p>
        </p:txBody>
      </p:sp>
      <p:sp>
        <p:nvSpPr>
          <p:cNvPr id="22" name="Google Shape;78;p15">
            <a:extLst>
              <a:ext uri="{FF2B5EF4-FFF2-40B4-BE49-F238E27FC236}">
                <a16:creationId xmlns:a16="http://schemas.microsoft.com/office/drawing/2014/main" id="{128EE20B-522A-4CD8-899C-BE4BDC9C8E57}"/>
              </a:ext>
            </a:extLst>
          </p:cNvPr>
          <p:cNvSpPr/>
          <p:nvPr/>
        </p:nvSpPr>
        <p:spPr>
          <a:xfrm>
            <a:off x="2302655" y="1586491"/>
            <a:ext cx="65962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rme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ea typeface="Carme"/>
                <a:cs typeface="Futura Medium" panose="020B0602020204020303" pitchFamily="34" charset="-79"/>
                <a:sym typeface="Carme"/>
              </a:rPr>
              <a:t>SELECT SUM(Price) WHERE </a:t>
            </a:r>
            <a:r>
              <a:rPr lang="en-US" sz="2400" dirty="0">
                <a:solidFill>
                  <a:srgbClr val="000000"/>
                </a:solidFill>
                <a:ea typeface="Carme"/>
                <a:cs typeface="Futura Medium" panose="020B0602020204020303" pitchFamily="34" charset="-79"/>
                <a:sym typeface="Carme"/>
              </a:rPr>
              <a:t>Country = ‘CHINA’</a:t>
            </a:r>
            <a:endParaRPr sz="2400" b="0" i="0" u="none" strike="noStrike" cap="none" dirty="0">
              <a:solidFill>
                <a:srgbClr val="000000"/>
              </a:solidFill>
              <a:ea typeface="Carme"/>
              <a:cs typeface="Futura Medium" panose="020B0602020204020303" pitchFamily="34" charset="-79"/>
              <a:sym typeface="Carme"/>
            </a:endParaRPr>
          </a:p>
        </p:txBody>
      </p:sp>
      <p:sp>
        <p:nvSpPr>
          <p:cNvPr id="23" name="Google Shape;80;p15">
            <a:extLst>
              <a:ext uri="{FF2B5EF4-FFF2-40B4-BE49-F238E27FC236}">
                <a16:creationId xmlns:a16="http://schemas.microsoft.com/office/drawing/2014/main" id="{86740BE8-8BB3-426E-B025-0518EA2F373B}"/>
              </a:ext>
            </a:extLst>
          </p:cNvPr>
          <p:cNvSpPr/>
          <p:nvPr/>
        </p:nvSpPr>
        <p:spPr>
          <a:xfrm>
            <a:off x="7367019" y="3614357"/>
            <a:ext cx="1650454" cy="730929"/>
          </a:xfrm>
          <a:prstGeom prst="can">
            <a:avLst>
              <a:gd name="adj" fmla="val 25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rme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ea typeface="Carme"/>
                <a:cs typeface="Futura Medium" panose="020B0602020204020303" pitchFamily="34" charset="-79"/>
                <a:sym typeface="Carme"/>
              </a:rPr>
              <a:t>Sample 2</a:t>
            </a:r>
            <a:endParaRPr dirty="0">
              <a:cs typeface="Futura Medium" panose="020B0602020204020303" pitchFamily="34" charset="-79"/>
            </a:endParaRPr>
          </a:p>
        </p:txBody>
      </p:sp>
      <p:sp>
        <p:nvSpPr>
          <p:cNvPr id="24" name="Right Arrow 13">
            <a:extLst>
              <a:ext uri="{FF2B5EF4-FFF2-40B4-BE49-F238E27FC236}">
                <a16:creationId xmlns:a16="http://schemas.microsoft.com/office/drawing/2014/main" id="{FC001012-C7E8-4AAA-B291-86503FE601FE}"/>
              </a:ext>
            </a:extLst>
          </p:cNvPr>
          <p:cNvSpPr/>
          <p:nvPr/>
        </p:nvSpPr>
        <p:spPr>
          <a:xfrm>
            <a:off x="4923500" y="3204234"/>
            <a:ext cx="1620982" cy="224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8">
            <a:extLst>
              <a:ext uri="{FF2B5EF4-FFF2-40B4-BE49-F238E27FC236}">
                <a16:creationId xmlns:a16="http://schemas.microsoft.com/office/drawing/2014/main" id="{3525A131-CC27-4589-9CAB-FC395574DDC6}"/>
              </a:ext>
            </a:extLst>
          </p:cNvPr>
          <p:cNvSpPr/>
          <p:nvPr/>
        </p:nvSpPr>
        <p:spPr>
          <a:xfrm>
            <a:off x="4923500" y="4004320"/>
            <a:ext cx="1620982" cy="224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78;p15">
            <a:extLst>
              <a:ext uri="{FF2B5EF4-FFF2-40B4-BE49-F238E27FC236}">
                <a16:creationId xmlns:a16="http://schemas.microsoft.com/office/drawing/2014/main" id="{776ECCC5-2AC1-434A-921E-AB6E252C84BE}"/>
              </a:ext>
            </a:extLst>
          </p:cNvPr>
          <p:cNvSpPr/>
          <p:nvPr/>
        </p:nvSpPr>
        <p:spPr>
          <a:xfrm>
            <a:off x="4923500" y="2698071"/>
            <a:ext cx="1620982" cy="40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rme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Carme"/>
                <a:cs typeface="Futura Medium" panose="020B0602020204020303" pitchFamily="34" charset="-79"/>
                <a:sym typeface="Carme"/>
              </a:rPr>
              <a:t>Sampler </a:t>
            </a:r>
            <a:r>
              <a:rPr lang="en-US" altLang="zh-CN" sz="2000" b="0" i="0" u="none" strike="noStrike" cap="none" dirty="0">
                <a:solidFill>
                  <a:srgbClr val="000000"/>
                </a:solidFill>
                <a:ea typeface="Carme"/>
                <a:cs typeface="Futura Medium" panose="020B0602020204020303" pitchFamily="34" charset="-79"/>
                <a:sym typeface="Carme"/>
              </a:rPr>
              <a:t>1</a:t>
            </a:r>
            <a:endParaRPr sz="2000" b="0" i="0" u="none" strike="noStrike" cap="none" dirty="0">
              <a:solidFill>
                <a:srgbClr val="000000"/>
              </a:solidFill>
              <a:ea typeface="Carme"/>
              <a:cs typeface="Futura Medium" panose="020B0602020204020303" pitchFamily="34" charset="-79"/>
              <a:sym typeface="Carme"/>
            </a:endParaRPr>
          </a:p>
        </p:txBody>
      </p:sp>
      <p:sp>
        <p:nvSpPr>
          <p:cNvPr id="27" name="Google Shape;80;p15">
            <a:extLst>
              <a:ext uri="{FF2B5EF4-FFF2-40B4-BE49-F238E27FC236}">
                <a16:creationId xmlns:a16="http://schemas.microsoft.com/office/drawing/2014/main" id="{C0247EB6-AB43-4257-9EB8-CA42B705BB54}"/>
              </a:ext>
            </a:extLst>
          </p:cNvPr>
          <p:cNvSpPr/>
          <p:nvPr/>
        </p:nvSpPr>
        <p:spPr>
          <a:xfrm>
            <a:off x="7367019" y="2698071"/>
            <a:ext cx="1650454" cy="730929"/>
          </a:xfrm>
          <a:prstGeom prst="can">
            <a:avLst>
              <a:gd name="adj" fmla="val 25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rme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ea typeface="Carme"/>
                <a:cs typeface="Futura Medium" panose="020B0602020204020303" pitchFamily="34" charset="-79"/>
                <a:sym typeface="Carme"/>
              </a:rPr>
              <a:t>Sample 1</a:t>
            </a:r>
            <a:endParaRPr dirty="0">
              <a:cs typeface="Futura Medium" panose="020B0602020204020303" pitchFamily="34" charset="-79"/>
            </a:endParaRPr>
          </a:p>
        </p:txBody>
      </p:sp>
      <p:sp>
        <p:nvSpPr>
          <p:cNvPr id="28" name="Google Shape;80;p15">
            <a:extLst>
              <a:ext uri="{FF2B5EF4-FFF2-40B4-BE49-F238E27FC236}">
                <a16:creationId xmlns:a16="http://schemas.microsoft.com/office/drawing/2014/main" id="{E93B65D9-0DA3-4056-8562-3732BC5F7C81}"/>
              </a:ext>
            </a:extLst>
          </p:cNvPr>
          <p:cNvSpPr/>
          <p:nvPr/>
        </p:nvSpPr>
        <p:spPr>
          <a:xfrm>
            <a:off x="7367019" y="4732387"/>
            <a:ext cx="1650454" cy="730929"/>
          </a:xfrm>
          <a:prstGeom prst="can">
            <a:avLst>
              <a:gd name="adj" fmla="val 25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rme"/>
              <a:buNone/>
            </a:pPr>
            <a:r>
              <a:rPr lang="en-US" b="0" i="0" u="none" strike="noStrike" cap="none" dirty="0">
                <a:solidFill>
                  <a:schemeClr val="lt1"/>
                </a:solidFill>
                <a:ea typeface="Carme"/>
                <a:cs typeface="Futura Medium" panose="020B0602020204020303" pitchFamily="34" charset="-79"/>
                <a:sym typeface="Carme"/>
              </a:rPr>
              <a:t>Sample 3</a:t>
            </a:r>
            <a:endParaRPr dirty="0">
              <a:cs typeface="Futura Medium" panose="020B0602020204020303" pitchFamily="34" charset="-79"/>
            </a:endParaRPr>
          </a:p>
        </p:txBody>
      </p:sp>
      <p:sp>
        <p:nvSpPr>
          <p:cNvPr id="29" name="Google Shape;78;p15">
            <a:extLst>
              <a:ext uri="{FF2B5EF4-FFF2-40B4-BE49-F238E27FC236}">
                <a16:creationId xmlns:a16="http://schemas.microsoft.com/office/drawing/2014/main" id="{A345805E-582B-47E3-AD87-7A73757A4715}"/>
              </a:ext>
            </a:extLst>
          </p:cNvPr>
          <p:cNvSpPr/>
          <p:nvPr/>
        </p:nvSpPr>
        <p:spPr>
          <a:xfrm>
            <a:off x="4923500" y="3644180"/>
            <a:ext cx="1620982" cy="40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rme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Carme"/>
                <a:cs typeface="Futura Medium" panose="020B0602020204020303" pitchFamily="34" charset="-79"/>
                <a:sym typeface="Carme"/>
              </a:rPr>
              <a:t>Sampler </a:t>
            </a:r>
            <a:r>
              <a:rPr lang="en-US" sz="2000" dirty="0">
                <a:solidFill>
                  <a:srgbClr val="000000"/>
                </a:solidFill>
                <a:ea typeface="Carme"/>
                <a:cs typeface="Futura Medium" panose="020B0602020204020303" pitchFamily="34" charset="-79"/>
                <a:sym typeface="Carme"/>
              </a:rPr>
              <a:t>2</a:t>
            </a:r>
            <a:endParaRPr sz="2000" b="0" i="0" u="none" strike="noStrike" cap="none" dirty="0">
              <a:solidFill>
                <a:srgbClr val="000000"/>
              </a:solidFill>
              <a:ea typeface="Carme"/>
              <a:cs typeface="Futura Medium" panose="020B0602020204020303" pitchFamily="34" charset="-79"/>
              <a:sym typeface="Carme"/>
            </a:endParaRPr>
          </a:p>
        </p:txBody>
      </p:sp>
      <p:sp>
        <p:nvSpPr>
          <p:cNvPr id="30" name="Right Arrow 18">
            <a:extLst>
              <a:ext uri="{FF2B5EF4-FFF2-40B4-BE49-F238E27FC236}">
                <a16:creationId xmlns:a16="http://schemas.microsoft.com/office/drawing/2014/main" id="{58E417E3-323E-4658-8D24-3CCD0ABC33DF}"/>
              </a:ext>
            </a:extLst>
          </p:cNvPr>
          <p:cNvSpPr/>
          <p:nvPr/>
        </p:nvSpPr>
        <p:spPr>
          <a:xfrm>
            <a:off x="4923500" y="5097852"/>
            <a:ext cx="1620982" cy="224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Google Shape;78;p15">
            <a:extLst>
              <a:ext uri="{FF2B5EF4-FFF2-40B4-BE49-F238E27FC236}">
                <a16:creationId xmlns:a16="http://schemas.microsoft.com/office/drawing/2014/main" id="{4727087F-BCE4-49E8-9207-3BE59DC878C1}"/>
              </a:ext>
            </a:extLst>
          </p:cNvPr>
          <p:cNvSpPr/>
          <p:nvPr/>
        </p:nvSpPr>
        <p:spPr>
          <a:xfrm>
            <a:off x="4923500" y="4732591"/>
            <a:ext cx="1620982" cy="40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rme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Carme"/>
                <a:cs typeface="Futura Medium" panose="020B0602020204020303" pitchFamily="34" charset="-79"/>
                <a:sym typeface="Carme"/>
              </a:rPr>
              <a:t>Sampler 3</a:t>
            </a:r>
            <a:endParaRPr sz="2000" b="0" i="0" u="none" strike="noStrike" cap="none" dirty="0">
              <a:solidFill>
                <a:srgbClr val="000000"/>
              </a:solidFill>
              <a:ea typeface="Carme"/>
              <a:cs typeface="Futura Medium" panose="020B0602020204020303" pitchFamily="34" charset="-79"/>
              <a:sym typeface="Carme"/>
            </a:endParaRPr>
          </a:p>
        </p:txBody>
      </p:sp>
    </p:spTree>
    <p:extLst>
      <p:ext uri="{BB962C8B-B14F-4D97-AF65-F5344CB8AC3E}">
        <p14:creationId xmlns:p14="http://schemas.microsoft.com/office/powerpoint/2010/main" val="50550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D11E2-A59A-4A7A-8A6F-DBAB680A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1860"/>
            <a:ext cx="11042470" cy="1075368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Multiple Samplers: One Size Does Not Fit All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889D9-046D-4A0D-8823-1EAAE690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5C5-E380-864D-89A3-7ED38C161C7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BFB626-78FE-4A35-A17D-6C34407EF8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8200" y="3295388"/>
          <a:ext cx="294050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167">
                  <a:extLst>
                    <a:ext uri="{9D8B030D-6E8A-4147-A177-3AD203B41FA5}">
                      <a16:colId xmlns:a16="http://schemas.microsoft.com/office/drawing/2014/main" val="2018177284"/>
                    </a:ext>
                  </a:extLst>
                </a:gridCol>
                <a:gridCol w="980167">
                  <a:extLst>
                    <a:ext uri="{9D8B030D-6E8A-4147-A177-3AD203B41FA5}">
                      <a16:colId xmlns:a16="http://schemas.microsoft.com/office/drawing/2014/main" val="425904573"/>
                    </a:ext>
                  </a:extLst>
                </a:gridCol>
                <a:gridCol w="980167">
                  <a:extLst>
                    <a:ext uri="{9D8B030D-6E8A-4147-A177-3AD203B41FA5}">
                      <a16:colId xmlns:a16="http://schemas.microsoft.com/office/drawing/2014/main" val="126535530"/>
                    </a:ext>
                  </a:extLst>
                </a:gridCol>
              </a:tblGrid>
              <a:tr h="3107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25895"/>
                  </a:ext>
                </a:extLst>
              </a:tr>
              <a:tr h="3107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5234"/>
                  </a:ext>
                </a:extLst>
              </a:tr>
              <a:tr h="3107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15340"/>
                  </a:ext>
                </a:extLst>
              </a:tr>
              <a:tr h="3107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92769"/>
                  </a:ext>
                </a:extLst>
              </a:tr>
              <a:tr h="3107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61630"/>
                  </a:ext>
                </a:extLst>
              </a:tr>
              <a:tr h="310766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Futura Medium" panose="020B0602020204020303" pitchFamily="34" charset="-79"/>
                          <a:cs typeface="Futura Medium" panose="020B0602020204020303" pitchFamily="34" charset="-79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9854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BFBFB38-40A2-4224-B4B4-BDE9C3754B6C}"/>
              </a:ext>
            </a:extLst>
          </p:cNvPr>
          <p:cNvSpPr txBox="1"/>
          <p:nvPr/>
        </p:nvSpPr>
        <p:spPr>
          <a:xfrm>
            <a:off x="838200" y="2765346"/>
            <a:ext cx="2940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cs typeface="Futura Medium" panose="020B0602020204020303" pitchFamily="34" charset="-79"/>
              </a:rPr>
              <a:t>Data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F9DEA09-8C07-449E-A514-F67249F012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3994" y="3295388"/>
          <a:ext cx="883128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128">
                  <a:extLst>
                    <a:ext uri="{9D8B030D-6E8A-4147-A177-3AD203B41FA5}">
                      <a16:colId xmlns:a16="http://schemas.microsoft.com/office/drawing/2014/main" val="2018177284"/>
                    </a:ext>
                  </a:extLst>
                </a:gridCol>
              </a:tblGrid>
              <a:tr h="278778">
                <a:tc>
                  <a:txBody>
                    <a:bodyPr/>
                    <a:lstStyle/>
                    <a:p>
                      <a:r>
                        <a:rPr lang="en-US" sz="1600" dirty="0"/>
                        <a:t>Prob.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25895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0.01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5234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0.01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15340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0.01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92769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0.01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61630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9854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91EFBD2-6CF9-43D6-832D-745853E31F5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25607" y="3295388"/>
          <a:ext cx="883128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128">
                  <a:extLst>
                    <a:ext uri="{9D8B030D-6E8A-4147-A177-3AD203B41FA5}">
                      <a16:colId xmlns:a16="http://schemas.microsoft.com/office/drawing/2014/main" val="2018177284"/>
                    </a:ext>
                  </a:extLst>
                </a:gridCol>
              </a:tblGrid>
              <a:tr h="278778">
                <a:tc>
                  <a:txBody>
                    <a:bodyPr/>
                    <a:lstStyle/>
                    <a:p>
                      <a:r>
                        <a:rPr lang="en-US" sz="1600" dirty="0"/>
                        <a:t>Prob.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25895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5234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0.005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15340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0.03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92769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0.01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61630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9854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3BCC944-052B-46A6-B62E-FE461BB510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40636" y="3295388"/>
          <a:ext cx="883128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3128">
                  <a:extLst>
                    <a:ext uri="{9D8B030D-6E8A-4147-A177-3AD203B41FA5}">
                      <a16:colId xmlns:a16="http://schemas.microsoft.com/office/drawing/2014/main" val="2018177284"/>
                    </a:ext>
                  </a:extLst>
                </a:gridCol>
              </a:tblGrid>
              <a:tr h="278778">
                <a:tc>
                  <a:txBody>
                    <a:bodyPr/>
                    <a:lstStyle/>
                    <a:p>
                      <a:r>
                        <a:rPr lang="en-US" sz="1600" dirty="0"/>
                        <a:t>Prob.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25895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55234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0.01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015340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0.02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192769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0.01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961630"/>
                  </a:ext>
                </a:extLst>
              </a:tr>
              <a:tr h="329978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  <a:endParaRPr lang="en-US" sz="1600" dirty="0">
                        <a:latin typeface="Futura Medium" panose="020B0602020204020303" pitchFamily="34" charset="-79"/>
                        <a:cs typeface="Futura Medium" panose="020B06020202040203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79854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06B6A33-425F-4EFB-9411-0B82D4E54E4C}"/>
              </a:ext>
            </a:extLst>
          </p:cNvPr>
          <p:cNvSpPr txBox="1"/>
          <p:nvPr/>
        </p:nvSpPr>
        <p:spPr>
          <a:xfrm>
            <a:off x="4094245" y="1910420"/>
            <a:ext cx="2668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Futura Medium" panose="020B0602020204020303" pitchFamily="34" charset="-79"/>
              </a:rPr>
              <a:t>Uniform sampler</a:t>
            </a:r>
            <a:r>
              <a:rPr lang="en-US" dirty="0">
                <a:cs typeface="Futura Medium" panose="020B0602020204020303" pitchFamily="34" charset="-79"/>
              </a:rPr>
              <a:t>: each tuple sampled with equal prob.</a:t>
            </a:r>
          </a:p>
          <a:p>
            <a:r>
              <a:rPr lang="en-US" b="1" dirty="0">
                <a:solidFill>
                  <a:schemeClr val="accent2"/>
                </a:solidFill>
                <a:cs typeface="Futura Medium" panose="020B0602020204020303" pitchFamily="34" charset="-79"/>
              </a:rPr>
              <a:t>Optimized for COUNT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68D874-C9CD-4A39-861F-9B173AD2374B}"/>
              </a:ext>
            </a:extLst>
          </p:cNvPr>
          <p:cNvSpPr txBox="1"/>
          <p:nvPr/>
        </p:nvSpPr>
        <p:spPr>
          <a:xfrm>
            <a:off x="6762750" y="1910420"/>
            <a:ext cx="2620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Futura Medium" panose="020B0602020204020303" pitchFamily="34" charset="-79"/>
              </a:rPr>
              <a:t>Measure-biased sampler</a:t>
            </a:r>
            <a:r>
              <a:rPr lang="en-US" dirty="0">
                <a:cs typeface="Futura Medium" panose="020B0602020204020303" pitchFamily="34" charset="-79"/>
              </a:rPr>
              <a:t>: prob. is proportional to measure values</a:t>
            </a:r>
          </a:p>
          <a:p>
            <a:r>
              <a:rPr lang="en-US" b="1" dirty="0">
                <a:solidFill>
                  <a:schemeClr val="accent2"/>
                </a:solidFill>
                <a:cs typeface="Futura Medium" panose="020B0602020204020303" pitchFamily="34" charset="-79"/>
              </a:rPr>
              <a:t>Optimized for SUM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FD5127-2A2B-44B4-8ED2-E5771C04CE92}"/>
              </a:ext>
            </a:extLst>
          </p:cNvPr>
          <p:cNvSpPr txBox="1"/>
          <p:nvPr/>
        </p:nvSpPr>
        <p:spPr>
          <a:xfrm>
            <a:off x="9383727" y="1910420"/>
            <a:ext cx="2672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Futura Medium" panose="020B0602020204020303" pitchFamily="34" charset="-79"/>
              </a:rPr>
              <a:t>Stratified sampler</a:t>
            </a:r>
            <a:r>
              <a:rPr lang="en-US" dirty="0">
                <a:cs typeface="Futura Medium" panose="020B0602020204020303" pitchFamily="34" charset="-79"/>
              </a:rPr>
              <a:t>: prob. is equal within each group </a:t>
            </a:r>
          </a:p>
          <a:p>
            <a:endParaRPr lang="en-US" dirty="0">
              <a:cs typeface="Futura Medium" panose="020B0602020204020303" pitchFamily="34" charset="-79"/>
            </a:endParaRPr>
          </a:p>
          <a:p>
            <a:r>
              <a:rPr lang="en-US" b="1" dirty="0">
                <a:solidFill>
                  <a:schemeClr val="accent2"/>
                </a:solidFill>
                <a:cs typeface="Futura Medium" panose="020B0602020204020303" pitchFamily="34" charset="-79"/>
              </a:rPr>
              <a:t>Optimized for GROUP-BY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126EDC-DF56-428E-A2CF-C707AE5C1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0596"/>
            <a:ext cx="10372241" cy="107536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Which sampler(s) should we use?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solidFill>
                  <a:schemeClr val="tx1"/>
                </a:solidFill>
              </a:rPr>
              <a:t>How should we combine them?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5768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D11E2-A59A-4A7A-8A6F-DBAB680A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1042470" cy="1075368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Sampler Combination Problem (</a:t>
            </a: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SamComb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) 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889D9-046D-4A0D-8823-1EAAE690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5C5-E380-864D-89A3-7ED38C161C72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39E7EC6E-1A17-4C2D-A626-B5B7A71AEC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3438" y="2502567"/>
                <a:ext cx="601918" cy="4493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Medium" charset="0"/>
                    <a:ea typeface="Futura Medium" charset="0"/>
                    <a:cs typeface="Futura Medium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3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39E7EC6E-1A17-4C2D-A626-B5B7A71AE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438" y="2502567"/>
                <a:ext cx="601918" cy="449336"/>
              </a:xfrm>
              <a:prstGeom prst="rect">
                <a:avLst/>
              </a:prstGeom>
              <a:blipFill>
                <a:blip r:embed="rId2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0C9D83A5-CDA9-405A-A20F-91EE40F40D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2476" y="2502091"/>
                <a:ext cx="600328" cy="4493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Medium" charset="0"/>
                    <a:ea typeface="Futura Medium" charset="0"/>
                    <a:cs typeface="Futura Medium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3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0C9D83A5-CDA9-405A-A20F-91EE40F40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476" y="2502091"/>
                <a:ext cx="600328" cy="449336"/>
              </a:xfrm>
              <a:prstGeom prst="rect">
                <a:avLst/>
              </a:prstGeom>
              <a:blipFill>
                <a:blip r:embed="rId3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C6C6B3F-29A7-4736-91E6-9B0B8CC16A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3684" y="2502091"/>
                <a:ext cx="599237" cy="4493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Medium" charset="0"/>
                    <a:ea typeface="Futura Medium" charset="0"/>
                    <a:cs typeface="Futura Medium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3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3C6C6B3F-29A7-4736-91E6-9B0B8CC16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684" y="2502091"/>
                <a:ext cx="599237" cy="449336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7AC7DED6-741B-413F-8890-3A54973BA5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60162" y="1301686"/>
                <a:ext cx="515313" cy="48156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Medium" charset="0"/>
                    <a:ea typeface="Futura Medium" charset="0"/>
                    <a:cs typeface="Futura Medium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3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7AC7DED6-741B-413F-8890-3A54973B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162" y="1301686"/>
                <a:ext cx="515313" cy="4815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itle 1">
                <a:extLst>
                  <a:ext uri="{FF2B5EF4-FFF2-40B4-BE49-F238E27FC236}">
                    <a16:creationId xmlns:a16="http://schemas.microsoft.com/office/drawing/2014/main" id="{DA467417-51D0-40AD-9725-53716EFBEF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5762" y="3936759"/>
                <a:ext cx="2937269" cy="510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5" name="Title 1">
                <a:extLst>
                  <a:ext uri="{FF2B5EF4-FFF2-40B4-BE49-F238E27FC236}">
                    <a16:creationId xmlns:a16="http://schemas.microsoft.com/office/drawing/2014/main" id="{DA467417-51D0-40AD-9725-53716EFBE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62" y="3936759"/>
                <a:ext cx="2937269" cy="510033"/>
              </a:xfrm>
              <a:prstGeom prst="rect">
                <a:avLst/>
              </a:prstGeom>
              <a:blipFill>
                <a:blip r:embed="rId6"/>
                <a:stretch>
                  <a:fillRect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F5C2BEDC-7E97-4898-91C4-E03D3D5DA9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6668" y="4838674"/>
                <a:ext cx="7149222" cy="510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b="1" dirty="0">
                    <a:latin typeface="+mn-lt"/>
                    <a:cs typeface="Futura Medium" panose="020B0602020204020303" pitchFamily="34" charset="-79"/>
                  </a:rPr>
                  <a:t>Estimator</a:t>
                </a:r>
                <a:r>
                  <a:rPr lang="en-US" sz="2800" b="0" dirty="0">
                    <a:latin typeface="+mn-lt"/>
                    <a:cs typeface="Futura Medium" panose="020B0602020204020303" pitchFamily="34" charset="-79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itle 1">
                <a:extLst>
                  <a:ext uri="{FF2B5EF4-FFF2-40B4-BE49-F238E27FC236}">
                    <a16:creationId xmlns:a16="http://schemas.microsoft.com/office/drawing/2014/main" id="{F5C2BEDC-7E97-4898-91C4-E03D3D5DA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668" y="4838674"/>
                <a:ext cx="7149222" cy="510033"/>
              </a:xfrm>
              <a:prstGeom prst="rect">
                <a:avLst/>
              </a:prstGeom>
              <a:blipFill>
                <a:blip r:embed="rId7"/>
                <a:stretch>
                  <a:fillRect l="-1792" t="-16867" b="-32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n 12">
                <a:extLst>
                  <a:ext uri="{FF2B5EF4-FFF2-40B4-BE49-F238E27FC236}">
                    <a16:creationId xmlns:a16="http://schemas.microsoft.com/office/drawing/2014/main" id="{3527CE85-6A6F-4860-913D-B46D9C41A82F}"/>
                  </a:ext>
                </a:extLst>
              </p:cNvPr>
              <p:cNvSpPr/>
              <p:nvPr/>
            </p:nvSpPr>
            <p:spPr>
              <a:xfrm>
                <a:off x="1936668" y="3039230"/>
                <a:ext cx="1295458" cy="643064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𝑆𝑎𝑚𝑝𝑙𝑒𝑟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Can 12">
                <a:extLst>
                  <a:ext uri="{FF2B5EF4-FFF2-40B4-BE49-F238E27FC236}">
                    <a16:creationId xmlns:a16="http://schemas.microsoft.com/office/drawing/2014/main" id="{3527CE85-6A6F-4860-913D-B46D9C41A8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668" y="3039230"/>
                <a:ext cx="1295458" cy="643064"/>
              </a:xfrm>
              <a:prstGeom prst="can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D847046-9E25-493B-8B2D-BEBDF25C053B}"/>
              </a:ext>
            </a:extLst>
          </p:cNvPr>
          <p:cNvSpPr txBox="1">
            <a:spLocks/>
          </p:cNvSpPr>
          <p:nvPr/>
        </p:nvSpPr>
        <p:spPr>
          <a:xfrm>
            <a:off x="7979536" y="3129384"/>
            <a:ext cx="836032" cy="4493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8624416B-4794-4662-B415-671A2D3935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4005" y="3944535"/>
                <a:ext cx="2937269" cy="510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9" name="Title 1">
                <a:extLst>
                  <a:ext uri="{FF2B5EF4-FFF2-40B4-BE49-F238E27FC236}">
                    <a16:creationId xmlns:a16="http://schemas.microsoft.com/office/drawing/2014/main" id="{8624416B-4794-4662-B415-671A2D393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005" y="3944535"/>
                <a:ext cx="2937269" cy="510033"/>
              </a:xfrm>
              <a:prstGeom prst="rect">
                <a:avLst/>
              </a:prstGeom>
              <a:blipFill>
                <a:blip r:embed="rId9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AEB3B20D-E183-4160-A2A0-B1534967B6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4667" y="3940507"/>
                <a:ext cx="2937269" cy="510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30" name="Title 1">
                <a:extLst>
                  <a:ext uri="{FF2B5EF4-FFF2-40B4-BE49-F238E27FC236}">
                    <a16:creationId xmlns:a16="http://schemas.microsoft.com/office/drawing/2014/main" id="{AEB3B20D-E183-4160-A2A0-B1534967B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667" y="3940507"/>
                <a:ext cx="2937269" cy="510033"/>
              </a:xfrm>
              <a:prstGeom prst="rect">
                <a:avLst/>
              </a:prstGeom>
              <a:blipFill>
                <a:blip r:embed="rId10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07E74341-D9D8-4A29-B22A-954401ECE7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9536" y="3941967"/>
                <a:ext cx="2937269" cy="510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31" name="Title 1">
                <a:extLst>
                  <a:ext uri="{FF2B5EF4-FFF2-40B4-BE49-F238E27FC236}">
                    <a16:creationId xmlns:a16="http://schemas.microsoft.com/office/drawing/2014/main" id="{07E74341-D9D8-4A29-B22A-954401ECE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536" y="3941967"/>
                <a:ext cx="2937269" cy="510033"/>
              </a:xfrm>
              <a:prstGeom prst="rect">
                <a:avLst/>
              </a:prstGeom>
              <a:blipFill>
                <a:blip r:embed="rId11"/>
                <a:stretch>
                  <a:fillRect b="-1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C9DAC89-CE97-46DC-8AE7-0312C1C66E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1677" y="2502091"/>
                <a:ext cx="599237" cy="4493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Medium" charset="0"/>
                    <a:ea typeface="Futura Medium" charset="0"/>
                    <a:cs typeface="Futura Medium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3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EC9DAC89-CE97-46DC-8AE7-0312C1C6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677" y="2502091"/>
                <a:ext cx="599237" cy="449336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21B5B1-D1D7-4CDC-8BA7-C7E6CA8169C6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flipH="1">
            <a:off x="5012640" y="1783255"/>
            <a:ext cx="605179" cy="71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E8F723-03F3-4D4B-8A63-000DFD57E613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 flipH="1">
            <a:off x="2584397" y="1783255"/>
            <a:ext cx="3033422" cy="71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0AEF35-8457-4DF6-8EC1-C546AB27CC6F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5617819" y="1783255"/>
            <a:ext cx="1155484" cy="71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905284-4848-4470-B1C2-9F8A9583CBCA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>
            <a:off x="5617819" y="1783255"/>
            <a:ext cx="2610038" cy="71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E76667-A220-49F8-8D82-2EFF369FC256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>
            <a:off x="5617819" y="1783255"/>
            <a:ext cx="3783477" cy="71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F71867A7-0C2F-470B-8AF1-856CFC369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28238" y="2502091"/>
                <a:ext cx="599237" cy="44933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Medium" charset="0"/>
                    <a:ea typeface="Futura Medium" charset="0"/>
                    <a:cs typeface="Futura Medium" charset="0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3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F71867A7-0C2F-470B-8AF1-856CFC36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238" y="2502091"/>
                <a:ext cx="599237" cy="449336"/>
              </a:xfrm>
              <a:prstGeom prst="rect">
                <a:avLst/>
              </a:prstGeom>
              <a:blipFill>
                <a:blip r:embed="rId1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n 24">
                <a:extLst>
                  <a:ext uri="{FF2B5EF4-FFF2-40B4-BE49-F238E27FC236}">
                    <a16:creationId xmlns:a16="http://schemas.microsoft.com/office/drawing/2014/main" id="{AD2B63EE-3A4D-48A3-898E-6F092A0727B4}"/>
                  </a:ext>
                </a:extLst>
              </p:cNvPr>
              <p:cNvSpPr/>
              <p:nvPr/>
            </p:nvSpPr>
            <p:spPr>
              <a:xfrm>
                <a:off x="4364911" y="3034466"/>
                <a:ext cx="1295458" cy="84628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𝑆𝑎𝑚𝑝𝑙𝑒𝑟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Can 24">
                <a:extLst>
                  <a:ext uri="{FF2B5EF4-FFF2-40B4-BE49-F238E27FC236}">
                    <a16:creationId xmlns:a16="http://schemas.microsoft.com/office/drawing/2014/main" id="{AD2B63EE-3A4D-48A3-898E-6F092A072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11" y="3034466"/>
                <a:ext cx="1295458" cy="846283"/>
              </a:xfrm>
              <a:prstGeom prst="can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n 25">
                <a:extLst>
                  <a:ext uri="{FF2B5EF4-FFF2-40B4-BE49-F238E27FC236}">
                    <a16:creationId xmlns:a16="http://schemas.microsoft.com/office/drawing/2014/main" id="{9FBF4112-1B05-47DC-AC72-C8B6CF2CEFDD}"/>
                  </a:ext>
                </a:extLst>
              </p:cNvPr>
              <p:cNvSpPr/>
              <p:nvPr/>
            </p:nvSpPr>
            <p:spPr>
              <a:xfrm>
                <a:off x="6111961" y="3052584"/>
                <a:ext cx="1322682" cy="540636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𝑆𝑎𝑚𝑝𝑙𝑒𝑟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Can 25">
                <a:extLst>
                  <a:ext uri="{FF2B5EF4-FFF2-40B4-BE49-F238E27FC236}">
                    <a16:creationId xmlns:a16="http://schemas.microsoft.com/office/drawing/2014/main" id="{9FBF4112-1B05-47DC-AC72-C8B6CF2CE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961" y="3052584"/>
                <a:ext cx="1322682" cy="540636"/>
              </a:xfrm>
              <a:prstGeom prst="can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n 26">
                <a:extLst>
                  <a:ext uri="{FF2B5EF4-FFF2-40B4-BE49-F238E27FC236}">
                    <a16:creationId xmlns:a16="http://schemas.microsoft.com/office/drawing/2014/main" id="{975B8427-AB10-4150-AAAD-3881C0A7D690}"/>
                  </a:ext>
                </a:extLst>
              </p:cNvPr>
              <p:cNvSpPr/>
              <p:nvPr/>
            </p:nvSpPr>
            <p:spPr>
              <a:xfrm>
                <a:off x="8739955" y="3113731"/>
                <a:ext cx="1322682" cy="568563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𝑆𝑎𝑚𝑝𝑙𝑒𝑟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43" name="Can 26">
                <a:extLst>
                  <a:ext uri="{FF2B5EF4-FFF2-40B4-BE49-F238E27FC236}">
                    <a16:creationId xmlns:a16="http://schemas.microsoft.com/office/drawing/2014/main" id="{975B8427-AB10-4150-AAAD-3881C0A7D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955" y="3113731"/>
                <a:ext cx="1322682" cy="568563"/>
              </a:xfrm>
              <a:prstGeom prst="can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itle 1">
                <a:extLst>
                  <a:ext uri="{FF2B5EF4-FFF2-40B4-BE49-F238E27FC236}">
                    <a16:creationId xmlns:a16="http://schemas.microsoft.com/office/drawing/2014/main" id="{DAE54462-039E-4224-BAFD-F37F78AF1B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6667" y="5322717"/>
                <a:ext cx="4908736" cy="51003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b="1" dirty="0">
                    <a:solidFill>
                      <a:srgbClr val="0070C0"/>
                    </a:solidFill>
                    <a:latin typeface="+mn-lt"/>
                    <a:cs typeface="Futura Medium" panose="020B0602020204020303" pitchFamily="34" charset="-79"/>
                  </a:rPr>
                  <a:t>Goal</a:t>
                </a:r>
                <a:r>
                  <a:rPr lang="en-US" sz="2800" b="0" dirty="0">
                    <a:solidFill>
                      <a:srgbClr val="0070C0"/>
                    </a:solidFill>
                    <a:latin typeface="+mn-lt"/>
                    <a:cs typeface="Futura Medium" panose="020B0602020204020303" pitchFamily="34" charset="-79"/>
                  </a:rPr>
                  <a:t>: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>
                    <a:solidFill>
                      <a:srgbClr val="0070C0"/>
                    </a:solidFill>
                    <a:latin typeface="Futura Medium" panose="020B0602020204020303" pitchFamily="34" charset="-79"/>
                    <a:cs typeface="Futura Medium" panose="020B0602020204020303" pitchFamily="34" charset="-79"/>
                  </a:rPr>
                  <a:t> </a:t>
                </a: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itle 1">
                <a:extLst>
                  <a:ext uri="{FF2B5EF4-FFF2-40B4-BE49-F238E27FC236}">
                    <a16:creationId xmlns:a16="http://schemas.microsoft.com/office/drawing/2014/main" id="{DAE54462-039E-4224-BAFD-F37F78AF1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667" y="5322717"/>
                <a:ext cx="4908736" cy="510033"/>
              </a:xfrm>
              <a:prstGeom prst="rect">
                <a:avLst/>
              </a:prstGeom>
              <a:blipFill>
                <a:blip r:embed="rId17"/>
                <a:stretch>
                  <a:fillRect l="-2609" t="-1666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itle 1">
                <a:extLst>
                  <a:ext uri="{FF2B5EF4-FFF2-40B4-BE49-F238E27FC236}">
                    <a16:creationId xmlns:a16="http://schemas.microsoft.com/office/drawing/2014/main" id="{2949FD3C-75E9-4EC8-A67E-82D82C013D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36667" y="5832750"/>
                <a:ext cx="8731333" cy="82753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b="1" dirty="0">
                    <a:solidFill>
                      <a:schemeClr val="accent2"/>
                    </a:solidFill>
                    <a:latin typeface="+mn-lt"/>
                    <a:cs typeface="Futura Medium" panose="020B0602020204020303" pitchFamily="34" charset="-79"/>
                  </a:rPr>
                  <a:t>Variables</a:t>
                </a:r>
                <a:r>
                  <a:rPr lang="en-US" sz="2800" b="0" dirty="0">
                    <a:solidFill>
                      <a:schemeClr val="accent2"/>
                    </a:solidFill>
                    <a:latin typeface="+mn-lt"/>
                    <a:cs typeface="Futura Medium" panose="020B0602020204020303" pitchFamily="34" charset="-79"/>
                  </a:rPr>
                  <a:t>: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Futura Medium" panose="020B0602020204020303" pitchFamily="34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800" dirty="0" err="1">
                    <a:solidFill>
                      <a:schemeClr val="accent2"/>
                    </a:solidFill>
                    <a:latin typeface="+mn-lt"/>
                  </a:rPr>
                  <a:t>s.t.</a:t>
                </a:r>
                <a:r>
                  <a:rPr lang="en-US" sz="2800" dirty="0">
                    <a:solidFill>
                      <a:schemeClr val="accent2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>;</a:t>
                </a:r>
              </a:p>
              <a:p>
                <a:r>
                  <a:rPr lang="en-US" sz="2800" b="0" dirty="0">
                    <a:solidFill>
                      <a:schemeClr val="accent2"/>
                    </a:solidFill>
                    <a:latin typeface="+mn-lt"/>
                  </a:rPr>
                  <a:t>                  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2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6" name="Title 1">
                <a:extLst>
                  <a:ext uri="{FF2B5EF4-FFF2-40B4-BE49-F238E27FC236}">
                    <a16:creationId xmlns:a16="http://schemas.microsoft.com/office/drawing/2014/main" id="{2949FD3C-75E9-4EC8-A67E-82D82C013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667" y="5832750"/>
                <a:ext cx="8731333" cy="827539"/>
              </a:xfrm>
              <a:prstGeom prst="rect">
                <a:avLst/>
              </a:prstGeom>
              <a:blipFill>
                <a:blip r:embed="rId18"/>
                <a:stretch>
                  <a:fillRect l="-1466" t="-13971" b="-22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58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C542090-4EC3-43C7-B265-CA8EF3564C3E}"/>
              </a:ext>
            </a:extLst>
          </p:cNvPr>
          <p:cNvSpPr/>
          <p:nvPr/>
        </p:nvSpPr>
        <p:spPr>
          <a:xfrm>
            <a:off x="838200" y="5068749"/>
            <a:ext cx="5422901" cy="9287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165A3BA-98BC-456C-8DCA-FA7A8D5090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01619"/>
                <a:ext cx="5422900" cy="25911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Budget allocation</a:t>
                </a:r>
                <a:r>
                  <a:rPr lang="en-US" sz="2400" dirty="0"/>
                  <a:t>: how to allocate sample budget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for each sampler?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Weight allocation</a:t>
                </a:r>
                <a:r>
                  <a:rPr lang="en-US" sz="2400" dirty="0"/>
                  <a:t>: given samples, how to allocate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 the estimator?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165A3BA-98BC-456C-8DCA-FA7A8D509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01619"/>
                <a:ext cx="5422900" cy="2591196"/>
              </a:xfrm>
              <a:blipFill>
                <a:blip r:embed="rId2"/>
                <a:stretch>
                  <a:fillRect l="-1800" t="-3294" r="-2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680D11E2-A59A-4A7A-8A6F-DBAB680A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1075368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SamComb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: two Sub-Problems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889D9-046D-4A0D-8823-1EAAE690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5C5-E380-864D-89A3-7ED38C161C72}" type="slidenum">
              <a:rPr lang="en-US" smtClean="0"/>
              <a:t>6</a:t>
            </a:fld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0339390-D097-47DA-B71B-D46F576E5DF9}"/>
              </a:ext>
            </a:extLst>
          </p:cNvPr>
          <p:cNvSpPr txBox="1">
            <a:spLocks/>
          </p:cNvSpPr>
          <p:nvPr/>
        </p:nvSpPr>
        <p:spPr>
          <a:xfrm>
            <a:off x="7222557" y="1893469"/>
            <a:ext cx="3956965" cy="62670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8" indent="-91438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3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defRPr>
            </a:lvl2pPr>
            <a:lvl3pPr marL="56691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3pPr>
            <a:lvl4pPr marL="749789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65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Optimal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59FF646D-F89D-44BA-B87F-A53D325147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1399" y="2357809"/>
                <a:ext cx="3630502" cy="76426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38" indent="-91438" algn="l" defTabSz="914377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Medium" charset="0"/>
                    <a:ea typeface="Futura Medium" charset="0"/>
                    <a:cs typeface="Futura Medium" charset="0"/>
                  </a:defRPr>
                </a:lvl1pPr>
                <a:lvl2pPr marL="384038" indent="-182875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2pPr>
                <a:lvl3pPr marL="566914" indent="-182875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Medium" panose="020B0602020204020303" pitchFamily="34" charset="-79"/>
                    <a:ea typeface="+mn-ea"/>
                    <a:cs typeface="Futura Medium" panose="020B0602020204020303" pitchFamily="34" charset="-79"/>
                  </a:defRPr>
                </a:lvl3pPr>
                <a:lvl4pPr marL="749789" indent="-182875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65" indent="-182875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099973" indent="-228594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299968" indent="-228594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499963" indent="-228594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699958" indent="-228594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𝑣𝑎𝑟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59FF646D-F89D-44BA-B87F-A53D32514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399" y="2357809"/>
                <a:ext cx="3630502" cy="7642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9B5B972-AEC3-40F9-94AE-B957B8DBE205}"/>
              </a:ext>
            </a:extLst>
          </p:cNvPr>
          <p:cNvSpPr txBox="1"/>
          <p:nvPr/>
        </p:nvSpPr>
        <p:spPr>
          <a:xfrm>
            <a:off x="8783321" y="4003713"/>
            <a:ext cx="0" cy="0"/>
          </a:xfrm>
          <a:prstGeom prst="rect">
            <a:avLst/>
          </a:prstGeom>
        </p:spPr>
        <p:txBody>
          <a:bodyPr vert="horz" wrap="none" lIns="0" tIns="45720" rIns="0" bIns="45720" rtlCol="0">
            <a:normAutofit fontScale="25000" lnSpcReduction="20000"/>
          </a:bodyPr>
          <a:lstStyle/>
          <a:p>
            <a:pPr algn="l"/>
            <a:endParaRPr lang="en-US" sz="24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6CF18D6-4FA3-44A7-BE26-EBF2A1491273}"/>
              </a:ext>
            </a:extLst>
          </p:cNvPr>
          <p:cNvSpPr txBox="1">
            <a:spLocks/>
          </p:cNvSpPr>
          <p:nvPr/>
        </p:nvSpPr>
        <p:spPr>
          <a:xfrm>
            <a:off x="7222557" y="5068749"/>
            <a:ext cx="3888978" cy="6222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8" indent="-91438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3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defRPr>
            </a:lvl2pPr>
            <a:lvl3pPr marL="56691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3pPr>
            <a:lvl4pPr marL="749789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65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  <a:latin typeface="+mj-lt"/>
              </a:rPr>
              <a:t>Prop-to-size allocation</a:t>
            </a:r>
            <a:endParaRPr lang="en-US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31C7F0CC-D5B6-4828-A14F-92030DE37FDF}"/>
              </a:ext>
            </a:extLst>
          </p:cNvPr>
          <p:cNvSpPr txBox="1">
            <a:spLocks/>
          </p:cNvSpPr>
          <p:nvPr/>
        </p:nvSpPr>
        <p:spPr>
          <a:xfrm>
            <a:off x="7222557" y="3468719"/>
            <a:ext cx="4495806" cy="62226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8" indent="-91438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3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defRPr>
            </a:lvl2pPr>
            <a:lvl3pPr marL="56691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3pPr>
            <a:lvl4pPr marL="749789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65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+mj-lt"/>
              </a:rPr>
              <a:t>Pseudo-optimal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E908CBE9-37CC-4B5D-838E-D0B3A6059A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1398" y="3927037"/>
                <a:ext cx="3418124" cy="692997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38" indent="-91438" algn="l" defTabSz="914377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Medium" charset="0"/>
                    <a:ea typeface="Futura Medium" charset="0"/>
                    <a:cs typeface="Futura Medium" charset="0"/>
                  </a:defRPr>
                </a:lvl1pPr>
                <a:lvl2pPr marL="384038" indent="-182875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2pPr>
                <a:lvl3pPr marL="566914" indent="-182875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Medium" panose="020B0602020204020303" pitchFamily="34" charset="-79"/>
                    <a:ea typeface="+mn-ea"/>
                    <a:cs typeface="Futura Medium" panose="020B0602020204020303" pitchFamily="34" charset="-79"/>
                  </a:defRPr>
                </a:lvl3pPr>
                <a:lvl4pPr marL="749789" indent="-182875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65" indent="-182875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099973" indent="-228594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299968" indent="-228594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499963" indent="-228594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699958" indent="-228594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f>
                      <m:f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̂"/>
                            <m:ctrlPr>
                              <a:rPr lang="en-US" sz="2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𝑣𝑎𝑟</m:t>
                            </m:r>
                          </m:e>
                        </m:acc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E908CBE9-37CC-4B5D-838E-D0B3A605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398" y="3927037"/>
                <a:ext cx="3418124" cy="692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206CBFFF-B9C9-4462-80D0-94D8F19CB6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1398" y="5438066"/>
                <a:ext cx="3418124" cy="55944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38" indent="-91438" algn="l" defTabSz="914377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3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Medium" charset="0"/>
                    <a:ea typeface="Futura Medium" charset="0"/>
                    <a:cs typeface="Futura Medium" charset="0"/>
                  </a:defRPr>
                </a:lvl1pPr>
                <a:lvl2pPr marL="384038" indent="-182875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Condensed Medium" charset="0"/>
                    <a:ea typeface="Futura Condensed Medium" charset="0"/>
                    <a:cs typeface="Futura Condensed Medium" charset="0"/>
                  </a:defRPr>
                </a:lvl2pPr>
                <a:lvl3pPr marL="566914" indent="-182875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utura Medium" panose="020B0602020204020303" pitchFamily="34" charset="-79"/>
                    <a:ea typeface="+mn-ea"/>
                    <a:cs typeface="Futura Medium" panose="020B0602020204020303" pitchFamily="34" charset="-79"/>
                  </a:defRPr>
                </a:lvl3pPr>
                <a:lvl4pPr marL="749789" indent="-182875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65" indent="-182875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099973" indent="-228594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299968" indent="-228594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499963" indent="-228594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699958" indent="-228594" algn="l" defTabSz="914377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206CBFFF-B9C9-4462-80D0-94D8F19CB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398" y="5438066"/>
                <a:ext cx="3418124" cy="5594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19F7280-B5BC-486E-92FA-43A3DA53A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817" y="1161219"/>
            <a:ext cx="3936774" cy="253350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46A0A58-C4E7-4BD8-80BB-EABE076F73FB}"/>
              </a:ext>
            </a:extLst>
          </p:cNvPr>
          <p:cNvSpPr/>
          <p:nvPr/>
        </p:nvSpPr>
        <p:spPr>
          <a:xfrm>
            <a:off x="7222557" y="3406302"/>
            <a:ext cx="4131243" cy="13036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549DAC-1D91-4211-B070-A574D60C1E89}"/>
              </a:ext>
            </a:extLst>
          </p:cNvPr>
          <p:cNvSpPr/>
          <p:nvPr/>
        </p:nvSpPr>
        <p:spPr>
          <a:xfrm>
            <a:off x="7222557" y="4873321"/>
            <a:ext cx="4131243" cy="13036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0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165A3BA-98BC-456C-8DCA-FA7A8D5090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01619"/>
                <a:ext cx="5422900" cy="25911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Budget allocation</a:t>
                </a:r>
                <a:r>
                  <a:rPr lang="en-US" sz="2400" dirty="0"/>
                  <a:t>: how to allocate sample budget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for each sampler?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Weight allocation</a:t>
                </a:r>
                <a:r>
                  <a:rPr lang="en-US" sz="2400" dirty="0"/>
                  <a:t>: given samples, how to allocate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 the estimator?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0165A3BA-98BC-456C-8DCA-FA7A8D5090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01619"/>
                <a:ext cx="5422900" cy="2591196"/>
              </a:xfrm>
              <a:blipFill>
                <a:blip r:embed="rId2"/>
                <a:stretch>
                  <a:fillRect l="-1800" t="-3294" r="-2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AC542090-4EC3-43C7-B265-CA8EF3564C3E}"/>
              </a:ext>
            </a:extLst>
          </p:cNvPr>
          <p:cNvSpPr/>
          <p:nvPr/>
        </p:nvSpPr>
        <p:spPr>
          <a:xfrm>
            <a:off x="838200" y="3840852"/>
            <a:ext cx="5422901" cy="92876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0D11E2-A59A-4A7A-8A6F-DBAB680A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0515600" cy="1075368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SamComb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: two Sub-Problems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889D9-046D-4A0D-8823-1EAAE690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5C5-E380-864D-89A3-7ED38C161C72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F7280-B5BC-486E-92FA-43A3DA53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817" y="1161219"/>
            <a:ext cx="3936774" cy="2533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F20F08C-9155-40E9-882D-21D537025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75645" y="1714104"/>
                <a:ext cx="5616355" cy="12984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600" dirty="0"/>
                  <a:t>The optimal budget allocation is to allocate all the budget to the best sampler (i.e., with minimal</a:t>
                </a:r>
                <a14:m>
                  <m:oMath xmlns:m="http://schemas.openxmlformats.org/officeDocument/2006/math">
                    <m:r>
                      <a:rPr lang="en-US" sz="2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).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F20F08C-9155-40E9-882D-21D537025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645" y="1714104"/>
                <a:ext cx="5616355" cy="1298433"/>
              </a:xfrm>
              <a:prstGeom prst="rect">
                <a:avLst/>
              </a:prstGeom>
              <a:blipFill>
                <a:blip r:embed="rId4"/>
                <a:stretch>
                  <a:fillRect l="-1954" t="-7042" b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A9E2DDF-59A2-4F0A-8A30-87EED7F302C5}"/>
              </a:ext>
            </a:extLst>
          </p:cNvPr>
          <p:cNvSpPr txBox="1">
            <a:spLocks/>
          </p:cNvSpPr>
          <p:nvPr/>
        </p:nvSpPr>
        <p:spPr>
          <a:xfrm>
            <a:off x="7847206" y="3116655"/>
            <a:ext cx="3832376" cy="7805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38" indent="-91438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3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defRPr>
            </a:lvl2pPr>
            <a:lvl3pPr marL="56691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3pPr>
            <a:lvl4pPr marL="749789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65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Don’t know the best sampler in advance?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9C2B16D-FB80-46E1-8FC0-6867455F5621}"/>
              </a:ext>
            </a:extLst>
          </p:cNvPr>
          <p:cNvSpPr txBox="1">
            <a:spLocks/>
          </p:cNvSpPr>
          <p:nvPr/>
        </p:nvSpPr>
        <p:spPr>
          <a:xfrm>
            <a:off x="7847206" y="4134205"/>
            <a:ext cx="4081824" cy="7805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38" indent="-91438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3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defRPr>
            </a:lvl2pPr>
            <a:lvl3pPr marL="56691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3pPr>
            <a:lvl4pPr marL="749789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65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Use some budget to estimate the sampler quality</a:t>
            </a:r>
          </a:p>
        </p:txBody>
      </p:sp>
      <p:pic>
        <p:nvPicPr>
          <p:cNvPr id="18" name="Picture 2" descr="There is No Questioning the Power of the Question - Business 2 Community">
            <a:extLst>
              <a:ext uri="{FF2B5EF4-FFF2-40B4-BE49-F238E27FC236}">
                <a16:creationId xmlns:a16="http://schemas.microsoft.com/office/drawing/2014/main" id="{52D24677-57B4-454D-8618-35D554052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45" y="3116655"/>
            <a:ext cx="783949" cy="78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ah-ha lightbulb doodle - Katherine Torrini, Creative Catalyst">
            <a:extLst>
              <a:ext uri="{FF2B5EF4-FFF2-40B4-BE49-F238E27FC236}">
                <a16:creationId xmlns:a16="http://schemas.microsoft.com/office/drawing/2014/main" id="{186BAC1E-3203-4BE4-9498-5575CB59B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45" y="4012468"/>
            <a:ext cx="783949" cy="91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2E8277E-E754-485A-882E-60125CD598D5}"/>
              </a:ext>
            </a:extLst>
          </p:cNvPr>
          <p:cNvSpPr/>
          <p:nvPr/>
        </p:nvSpPr>
        <p:spPr>
          <a:xfrm>
            <a:off x="6871148" y="5197217"/>
            <a:ext cx="4620400" cy="92876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>
                <a:cs typeface="Futura Medium" panose="020B0602020204020303" pitchFamily="34" charset="-79"/>
              </a:rPr>
              <a:t>Model as multi-armed bandit (MAB) problem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EA2087-E569-4C22-A268-B98D45A9ECAD}"/>
              </a:ext>
            </a:extLst>
          </p:cNvPr>
          <p:cNvSpPr/>
          <p:nvPr/>
        </p:nvSpPr>
        <p:spPr>
          <a:xfrm>
            <a:off x="6575645" y="1659866"/>
            <a:ext cx="5103937" cy="129843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8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D11E2-A59A-4A7A-8A6F-DBAB680A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1860"/>
            <a:ext cx="10990217" cy="1075368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SamComb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-MAP: Exploration &amp; Exploitation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889D9-046D-4A0D-8823-1EAAE690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5C5-E380-864D-89A3-7ED38C161C72}" type="slidenum">
              <a:rPr lang="en-US" smtClean="0"/>
              <a:t>8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E21D84-45BA-45C6-91A9-D2E24FE3D175}"/>
              </a:ext>
            </a:extLst>
          </p:cNvPr>
          <p:cNvSpPr/>
          <p:nvPr/>
        </p:nvSpPr>
        <p:spPr>
          <a:xfrm>
            <a:off x="3669705" y="2380207"/>
            <a:ext cx="1126095" cy="40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Initial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181D96-8FA5-47C2-924A-2E795BEBEEE4}"/>
                  </a:ext>
                </a:extLst>
              </p:cNvPr>
              <p:cNvSpPr txBox="1"/>
              <p:nvPr/>
            </p:nvSpPr>
            <p:spPr>
              <a:xfrm>
                <a:off x="3846157" y="1861281"/>
                <a:ext cx="870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181D96-8FA5-47C2-924A-2E795BEB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157" y="1861281"/>
                <a:ext cx="870857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F096274-C536-479D-A3EE-72394B3CCEEE}"/>
              </a:ext>
            </a:extLst>
          </p:cNvPr>
          <p:cNvSpPr txBox="1"/>
          <p:nvPr/>
        </p:nvSpPr>
        <p:spPr>
          <a:xfrm>
            <a:off x="363531" y="2349429"/>
            <a:ext cx="258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Futura Medium" panose="020B0602020204020303" pitchFamily="34" charset="-79"/>
              </a:rPr>
              <a:t>Initialization Phase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256E4D-E545-4F1B-9BCB-7CB2D2CF1922}"/>
              </a:ext>
            </a:extLst>
          </p:cNvPr>
          <p:cNvSpPr txBox="1"/>
          <p:nvPr/>
        </p:nvSpPr>
        <p:spPr>
          <a:xfrm>
            <a:off x="361961" y="2784134"/>
            <a:ext cx="258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Futura Medium" panose="020B0602020204020303" pitchFamily="34" charset="-79"/>
              </a:rPr>
              <a:t>Allocation 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C4FED-F58B-4972-B219-CB9EDA6DB315}"/>
              </a:ext>
            </a:extLst>
          </p:cNvPr>
          <p:cNvSpPr txBox="1"/>
          <p:nvPr/>
        </p:nvSpPr>
        <p:spPr>
          <a:xfrm>
            <a:off x="363531" y="5199185"/>
            <a:ext cx="2580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Futura Medium" panose="020B0602020204020303" pitchFamily="34" charset="-79"/>
              </a:rPr>
              <a:t>Combination</a:t>
            </a:r>
            <a:endParaRPr lang="en-US" sz="2400" dirty="0"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7D79A6-4066-409D-BEE1-2482A43B04EC}"/>
                  </a:ext>
                </a:extLst>
              </p:cNvPr>
              <p:cNvSpPr txBox="1"/>
              <p:nvPr/>
            </p:nvSpPr>
            <p:spPr>
              <a:xfrm>
                <a:off x="5211997" y="1861281"/>
                <a:ext cx="870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7D79A6-4066-409D-BEE1-2482A43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97" y="1861281"/>
                <a:ext cx="870857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6E4E87-650A-47CC-8930-1978D2654182}"/>
                  </a:ext>
                </a:extLst>
              </p:cNvPr>
              <p:cNvSpPr txBox="1"/>
              <p:nvPr/>
            </p:nvSpPr>
            <p:spPr>
              <a:xfrm>
                <a:off x="6839876" y="1861281"/>
                <a:ext cx="870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6E4E87-650A-47CC-8930-1978D2654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876" y="1861281"/>
                <a:ext cx="870857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58A356-6641-4A24-8BF2-AAF433704D82}"/>
                  </a:ext>
                </a:extLst>
              </p:cNvPr>
              <p:cNvSpPr txBox="1"/>
              <p:nvPr/>
            </p:nvSpPr>
            <p:spPr>
              <a:xfrm>
                <a:off x="3543080" y="5199184"/>
                <a:ext cx="52216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58A356-6641-4A24-8BF2-AAF433704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080" y="5199184"/>
                <a:ext cx="5221636" cy="461665"/>
              </a:xfrm>
              <a:prstGeom prst="rect">
                <a:avLst/>
              </a:prstGeom>
              <a:blipFill>
                <a:blip r:embed="rId5"/>
                <a:stretch>
                  <a:fillRect l="-350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3CD3B75-8F46-42AD-97ED-2C27622B0DCE}"/>
              </a:ext>
            </a:extLst>
          </p:cNvPr>
          <p:cNvSpPr txBox="1"/>
          <p:nvPr/>
        </p:nvSpPr>
        <p:spPr>
          <a:xfrm rot="5400000">
            <a:off x="3924760" y="4021764"/>
            <a:ext cx="50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0B0950-06A9-46B3-8D8C-B4B2953A4805}"/>
              </a:ext>
            </a:extLst>
          </p:cNvPr>
          <p:cNvSpPr txBox="1"/>
          <p:nvPr/>
        </p:nvSpPr>
        <p:spPr>
          <a:xfrm>
            <a:off x="6029800" y="1861281"/>
            <a:ext cx="61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3C4D17-1E1B-442A-9F8B-8A886B825E99}"/>
              </a:ext>
            </a:extLst>
          </p:cNvPr>
          <p:cNvSpPr/>
          <p:nvPr/>
        </p:nvSpPr>
        <p:spPr>
          <a:xfrm>
            <a:off x="3669705" y="2780317"/>
            <a:ext cx="1126095" cy="40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Selected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8812CC-66B8-4490-BF7F-30E6F857CDB3}"/>
              </a:ext>
            </a:extLst>
          </p:cNvPr>
          <p:cNvSpPr/>
          <p:nvPr/>
        </p:nvSpPr>
        <p:spPr>
          <a:xfrm>
            <a:off x="3669705" y="3167539"/>
            <a:ext cx="1126095" cy="40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Selected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6EC42B-CADB-4D4F-BECE-FC2B642E23A7}"/>
              </a:ext>
            </a:extLst>
          </p:cNvPr>
          <p:cNvSpPr/>
          <p:nvPr/>
        </p:nvSpPr>
        <p:spPr>
          <a:xfrm>
            <a:off x="3669704" y="3572555"/>
            <a:ext cx="112609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cs typeface="Futura Medium" panose="020B0602020204020303" pitchFamily="34" charset="-79"/>
              </a:rPr>
              <a:t>Unselected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CAD12E-B037-4980-A599-8C92FDF96231}"/>
              </a:ext>
            </a:extLst>
          </p:cNvPr>
          <p:cNvSpPr/>
          <p:nvPr/>
        </p:nvSpPr>
        <p:spPr>
          <a:xfrm>
            <a:off x="3669705" y="4400576"/>
            <a:ext cx="1126095" cy="40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Selected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E9429F-3F50-4DDA-B9F1-587A2828FA81}"/>
              </a:ext>
            </a:extLst>
          </p:cNvPr>
          <p:cNvSpPr/>
          <p:nvPr/>
        </p:nvSpPr>
        <p:spPr>
          <a:xfrm>
            <a:off x="5271696" y="2380207"/>
            <a:ext cx="1126095" cy="40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Initial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E00D85-7C8D-4689-8FC0-1803A278AD63}"/>
              </a:ext>
            </a:extLst>
          </p:cNvPr>
          <p:cNvSpPr txBox="1"/>
          <p:nvPr/>
        </p:nvSpPr>
        <p:spPr>
          <a:xfrm rot="5400000">
            <a:off x="5526751" y="4021764"/>
            <a:ext cx="50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72F4B5-709D-45D9-BC6D-9D07B1894FE0}"/>
              </a:ext>
            </a:extLst>
          </p:cNvPr>
          <p:cNvSpPr/>
          <p:nvPr/>
        </p:nvSpPr>
        <p:spPr>
          <a:xfrm>
            <a:off x="5271693" y="3550533"/>
            <a:ext cx="112609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cs typeface="Futura Medium" panose="020B0602020204020303" pitchFamily="34" charset="-79"/>
              </a:rPr>
              <a:t>Unselected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22A080-D97E-4C8E-9D0E-BB60815DB423}"/>
              </a:ext>
            </a:extLst>
          </p:cNvPr>
          <p:cNvSpPr/>
          <p:nvPr/>
        </p:nvSpPr>
        <p:spPr>
          <a:xfrm>
            <a:off x="6902304" y="2380366"/>
            <a:ext cx="1126095" cy="40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Initial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8E1317-608E-4A01-A367-F3625FED0467}"/>
              </a:ext>
            </a:extLst>
          </p:cNvPr>
          <p:cNvSpPr txBox="1"/>
          <p:nvPr/>
        </p:nvSpPr>
        <p:spPr>
          <a:xfrm rot="5400000">
            <a:off x="7157359" y="4021923"/>
            <a:ext cx="509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699656-7042-4ACE-9941-97CF3EB81397}"/>
              </a:ext>
            </a:extLst>
          </p:cNvPr>
          <p:cNvSpPr/>
          <p:nvPr/>
        </p:nvSpPr>
        <p:spPr>
          <a:xfrm>
            <a:off x="6899164" y="3572555"/>
            <a:ext cx="1126095" cy="40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Selected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EA842B-793C-454C-86D2-F2ECD846C27F}"/>
              </a:ext>
            </a:extLst>
          </p:cNvPr>
          <p:cNvSpPr/>
          <p:nvPr/>
        </p:nvSpPr>
        <p:spPr>
          <a:xfrm>
            <a:off x="5271695" y="2784087"/>
            <a:ext cx="112609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cs typeface="Futura Medium" panose="020B0602020204020303" pitchFamily="34" charset="-79"/>
              </a:rPr>
              <a:t>Unselected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677F8F-A4EC-4367-A0CC-1338468624F1}"/>
              </a:ext>
            </a:extLst>
          </p:cNvPr>
          <p:cNvSpPr/>
          <p:nvPr/>
        </p:nvSpPr>
        <p:spPr>
          <a:xfrm>
            <a:off x="5271693" y="3161706"/>
            <a:ext cx="112609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cs typeface="Futura Medium" panose="020B0602020204020303" pitchFamily="34" charset="-79"/>
              </a:rPr>
              <a:t>Unselected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9D93B6-4BCF-4B69-B9F4-0CBEB079673E}"/>
              </a:ext>
            </a:extLst>
          </p:cNvPr>
          <p:cNvSpPr/>
          <p:nvPr/>
        </p:nvSpPr>
        <p:spPr>
          <a:xfrm>
            <a:off x="6900734" y="2779528"/>
            <a:ext cx="112609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cs typeface="Futura Medium" panose="020B0602020204020303" pitchFamily="34" charset="-79"/>
              </a:rPr>
              <a:t>Unselected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6B2988-C0A3-42D6-96A8-9DB7AB008D9E}"/>
              </a:ext>
            </a:extLst>
          </p:cNvPr>
          <p:cNvSpPr/>
          <p:nvPr/>
        </p:nvSpPr>
        <p:spPr>
          <a:xfrm>
            <a:off x="6899164" y="3165158"/>
            <a:ext cx="112609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cs typeface="Futura Medium" panose="020B0602020204020303" pitchFamily="34" charset="-79"/>
              </a:rPr>
              <a:t>Unselected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E6C8746-5B77-4FD1-9B7D-E89F0CA0A172}"/>
              </a:ext>
            </a:extLst>
          </p:cNvPr>
          <p:cNvSpPr/>
          <p:nvPr/>
        </p:nvSpPr>
        <p:spPr>
          <a:xfrm>
            <a:off x="5271693" y="4400576"/>
            <a:ext cx="1126095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cs typeface="Futura Medium" panose="020B0602020204020303" pitchFamily="34" charset="-79"/>
              </a:rPr>
              <a:t>Unselected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1618EC-9A82-420B-B805-66D13FCE2681}"/>
              </a:ext>
            </a:extLst>
          </p:cNvPr>
          <p:cNvSpPr/>
          <p:nvPr/>
        </p:nvSpPr>
        <p:spPr>
          <a:xfrm>
            <a:off x="6900733" y="4400576"/>
            <a:ext cx="112452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cs typeface="Futura Medium" panose="020B0602020204020303" pitchFamily="34" charset="-79"/>
              </a:rPr>
              <a:t>Unselected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A02AF31B-C0D2-4289-8F35-C80FD155E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1153" y="2464616"/>
            <a:ext cx="3529738" cy="3050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Exploration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use budget to explore the quality of each sampler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Exploitation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allocate budget to the empirically best sampler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34CA99-EE5A-444C-A311-C2C4083597F2}"/>
              </a:ext>
            </a:extLst>
          </p:cNvPr>
          <p:cNvSpPr/>
          <p:nvPr/>
        </p:nvSpPr>
        <p:spPr>
          <a:xfrm>
            <a:off x="358944" y="2779528"/>
            <a:ext cx="2580573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F52A93-CF23-4865-A89D-66F6DE37BA4A}"/>
              </a:ext>
            </a:extLst>
          </p:cNvPr>
          <p:cNvSpPr/>
          <p:nvPr/>
        </p:nvSpPr>
        <p:spPr>
          <a:xfrm>
            <a:off x="8529772" y="2432236"/>
            <a:ext cx="2580573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999CF6E-2716-4759-B227-C9CAAAF25B45}"/>
              </a:ext>
            </a:extLst>
          </p:cNvPr>
          <p:cNvSpPr/>
          <p:nvPr/>
        </p:nvSpPr>
        <p:spPr>
          <a:xfrm>
            <a:off x="8528204" y="4138966"/>
            <a:ext cx="2580573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6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4" grpId="0" animBg="1"/>
      <p:bldP spid="35" grpId="0" animBg="1"/>
      <p:bldP spid="36" grpId="0" animBg="1"/>
      <p:bldP spid="37" grpId="0" animBg="1"/>
      <p:bldP spid="39" grpId="0"/>
      <p:bldP spid="40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build="p"/>
      <p:bldP spid="51" grpId="0" animBg="1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D11E2-A59A-4A7A-8A6F-DBAB680AF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0"/>
            <a:ext cx="11166566" cy="1075368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SamComb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 Medium" panose="00020600040101010101" pitchFamily="18" charset="-122"/>
              </a:rPr>
              <a:t>-MAP: Exploration &amp; Exploitation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 Medium" panose="00020600040101010101" pitchFamily="18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E889D9-046D-4A0D-8823-1EAAE690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D15C5-E380-864D-89A3-7ED38C161C72}" type="slidenum">
              <a:rPr lang="en-US" smtClean="0"/>
              <a:t>9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E21D84-45BA-45C6-91A9-D2E24FE3D175}"/>
              </a:ext>
            </a:extLst>
          </p:cNvPr>
          <p:cNvSpPr/>
          <p:nvPr/>
        </p:nvSpPr>
        <p:spPr>
          <a:xfrm>
            <a:off x="3669705" y="2380207"/>
            <a:ext cx="1126095" cy="40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Initial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181D96-8FA5-47C2-924A-2E795BEBEEE4}"/>
                  </a:ext>
                </a:extLst>
              </p:cNvPr>
              <p:cNvSpPr txBox="1"/>
              <p:nvPr/>
            </p:nvSpPr>
            <p:spPr>
              <a:xfrm>
                <a:off x="3846157" y="1861281"/>
                <a:ext cx="870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181D96-8FA5-47C2-924A-2E795BEBE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157" y="1861281"/>
                <a:ext cx="870857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F096274-C536-479D-A3EE-72394B3CCEEE}"/>
              </a:ext>
            </a:extLst>
          </p:cNvPr>
          <p:cNvSpPr txBox="1"/>
          <p:nvPr/>
        </p:nvSpPr>
        <p:spPr>
          <a:xfrm>
            <a:off x="363531" y="2349429"/>
            <a:ext cx="258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Futura Medium" panose="020B0602020204020303" pitchFamily="34" charset="-79"/>
              </a:rPr>
              <a:t>Initialization Phase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256E4D-E545-4F1B-9BCB-7CB2D2CF1922}"/>
              </a:ext>
            </a:extLst>
          </p:cNvPr>
          <p:cNvSpPr txBox="1"/>
          <p:nvPr/>
        </p:nvSpPr>
        <p:spPr>
          <a:xfrm>
            <a:off x="361961" y="2784134"/>
            <a:ext cx="2582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Futura Medium" panose="020B0602020204020303" pitchFamily="34" charset="-79"/>
              </a:rPr>
              <a:t>Allocation 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CC4FED-F58B-4972-B219-CB9EDA6DB315}"/>
              </a:ext>
            </a:extLst>
          </p:cNvPr>
          <p:cNvSpPr txBox="1"/>
          <p:nvPr/>
        </p:nvSpPr>
        <p:spPr>
          <a:xfrm>
            <a:off x="358187" y="6227785"/>
            <a:ext cx="2580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Futura Medium" panose="020B0602020204020303" pitchFamily="34" charset="-79"/>
              </a:rPr>
              <a:t>Combination</a:t>
            </a:r>
            <a:endParaRPr lang="en-US" sz="2400" dirty="0">
              <a:cs typeface="Futura Medium" panose="020B0602020204020303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7D79A6-4066-409D-BEE1-2482A43B04EC}"/>
                  </a:ext>
                </a:extLst>
              </p:cNvPr>
              <p:cNvSpPr txBox="1"/>
              <p:nvPr/>
            </p:nvSpPr>
            <p:spPr>
              <a:xfrm>
                <a:off x="5211997" y="1861281"/>
                <a:ext cx="870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E7D79A6-4066-409D-BEE1-2482A43B0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997" y="1861281"/>
                <a:ext cx="870857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6E4E87-650A-47CC-8930-1978D2654182}"/>
                  </a:ext>
                </a:extLst>
              </p:cNvPr>
              <p:cNvSpPr txBox="1"/>
              <p:nvPr/>
            </p:nvSpPr>
            <p:spPr>
              <a:xfrm>
                <a:off x="6839876" y="1861281"/>
                <a:ext cx="870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6E4E87-650A-47CC-8930-1978D2654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876" y="1861281"/>
                <a:ext cx="870857" cy="46166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58A356-6641-4A24-8BF2-AAF433704D82}"/>
                  </a:ext>
                </a:extLst>
              </p:cNvPr>
              <p:cNvSpPr txBox="1"/>
              <p:nvPr/>
            </p:nvSpPr>
            <p:spPr>
              <a:xfrm>
                <a:off x="3537736" y="6227784"/>
                <a:ext cx="52216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Futura Medium" panose="020B0602020204020303" pitchFamily="34" charset="-79"/>
                  <a:cs typeface="Futura Medium" panose="020B0602020204020303" pitchFamily="34" charset="-79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58A356-6641-4A24-8BF2-AAF433704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736" y="6227784"/>
                <a:ext cx="5221636" cy="461665"/>
              </a:xfrm>
              <a:prstGeom prst="rect">
                <a:avLst/>
              </a:prstGeom>
              <a:blipFill>
                <a:blip r:embed="rId5"/>
                <a:stretch>
                  <a:fillRect l="-35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10B0950-06A9-46B3-8D8C-B4B2953A4805}"/>
              </a:ext>
            </a:extLst>
          </p:cNvPr>
          <p:cNvSpPr txBox="1"/>
          <p:nvPr/>
        </p:nvSpPr>
        <p:spPr>
          <a:xfrm>
            <a:off x="6029800" y="1861281"/>
            <a:ext cx="618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E9429F-3F50-4DDA-B9F1-587A2828FA81}"/>
              </a:ext>
            </a:extLst>
          </p:cNvPr>
          <p:cNvSpPr/>
          <p:nvPr/>
        </p:nvSpPr>
        <p:spPr>
          <a:xfrm>
            <a:off x="5271696" y="2380207"/>
            <a:ext cx="1126095" cy="40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Initial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22A080-D97E-4C8E-9D0E-BB60815DB423}"/>
              </a:ext>
            </a:extLst>
          </p:cNvPr>
          <p:cNvSpPr/>
          <p:nvPr/>
        </p:nvSpPr>
        <p:spPr>
          <a:xfrm>
            <a:off x="6902304" y="2380366"/>
            <a:ext cx="1126095" cy="40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Futura Medium" panose="020B0602020204020303" pitchFamily="34" charset="-79"/>
              </a:rPr>
              <a:t>Initial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C34CA99-EE5A-444C-A311-C2C4083597F2}"/>
              </a:ext>
            </a:extLst>
          </p:cNvPr>
          <p:cNvSpPr/>
          <p:nvPr/>
        </p:nvSpPr>
        <p:spPr>
          <a:xfrm>
            <a:off x="358944" y="2779528"/>
            <a:ext cx="2580573" cy="4616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3EFAE55B-A3CE-4A7F-81F0-967E55F81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69705" y="2955075"/>
                <a:ext cx="6937335" cy="3240683"/>
              </a:xfrm>
              <a:ln>
                <a:solidFill>
                  <a:schemeClr val="tx1"/>
                </a:solidFill>
                <a:prstDash val="dash"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-Greedy: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Select a random sampler with prob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Select the empirically best sampler with prob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400" dirty="0"/>
                  <a:t>Lower Confidence Bound (LCB):</a:t>
                </a:r>
              </a:p>
              <a:p>
                <a:r>
                  <a:rPr lang="en-US" sz="2000" dirty="0"/>
                  <a:t>Select the sampler with the minimum lower confidence bound of the sampler’s estimation error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Adaptive-LCB</a:t>
                </a:r>
              </a:p>
              <a:p>
                <a:r>
                  <a:rPr lang="en-US" sz="2000" dirty="0"/>
                  <a:t>Adaptively adjust the bound based on the sample information</a:t>
                </a:r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3EFAE55B-A3CE-4A7F-81F0-967E55F81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9705" y="2955075"/>
                <a:ext cx="6937335" cy="3240683"/>
              </a:xfrm>
              <a:blipFill>
                <a:blip r:embed="rId6"/>
                <a:stretch>
                  <a:fillRect l="-1316" t="-2439" r="-526" b="-412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B301617-BFB7-416E-915B-6041FD3D4E1B}"/>
              </a:ext>
            </a:extLst>
          </p:cNvPr>
          <p:cNvSpPr txBox="1">
            <a:spLocks/>
          </p:cNvSpPr>
          <p:nvPr/>
        </p:nvSpPr>
        <p:spPr>
          <a:xfrm>
            <a:off x="1083216" y="3352871"/>
            <a:ext cx="10564834" cy="11711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8" indent="-91438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34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charset="0"/>
                <a:ea typeface="Futura Medium" charset="0"/>
                <a:cs typeface="Futura Medium" charset="0"/>
              </a:defRPr>
            </a:lvl1pPr>
            <a:lvl2pPr marL="38403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Condensed Medium" charset="0"/>
                <a:ea typeface="Futura Condensed Medium" charset="0"/>
                <a:cs typeface="Futura Condensed Medium" charset="0"/>
              </a:defRPr>
            </a:lvl2pPr>
            <a:lvl3pPr marL="56691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Futura Medium" panose="020B0602020204020303" pitchFamily="34" charset="-79"/>
                <a:ea typeface="+mn-ea"/>
                <a:cs typeface="Futura Medium" panose="020B0602020204020303" pitchFamily="34" charset="-79"/>
              </a:defRPr>
            </a:lvl3pPr>
            <a:lvl4pPr marL="749789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65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3A8140F-2EEC-4B05-92EE-5DCB67DFAC17}"/>
                  </a:ext>
                </a:extLst>
              </p:cNvPr>
              <p:cNvSpPr/>
              <p:nvPr/>
            </p:nvSpPr>
            <p:spPr>
              <a:xfrm>
                <a:off x="8250467" y="3136612"/>
                <a:ext cx="2252070" cy="58477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ea typeface="Cambria Math" panose="02040503050406030204" pitchFamily="18" charset="0"/>
                  </a:rPr>
                  <a:t>a sub-optimal sampler is allocated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ea typeface="Cambria Math" panose="02040503050406030204" pitchFamily="18" charset="0"/>
                  </a:rPr>
                  <a:t> budget</a:t>
                </a:r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3A8140F-2EEC-4B05-92EE-5DCB67DFA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467" y="3136612"/>
                <a:ext cx="2252070" cy="584775"/>
              </a:xfrm>
              <a:prstGeom prst="rect">
                <a:avLst/>
              </a:prstGeom>
              <a:blipFill>
                <a:blip r:embed="rId7"/>
                <a:stretch>
                  <a:fillRect l="-1351" t="-3158" r="-811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57DA5C-28B1-47D2-A4D3-0237DB79CB08}"/>
                  </a:ext>
                </a:extLst>
              </p:cNvPr>
              <p:cNvSpPr/>
              <p:nvPr/>
            </p:nvSpPr>
            <p:spPr>
              <a:xfrm>
                <a:off x="358187" y="3773295"/>
                <a:ext cx="2959779" cy="92333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-</a:t>
                </a:r>
                <a:r>
                  <a:rPr lang="en-CA" dirty="0"/>
                  <a:t>Greedy and LCB are asymptotically optimal</a:t>
                </a:r>
                <a:r>
                  <a:rPr lang="en-US" dirty="0">
                    <a:ea typeface="Cambria Math" panose="02040503050406030204" pitchFamily="18" charset="0"/>
                  </a:rPr>
                  <a:t> with </a:t>
                </a:r>
                <a:r>
                  <a:rPr lang="en-US" dirty="0"/>
                  <a:t>prop-to-size weight allocation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57DA5C-28B1-47D2-A4D3-0237DB79CB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7" y="3773295"/>
                <a:ext cx="2959779" cy="923330"/>
              </a:xfrm>
              <a:prstGeom prst="rect">
                <a:avLst/>
              </a:prstGeom>
              <a:blipFill>
                <a:blip r:embed="rId8"/>
                <a:stretch>
                  <a:fillRect l="-1856" t="-3974" r="-1649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BE2C60-FA3A-4F14-9815-625BA80C155F}"/>
              </a:ext>
            </a:extLst>
          </p:cNvPr>
          <p:cNvCxnSpPr/>
          <p:nvPr/>
        </p:nvCxnSpPr>
        <p:spPr>
          <a:xfrm>
            <a:off x="3674292" y="4247632"/>
            <a:ext cx="6932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78965E-D942-40D4-B953-3A6F04E13FB4}"/>
              </a:ext>
            </a:extLst>
          </p:cNvPr>
          <p:cNvCxnSpPr/>
          <p:nvPr/>
        </p:nvCxnSpPr>
        <p:spPr>
          <a:xfrm>
            <a:off x="3674292" y="5399340"/>
            <a:ext cx="6932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82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Widescreen</PresentationFormat>
  <Paragraphs>213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Carme</vt:lpstr>
      <vt:lpstr>等线</vt:lpstr>
      <vt:lpstr>Futura Medium</vt:lpstr>
      <vt:lpstr>Futura Medium</vt:lpstr>
      <vt:lpstr>微软雅黑</vt:lpstr>
      <vt:lpstr>阿里巴巴普惠体 Medium</vt:lpstr>
      <vt:lpstr>Arial</vt:lpstr>
      <vt:lpstr>Calibri</vt:lpstr>
      <vt:lpstr>Calibri Light</vt:lpstr>
      <vt:lpstr>Cambria Math</vt:lpstr>
      <vt:lpstr>Office Theme</vt:lpstr>
      <vt:lpstr>Approximate Query Processing (AQP)</vt:lpstr>
      <vt:lpstr>AQP: using Sampler</vt:lpstr>
      <vt:lpstr>AQP: when Multiple Samplers Available</vt:lpstr>
      <vt:lpstr>Multiple Samplers: One Size Does Not Fit All</vt:lpstr>
      <vt:lpstr>Sampler Combination Problem (SamComb) </vt:lpstr>
      <vt:lpstr>SamComb: two Sub-Problems</vt:lpstr>
      <vt:lpstr>SamComb: two Sub-Problems</vt:lpstr>
      <vt:lpstr>SamComb-MAP: Exploration &amp; Exploitation</vt:lpstr>
      <vt:lpstr>SamComb-MAP: Exploration &amp; Exploitation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Query Processing (AQP)</dc:title>
  <dc:creator>bolin.ding</dc:creator>
  <cp:lastModifiedBy>bolin.ding</cp:lastModifiedBy>
  <cp:revision>1</cp:revision>
  <dcterms:created xsi:type="dcterms:W3CDTF">2022-06-25T01:44:25Z</dcterms:created>
  <dcterms:modified xsi:type="dcterms:W3CDTF">2022-06-25T01:45:08Z</dcterms:modified>
</cp:coreProperties>
</file>