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7" r:id="rId10"/>
    <p:sldId id="268" r:id="rId11"/>
    <p:sldId id="270" r:id="rId12"/>
    <p:sldId id="265" r:id="rId13"/>
    <p:sldId id="269" r:id="rId14"/>
    <p:sldId id="272" r:id="rId15"/>
    <p:sldId id="273" r:id="rId16"/>
    <p:sldId id="275" r:id="rId17"/>
    <p:sldId id="277" r:id="rId18"/>
    <p:sldId id="278" r:id="rId19"/>
    <p:sldId id="282" r:id="rId20"/>
    <p:sldId id="283" r:id="rId21"/>
    <p:sldId id="279" r:id="rId22"/>
    <p:sldId id="285" r:id="rId23"/>
    <p:sldId id="284" r:id="rId24"/>
    <p:sldId id="280" r:id="rId25"/>
    <p:sldId id="281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9" autoAdjust="0"/>
  </p:normalViewPr>
  <p:slideViewPr>
    <p:cSldViewPr snapToGrid="0">
      <p:cViewPr varScale="1">
        <p:scale>
          <a:sx n="62" d="100"/>
          <a:sy n="62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47B12-975C-42A3-B10A-CD80C3EF9DE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5FA58-21F6-40D5-9B2D-B06F040ED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4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FA58-21F6-40D5-9B2D-B06F040ED8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FA58-21F6-40D5-9B2D-B06F040ED8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4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FA58-21F6-40D5-9B2D-B06F040ED8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FA58-21F6-40D5-9B2D-B06F040ED8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5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FA58-21F6-40D5-9B2D-B06F040ED8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4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FA58-21F6-40D5-9B2D-B06F040ED8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4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5FA58-21F6-40D5-9B2D-B06F040ED8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7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257F-8EBA-4DCA-994F-F5F6D4C2DFB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6A5-CC2D-46A1-88CD-D1959BE3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257F-8EBA-4DCA-994F-F5F6D4C2DFB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6A5-CC2D-46A1-88CD-D1959BE3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6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257F-8EBA-4DCA-994F-F5F6D4C2DFB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6A5-CC2D-46A1-88CD-D1959BE3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257F-8EBA-4DCA-994F-F5F6D4C2DFB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6A5-CC2D-46A1-88CD-D1959BE3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257F-8EBA-4DCA-994F-F5F6D4C2DFB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6A5-CC2D-46A1-88CD-D1959BE3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8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257F-8EBA-4DCA-994F-F5F6D4C2DFB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6A5-CC2D-46A1-88CD-D1959BE3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257F-8EBA-4DCA-994F-F5F6D4C2DFB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6A5-CC2D-46A1-88CD-D1959BE3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7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257F-8EBA-4DCA-994F-F5F6D4C2DFB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6A5-CC2D-46A1-88CD-D1959BE3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257F-8EBA-4DCA-994F-F5F6D4C2DFB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6A5-CC2D-46A1-88CD-D1959BE3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3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257F-8EBA-4DCA-994F-F5F6D4C2DFB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6A5-CC2D-46A1-88CD-D1959BE3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6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257F-8EBA-4DCA-994F-F5F6D4C2DFB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76A5-CC2D-46A1-88CD-D1959BE3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A257F-8EBA-4DCA-994F-F5F6D4C2DFB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276A5-CC2D-46A1-88CD-D1959BE36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7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7.png"/><Relationship Id="rId5" Type="http://schemas.openxmlformats.org/officeDocument/2006/relationships/image" Target="../media/image30.png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344" y="792580"/>
            <a:ext cx="10193311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Efficient Estimation of </a:t>
            </a:r>
            <a:r>
              <a:rPr lang="en-US" sz="4400" dirty="0" smtClean="0"/>
              <a:t>Inclusion Coefficient using HyperLogLog </a:t>
            </a:r>
            <a:r>
              <a:rPr lang="en-US" sz="4400" dirty="0"/>
              <a:t>Sketches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69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Azade Nazi, </a:t>
            </a:r>
            <a:r>
              <a:rPr lang="en-US" sz="2800" u="sng" dirty="0" smtClean="0"/>
              <a:t>Bolin Ding</a:t>
            </a:r>
            <a:r>
              <a:rPr lang="en-US" sz="2800" dirty="0" smtClean="0"/>
              <a:t>, Vivek Narasayya, Surajit Chaudhuri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1E22EC-734A-405E-A8C4-1FF1F39C6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406" y="5536455"/>
            <a:ext cx="1605185" cy="12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Hyperloglog</a:t>
            </a:r>
            <a:r>
              <a:rPr lang="en-US" dirty="0"/>
              <a:t> Sketch Construction (Recap)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21" y="1891779"/>
            <a:ext cx="11236558" cy="3444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75460" y="1690688"/>
                <a:ext cx="1712423" cy="4128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5"/>
                    </a:solidFill>
                  </a:rPr>
                  <a:t>Find the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5"/>
                    </a:solidFill>
                  </a:rPr>
                  <a:t> of the first “1” in the hash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460" y="1690688"/>
                <a:ext cx="1712423" cy="4128221"/>
              </a:xfrm>
              <a:prstGeom prst="rect">
                <a:avLst/>
              </a:prstGeom>
              <a:blipFill rotWithShape="0">
                <a:blip r:embed="rId4"/>
                <a:stretch>
                  <a:fillRect l="-1767" r="-424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742516" y="3771423"/>
            <a:ext cx="1971763" cy="2579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034" y="2497379"/>
            <a:ext cx="614766" cy="5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Hyperloglog</a:t>
            </a:r>
            <a:r>
              <a:rPr lang="en-US" dirty="0"/>
              <a:t> Sketch Construction (Recap)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21" y="1891779"/>
            <a:ext cx="11236558" cy="3444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13955" y="5504611"/>
                <a:ext cx="36908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Use the first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bits to partition rows into buckets (i.e., stochastic averaging)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55" y="5504611"/>
                <a:ext cx="3690851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Up Arrow 7"/>
          <p:cNvSpPr/>
          <p:nvPr/>
        </p:nvSpPr>
        <p:spPr>
          <a:xfrm>
            <a:off x="3868189" y="4838007"/>
            <a:ext cx="382385" cy="4987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42516" y="3771423"/>
            <a:ext cx="1971763" cy="2102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5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034" y="2497379"/>
            <a:ext cx="614766" cy="5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Hyperloglog</a:t>
            </a:r>
            <a:r>
              <a:rPr lang="en-US" dirty="0"/>
              <a:t> Sketch Construction (Recap)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21" y="1891779"/>
            <a:ext cx="11236558" cy="3444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13955" y="5504611"/>
                <a:ext cx="36908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Use the first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bits to partition rows into buckets (i.e., stochastic averaging)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55" y="5504611"/>
                <a:ext cx="3690851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Up Arrow 7"/>
          <p:cNvSpPr/>
          <p:nvPr/>
        </p:nvSpPr>
        <p:spPr>
          <a:xfrm>
            <a:off x="3868189" y="4838007"/>
            <a:ext cx="382385" cy="4987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65785" y="5873942"/>
                <a:ext cx="33262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 smtClean="0"/>
                  <a:t> buckets in the sketch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785" y="5873942"/>
                <a:ext cx="332621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6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6188262" y="5999287"/>
            <a:ext cx="2394066" cy="210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9034" y="2497379"/>
            <a:ext cx="614766" cy="5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Ideas: Estimating </a:t>
            </a:r>
            <a:r>
              <a:rPr lang="en-US" dirty="0"/>
              <a:t>INC </a:t>
            </a:r>
            <a:r>
              <a:rPr lang="en-US" dirty="0" smtClean="0"/>
              <a:t>from HLL </a:t>
            </a:r>
            <a:r>
              <a:rPr lang="en-US" dirty="0"/>
              <a:t>Sketches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- instead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For how many buckets,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We can correlate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),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around 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0.5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has a closed form (refer to our paper): a function of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i="1" dirty="0" smtClean="0"/>
                  <a:t>known</a:t>
                </a:r>
                <a:r>
                  <a:rPr lang="en-US" dirty="0" smtClean="0"/>
                  <a:t> from HLL)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(to be estimated) - monotone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405" y="1825625"/>
            <a:ext cx="2158395" cy="2542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307852" y="3080339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852" y="3080339"/>
                <a:ext cx="48442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386398" y="286786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Mean-Lookup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13632" y="1577399"/>
                <a:ext cx="324717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632" y="1577399"/>
                <a:ext cx="3247171" cy="439736"/>
              </a:xfrm>
              <a:prstGeom prst="rect">
                <a:avLst/>
              </a:prstGeom>
              <a:blipFill rotWithShape="0">
                <a:blip r:embed="rId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932429" y="1593044"/>
            <a:ext cx="3141822" cy="3041260"/>
            <a:chOff x="8979154" y="1327044"/>
            <a:chExt cx="3141822" cy="30412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5405" y="1825625"/>
              <a:ext cx="2158395" cy="25426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07852" y="3080339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7852" y="3080339"/>
                  <a:ext cx="48442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10386398" y="286786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?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979154" y="1327044"/>
                  <a:ext cx="3141822" cy="4084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tx1"/>
                      </a:solidFill>
                    </a:rPr>
                    <a:t>Estimated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2000" dirty="0" smtClean="0"/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154" y="1327044"/>
                  <a:ext cx="3141822" cy="40844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136" t="-8955" r="-8350" b="-268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ight Arrow 13"/>
          <p:cNvSpPr/>
          <p:nvPr/>
        </p:nvSpPr>
        <p:spPr>
          <a:xfrm>
            <a:off x="3541619" y="2776451"/>
            <a:ext cx="2305897" cy="357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08968" y="1982786"/>
            <a:ext cx="1971198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Binomial Mean Estimation</a:t>
            </a:r>
            <a:endParaRPr lang="en-US" sz="2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576" y="2091625"/>
            <a:ext cx="4722850" cy="434999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D4705FA-4FA4-4F20-86FE-453C0FF0BBD5}"/>
              </a:ext>
            </a:extLst>
          </p:cNvPr>
          <p:cNvCxnSpPr/>
          <p:nvPr/>
        </p:nvCxnSpPr>
        <p:spPr>
          <a:xfrm flipH="1">
            <a:off x="6886191" y="2955156"/>
            <a:ext cx="2540442" cy="583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426633" y="2973075"/>
            <a:ext cx="0" cy="2962212"/>
          </a:xfrm>
          <a:prstGeom prst="straightConnector1">
            <a:avLst/>
          </a:prstGeom>
          <a:ln w="38100">
            <a:solidFill>
              <a:srgbClr val="009F0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71258" y="2752227"/>
                <a:ext cx="670953" cy="408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258" y="2752227"/>
                <a:ext cx="670953" cy="408445"/>
              </a:xfrm>
              <a:prstGeom prst="rect">
                <a:avLst/>
              </a:prstGeom>
              <a:blipFill rotWithShape="0">
                <a:blip r:embed="rId7"/>
                <a:stretch>
                  <a:fillRect t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5971258" y="2752227"/>
            <a:ext cx="914933" cy="38163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68468" y="3693778"/>
            <a:ext cx="523220" cy="1145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sz="2200" dirty="0" smtClean="0"/>
              <a:t>Lookup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468468" y="5452735"/>
                <a:ext cx="1256883" cy="4084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≈0.62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468" y="5452735"/>
                <a:ext cx="1256883" cy="408445"/>
              </a:xfrm>
              <a:prstGeom prst="rect">
                <a:avLst/>
              </a:prstGeom>
              <a:blipFill rotWithShape="0">
                <a:blip r:embed="rId8"/>
                <a:stretch>
                  <a:fillRect t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94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8" grpId="0"/>
      <p:bldP spid="20" grpId="0" animBg="1"/>
      <p:bldP spid="16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Mean-Lookup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13632" y="1577399"/>
                <a:ext cx="324717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632" y="1577399"/>
                <a:ext cx="3247171" cy="439736"/>
              </a:xfrm>
              <a:prstGeom prst="rect">
                <a:avLst/>
              </a:prstGeom>
              <a:blipFill rotWithShape="0">
                <a:blip r:embed="rId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932429" y="1593044"/>
            <a:ext cx="3141822" cy="3041260"/>
            <a:chOff x="8979154" y="1327044"/>
            <a:chExt cx="3141822" cy="30412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5405" y="1825625"/>
              <a:ext cx="2158395" cy="25426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07852" y="3080339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7852" y="3080339"/>
                  <a:ext cx="48442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10386398" y="286786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?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979154" y="1327044"/>
                  <a:ext cx="3141822" cy="4084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tx1"/>
                      </a:solidFill>
                    </a:rPr>
                    <a:t>Estimated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2000" dirty="0" smtClean="0"/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154" y="1327044"/>
                  <a:ext cx="3141822" cy="40844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136" t="-8955" r="-8350" b="-268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ight Arrow 13"/>
          <p:cNvSpPr/>
          <p:nvPr/>
        </p:nvSpPr>
        <p:spPr>
          <a:xfrm>
            <a:off x="3541619" y="2776451"/>
            <a:ext cx="2305897" cy="357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08968" y="1982786"/>
            <a:ext cx="1971198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Binomial Mean Estimation</a:t>
            </a:r>
            <a:endParaRPr lang="en-US" sz="2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576" y="2091625"/>
            <a:ext cx="4722850" cy="434999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D4705FA-4FA4-4F20-86FE-453C0FF0BBD5}"/>
              </a:ext>
            </a:extLst>
          </p:cNvPr>
          <p:cNvCxnSpPr/>
          <p:nvPr/>
        </p:nvCxnSpPr>
        <p:spPr>
          <a:xfrm flipH="1">
            <a:off x="6886191" y="2955156"/>
            <a:ext cx="2540442" cy="583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426633" y="2973075"/>
            <a:ext cx="0" cy="2962212"/>
          </a:xfrm>
          <a:prstGeom prst="straightConnector1">
            <a:avLst/>
          </a:prstGeom>
          <a:ln w="38100">
            <a:solidFill>
              <a:srgbClr val="009F0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71258" y="2752227"/>
                <a:ext cx="670953" cy="408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258" y="2752227"/>
                <a:ext cx="670953" cy="408445"/>
              </a:xfrm>
              <a:prstGeom prst="rect">
                <a:avLst/>
              </a:prstGeom>
              <a:blipFill rotWithShape="0">
                <a:blip r:embed="rId7"/>
                <a:stretch>
                  <a:fillRect t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5971258" y="2752227"/>
            <a:ext cx="914933" cy="38163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468468" y="3693778"/>
            <a:ext cx="523220" cy="1145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sz="2200" dirty="0" smtClean="0"/>
              <a:t>Lookup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468468" y="5452735"/>
                <a:ext cx="1256883" cy="4084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≈0.62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468" y="5452735"/>
                <a:ext cx="1256883" cy="408445"/>
              </a:xfrm>
              <a:prstGeom prst="rect">
                <a:avLst/>
              </a:prstGeom>
              <a:blipFill rotWithShape="0">
                <a:blip r:embed="rId8"/>
                <a:stretch>
                  <a:fillRect t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5825" y="5260433"/>
                <a:ext cx="5867532" cy="832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An MLE interpretation: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acc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p>
                                  </m:sSub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Sup>
                                    <m:sSubSup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1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dirty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5" y="5260433"/>
                <a:ext cx="5867532" cy="832216"/>
              </a:xfrm>
              <a:prstGeom prst="rect">
                <a:avLst/>
              </a:prstGeom>
              <a:blipFill rotWithShape="0">
                <a:blip r:embed="rId9"/>
                <a:stretch>
                  <a:fillRect l="-1351" t="-5147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389120" y="5640332"/>
            <a:ext cx="0" cy="4356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5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 Estimation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2429" y="1593044"/>
            <a:ext cx="3141822" cy="3041260"/>
            <a:chOff x="8979154" y="1327044"/>
            <a:chExt cx="3141822" cy="30412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5405" y="1825625"/>
              <a:ext cx="2158395" cy="25426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07852" y="3080339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7852" y="3080339"/>
                  <a:ext cx="48442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10386398" y="286786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?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979154" y="1327044"/>
                  <a:ext cx="3141822" cy="4084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chemeClr val="tx1"/>
                      </a:solidFill>
                    </a:rPr>
                    <a:t>Estimated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2000" dirty="0" smtClean="0"/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154" y="1327044"/>
                  <a:ext cx="3141822" cy="40844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36" t="-8955" r="-8350" b="-268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ight Arrow 13"/>
          <p:cNvSpPr/>
          <p:nvPr/>
        </p:nvSpPr>
        <p:spPr>
          <a:xfrm>
            <a:off x="3541619" y="2776451"/>
            <a:ext cx="2305897" cy="357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08968" y="1982786"/>
            <a:ext cx="1971198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Binomial Mean Estimation</a:t>
            </a:r>
            <a:endParaRPr lang="en-US" sz="2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576" y="2091625"/>
            <a:ext cx="4722850" cy="434999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D4705FA-4FA4-4F20-86FE-453C0FF0BBD5}"/>
              </a:ext>
            </a:extLst>
          </p:cNvPr>
          <p:cNvCxnSpPr/>
          <p:nvPr/>
        </p:nvCxnSpPr>
        <p:spPr>
          <a:xfrm flipH="1">
            <a:off x="6886191" y="2955156"/>
            <a:ext cx="2540442" cy="583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426633" y="2973075"/>
            <a:ext cx="0" cy="2962212"/>
          </a:xfrm>
          <a:prstGeom prst="straightConnector1">
            <a:avLst/>
          </a:prstGeom>
          <a:ln w="38100">
            <a:solidFill>
              <a:srgbClr val="009F0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71258" y="2752227"/>
                <a:ext cx="670953" cy="408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258" y="2752227"/>
                <a:ext cx="670953" cy="408445"/>
              </a:xfrm>
              <a:prstGeom prst="rect">
                <a:avLst/>
              </a:prstGeom>
              <a:blipFill rotWithShape="0">
                <a:blip r:embed="rId6"/>
                <a:stretch>
                  <a:fillRect t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/>
          <p:cNvSpPr/>
          <p:nvPr/>
        </p:nvSpPr>
        <p:spPr>
          <a:xfrm>
            <a:off x="5971258" y="2752227"/>
            <a:ext cx="914933" cy="38163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903956" y="2672225"/>
            <a:ext cx="3105497" cy="16625"/>
          </a:xfrm>
          <a:prstGeom prst="line">
            <a:avLst/>
          </a:prstGeom>
          <a:ln w="38100">
            <a:solidFill>
              <a:srgbClr val="FF841F"/>
            </a:solidFill>
            <a:prstDash val="dash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886191" y="3181833"/>
            <a:ext cx="1920826" cy="11552"/>
          </a:xfrm>
          <a:prstGeom prst="line">
            <a:avLst/>
          </a:prstGeom>
          <a:ln w="38100">
            <a:solidFill>
              <a:srgbClr val="FF841F"/>
            </a:solidFill>
            <a:prstDash val="dash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B22B868-A598-43DD-9692-C3CFEA6AC854}"/>
              </a:ext>
            </a:extLst>
          </p:cNvPr>
          <p:cNvCxnSpPr>
            <a:cxnSpLocks/>
          </p:cNvCxnSpPr>
          <p:nvPr/>
        </p:nvCxnSpPr>
        <p:spPr>
          <a:xfrm flipV="1">
            <a:off x="8488791" y="2676701"/>
            <a:ext cx="6816" cy="543099"/>
          </a:xfrm>
          <a:prstGeom prst="straightConnector1">
            <a:avLst/>
          </a:prstGeom>
          <a:ln w="38100">
            <a:solidFill>
              <a:srgbClr val="FF841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796835" y="3227295"/>
            <a:ext cx="3572" cy="27079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dash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27519" y="2726095"/>
            <a:ext cx="0" cy="3209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dash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523345EF-6680-4090-BA79-95E04D862060}"/>
              </a:ext>
            </a:extLst>
          </p:cNvPr>
          <p:cNvCxnSpPr>
            <a:cxnSpLocks/>
          </p:cNvCxnSpPr>
          <p:nvPr/>
        </p:nvCxnSpPr>
        <p:spPr>
          <a:xfrm>
            <a:off x="8756799" y="4986952"/>
            <a:ext cx="125265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625308" y="4029723"/>
                <a:ext cx="2161641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/>
                  <a:t>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308" y="4029723"/>
                <a:ext cx="2161641" cy="430887"/>
              </a:xfrm>
              <a:prstGeom prst="rect">
                <a:avLst/>
              </a:prstGeom>
              <a:blipFill rotWithShape="0">
                <a:blip r:embed="rId7"/>
                <a:stretch>
                  <a:fillRect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079564" y="2563189"/>
                <a:ext cx="52956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564" y="2563189"/>
                <a:ext cx="52956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9468468" y="3693778"/>
            <a:ext cx="523220" cy="1145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sz="2200" dirty="0" smtClean="0"/>
              <a:t>Lookup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68468" y="5452735"/>
                <a:ext cx="1256883" cy="40844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≈0.62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468" y="5452735"/>
                <a:ext cx="1256883" cy="408445"/>
              </a:xfrm>
              <a:prstGeom prst="rect">
                <a:avLst/>
              </a:prstGeom>
              <a:blipFill rotWithShape="0">
                <a:blip r:embed="rId9"/>
                <a:stretch>
                  <a:fillRect t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825748" y="4543979"/>
                <a:ext cx="5696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748" y="4543979"/>
                <a:ext cx="569643" cy="430887"/>
              </a:xfrm>
              <a:prstGeom prst="rect">
                <a:avLst/>
              </a:prstGeom>
              <a:blipFill rotWithShape="0"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523345EF-6680-4090-BA79-95E04D862060}"/>
              </a:ext>
            </a:extLst>
          </p:cNvPr>
          <p:cNvCxnSpPr>
            <a:cxnSpLocks/>
          </p:cNvCxnSpPr>
          <p:nvPr/>
        </p:nvCxnSpPr>
        <p:spPr>
          <a:xfrm>
            <a:off x="9461718" y="2994076"/>
            <a:ext cx="565801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CB22B868-A598-43DD-9692-C3CFEA6AC854}"/>
              </a:ext>
            </a:extLst>
          </p:cNvPr>
          <p:cNvCxnSpPr>
            <a:cxnSpLocks/>
          </p:cNvCxnSpPr>
          <p:nvPr/>
        </p:nvCxnSpPr>
        <p:spPr>
          <a:xfrm flipH="1" flipV="1">
            <a:off x="9426632" y="2672225"/>
            <a:ext cx="1" cy="315290"/>
          </a:xfrm>
          <a:prstGeom prst="straightConnector1">
            <a:avLst/>
          </a:prstGeom>
          <a:ln w="38100">
            <a:solidFill>
              <a:srgbClr val="FF841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372474" y="2557560"/>
                <a:ext cx="1764970" cy="66973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′(0.62)≈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474" y="2557560"/>
                <a:ext cx="1764970" cy="66973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913632" y="1577399"/>
                <a:ext cx="3247171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632" y="1577399"/>
                <a:ext cx="3247171" cy="439736"/>
              </a:xfrm>
              <a:prstGeom prst="rect">
                <a:avLst/>
              </a:prstGeom>
              <a:blipFill rotWithShape="0">
                <a:blip r:embed="rId12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Arrow 59"/>
          <p:cNvSpPr/>
          <p:nvPr/>
        </p:nvSpPr>
        <p:spPr>
          <a:xfrm>
            <a:off x="9468468" y="2834512"/>
            <a:ext cx="1004093" cy="85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4240615" y="4670798"/>
            <a:ext cx="931025" cy="65978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3083985" y="5424764"/>
                <a:ext cx="3244286" cy="10902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Estimated INC Error Bound</a:t>
                </a:r>
                <a:endParaRPr lang="en-US" sz="22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acc>
                            <m:accPr>
                              <m:chr m:val="̂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ac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985" y="5424764"/>
                <a:ext cx="3244286" cy="1090235"/>
              </a:xfrm>
              <a:prstGeom prst="rect">
                <a:avLst/>
              </a:prstGeom>
              <a:blipFill rotWithShape="0">
                <a:blip r:embed="rId13"/>
                <a:stretch>
                  <a:fillRect l="-2068" t="-3911" r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Down Arrow 32"/>
          <p:cNvSpPr/>
          <p:nvPr/>
        </p:nvSpPr>
        <p:spPr>
          <a:xfrm>
            <a:off x="4238101" y="3242793"/>
            <a:ext cx="931025" cy="65978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70995" y="3193385"/>
            <a:ext cx="1121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Chernoff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0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7" grpId="0"/>
      <p:bldP spid="58" grpId="0" animBg="1"/>
      <p:bldP spid="60" grpId="0" animBg="1"/>
      <p:bldP spid="61" grpId="0" animBg="1"/>
      <p:bldP spid="62" grpId="0" animBg="1"/>
      <p:bldP spid="33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30" y="2466402"/>
            <a:ext cx="9662940" cy="361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6" y="1768336"/>
            <a:ext cx="3975572" cy="3215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48" y="1847689"/>
            <a:ext cx="3799038" cy="3056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286" y="1723938"/>
            <a:ext cx="3950444" cy="3303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1203" y="5209180"/>
            <a:ext cx="1932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Execution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1707" y="5209179"/>
            <a:ext cx="1746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Average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7774" y="5209179"/>
            <a:ext cx="320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Average </a:t>
            </a:r>
            <a:r>
              <a:rPr lang="en-US" sz="2200" dirty="0" smtClean="0"/>
              <a:t>Error (</a:t>
            </a:r>
            <a:r>
              <a:rPr lang="pt-BR" sz="2200" dirty="0" smtClean="0"/>
              <a:t>TPCDS-300)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1608541" y="5987534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400" dirty="0" smtClean="0">
                <a:solidFill>
                  <a:schemeClr val="accent6">
                    <a:lumMod val="50000"/>
                  </a:schemeClr>
                </a:solidFill>
              </a:rPr>
              <a:t>k = 1536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8488" y="1534332"/>
            <a:ext cx="4215539" cy="49148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6" y="1768336"/>
            <a:ext cx="3975572" cy="3215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48" y="1847689"/>
            <a:ext cx="3799038" cy="3056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286" y="1723938"/>
            <a:ext cx="3950444" cy="3303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1203" y="5209180"/>
            <a:ext cx="1932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Execution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1707" y="5209179"/>
            <a:ext cx="1746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Average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7774" y="5209179"/>
            <a:ext cx="320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Average </a:t>
            </a:r>
            <a:r>
              <a:rPr lang="en-US" sz="2200" dirty="0" smtClean="0"/>
              <a:t>Error (</a:t>
            </a:r>
            <a:r>
              <a:rPr lang="pt-BR" sz="2200" dirty="0" smtClean="0"/>
              <a:t>TPCDS-300)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1608541" y="5987534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400" dirty="0" smtClean="0">
                <a:solidFill>
                  <a:schemeClr val="accent6">
                    <a:lumMod val="50000"/>
                  </a:schemeClr>
                </a:solidFill>
              </a:rPr>
              <a:t>k = 1536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14059" y="1534332"/>
            <a:ext cx="4215539" cy="49148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Coefficient (INC)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two columns/sets,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, the inclusion coefficient is: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What fraction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contained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Exact containment (when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fully covered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):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696" y="2321314"/>
            <a:ext cx="4436607" cy="1022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99" y="5036192"/>
            <a:ext cx="3581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6" y="1768336"/>
            <a:ext cx="3975572" cy="3215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48" y="1847689"/>
            <a:ext cx="3799038" cy="3056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286" y="1723938"/>
            <a:ext cx="3950444" cy="3303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1203" y="5209180"/>
            <a:ext cx="1932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Execution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1707" y="5209179"/>
            <a:ext cx="1746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Average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7774" y="5209179"/>
            <a:ext cx="320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Average </a:t>
            </a:r>
            <a:r>
              <a:rPr lang="en-US" sz="2200" dirty="0" smtClean="0"/>
              <a:t>Error (</a:t>
            </a:r>
            <a:r>
              <a:rPr lang="pt-BR" sz="2200" dirty="0" smtClean="0"/>
              <a:t>TPCDS-300)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1608541" y="5987534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2400" dirty="0" smtClean="0">
                <a:solidFill>
                  <a:schemeClr val="accent6">
                    <a:lumMod val="50000"/>
                  </a:schemeClr>
                </a:solidFill>
              </a:rPr>
              <a:t>k = 1536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26638" y="1534332"/>
            <a:ext cx="4215539" cy="49148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Small vs. Large 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3" y="1796249"/>
            <a:ext cx="3963474" cy="3275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487" y="1796248"/>
            <a:ext cx="7963594" cy="3275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6030" y="5320146"/>
                <a:ext cx="30574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Small-Small pairs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≤5000,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30" y="5320146"/>
                <a:ext cx="3057440" cy="769441"/>
              </a:xfrm>
              <a:prstGeom prst="rect">
                <a:avLst/>
              </a:prstGeom>
              <a:blipFill rotWithShape="0">
                <a:blip r:embed="rId4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67280" y="5320145"/>
                <a:ext cx="30574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Large-Large pairs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&gt;5000,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&gt;5000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80" y="5320145"/>
                <a:ext cx="3057440" cy="769441"/>
              </a:xfrm>
              <a:prstGeom prst="rect">
                <a:avLst/>
              </a:prstGeom>
              <a:blipFill rotWithShape="0">
                <a:blip r:embed="rId5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6854" y="5320145"/>
                <a:ext cx="330430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Small-Large pairs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≤5000, 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&gt;5000</m:t>
                    </m:r>
                  </m:oMath>
                </a14:m>
                <a:r>
                  <a:rPr lang="en-US" sz="2200" dirty="0" smtClean="0"/>
                  <a:t> 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&gt;5000,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854" y="5320145"/>
                <a:ext cx="3304303" cy="1107996"/>
              </a:xfrm>
              <a:prstGeom prst="rect">
                <a:avLst/>
              </a:prstGeom>
              <a:blipFill rotWithShape="0">
                <a:blip r:embed="rId6"/>
                <a:stretch>
                  <a:fillRect t="-3867" r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108488" y="1534332"/>
            <a:ext cx="4215539" cy="49148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Small vs. Large 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3" y="1796249"/>
            <a:ext cx="3963474" cy="3275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487" y="1796248"/>
            <a:ext cx="7963594" cy="3275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6030" y="5320146"/>
                <a:ext cx="30574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Small-Small pairs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≤5000,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30" y="5320146"/>
                <a:ext cx="3057440" cy="769441"/>
              </a:xfrm>
              <a:prstGeom prst="rect">
                <a:avLst/>
              </a:prstGeom>
              <a:blipFill rotWithShape="0">
                <a:blip r:embed="rId4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67280" y="5320145"/>
                <a:ext cx="30574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Large-Large pairs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&gt;5000,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&gt;5000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80" y="5320145"/>
                <a:ext cx="3057440" cy="769441"/>
              </a:xfrm>
              <a:prstGeom prst="rect">
                <a:avLst/>
              </a:prstGeom>
              <a:blipFill rotWithShape="0">
                <a:blip r:embed="rId5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6854" y="5320145"/>
                <a:ext cx="330430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Small-Large pairs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≤5000, 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&gt;5000</m:t>
                    </m:r>
                  </m:oMath>
                </a14:m>
                <a:r>
                  <a:rPr lang="en-US" sz="2200" dirty="0" smtClean="0"/>
                  <a:t> 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&gt;5000,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854" y="5320145"/>
                <a:ext cx="3304303" cy="1107996"/>
              </a:xfrm>
              <a:prstGeom prst="rect">
                <a:avLst/>
              </a:prstGeom>
              <a:blipFill rotWithShape="0">
                <a:blip r:embed="rId6"/>
                <a:stretch>
                  <a:fillRect t="-3867" r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4014059" y="1534332"/>
            <a:ext cx="4215539" cy="49148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Small vs. Large 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3" y="1796249"/>
            <a:ext cx="3963474" cy="3275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487" y="1796248"/>
            <a:ext cx="7963594" cy="3275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6030" y="5320146"/>
                <a:ext cx="30574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Small-Small pairs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≤5000,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30" y="5320146"/>
                <a:ext cx="3057440" cy="769441"/>
              </a:xfrm>
              <a:prstGeom prst="rect">
                <a:avLst/>
              </a:prstGeom>
              <a:blipFill rotWithShape="0">
                <a:blip r:embed="rId4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67280" y="5320145"/>
                <a:ext cx="30574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Large-Large pairs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&gt;5000,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&gt;5000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80" y="5320145"/>
                <a:ext cx="3057440" cy="769441"/>
              </a:xfrm>
              <a:prstGeom prst="rect">
                <a:avLst/>
              </a:prstGeom>
              <a:blipFill rotWithShape="0">
                <a:blip r:embed="rId5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6854" y="5320145"/>
                <a:ext cx="330430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Small-Large pairs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≤5000, 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&gt;5000</m:t>
                    </m:r>
                  </m:oMath>
                </a14:m>
                <a:r>
                  <a:rPr lang="en-US" sz="2200" dirty="0" smtClean="0"/>
                  <a:t> 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&gt;5000,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854" y="5320145"/>
                <a:ext cx="3304303" cy="1107996"/>
              </a:xfrm>
              <a:prstGeom prst="rect">
                <a:avLst/>
              </a:prstGeom>
              <a:blipFill rotWithShape="0">
                <a:blip r:embed="rId6"/>
                <a:stretch>
                  <a:fillRect t="-3867" r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7826638" y="1534332"/>
            <a:ext cx="4215539" cy="49148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Foreign Key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 estimated INC into </a:t>
            </a:r>
            <a:r>
              <a:rPr lang="en-US" dirty="0" smtClean="0">
                <a:solidFill>
                  <a:schemeClr val="accent5"/>
                </a:solidFill>
              </a:rPr>
              <a:t>[</a:t>
            </a:r>
            <a:r>
              <a:rPr lang="en-US" dirty="0" err="1" smtClean="0">
                <a:solidFill>
                  <a:schemeClr val="accent5"/>
                </a:solidFill>
              </a:rPr>
              <a:t>Rostin</a:t>
            </a:r>
            <a:r>
              <a:rPr lang="en-US" dirty="0" smtClean="0">
                <a:solidFill>
                  <a:schemeClr val="accent5"/>
                </a:solidFill>
              </a:rPr>
              <a:t> et al, 2009]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/>
                </a:solidFill>
              </a:rPr>
              <a:t>[Chen et al., 2014]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7" y="2504592"/>
            <a:ext cx="11196982" cy="3414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28" y="2504592"/>
            <a:ext cx="5750806" cy="34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BML estimator for INC using </a:t>
            </a:r>
            <a:r>
              <a:rPr lang="en-US" dirty="0" err="1" smtClean="0"/>
              <a:t>Hyperloglog</a:t>
            </a:r>
            <a:r>
              <a:rPr lang="en-US" dirty="0" smtClean="0"/>
              <a:t> sketches</a:t>
            </a:r>
          </a:p>
          <a:p>
            <a:r>
              <a:rPr lang="en-US" dirty="0" smtClean="0"/>
              <a:t>A </a:t>
            </a:r>
            <a:r>
              <a:rPr lang="en-US" dirty="0" smtClean="0"/>
              <a:t>Maximum-Likelihood estimation schema</a:t>
            </a:r>
            <a:endParaRPr lang="en-US" dirty="0"/>
          </a:p>
          <a:p>
            <a:r>
              <a:rPr lang="en-US" dirty="0" smtClean="0"/>
              <a:t>A novel error estimation method to produce data-dependent bound</a:t>
            </a:r>
          </a:p>
          <a:p>
            <a:r>
              <a:rPr lang="en-US" dirty="0" smtClean="0"/>
              <a:t>Better accuracy than Bottom-k and can be used for FK detection</a:t>
            </a:r>
          </a:p>
          <a:p>
            <a:endParaRPr lang="en-US" dirty="0"/>
          </a:p>
          <a:p>
            <a:r>
              <a:rPr lang="en-US" dirty="0" smtClean="0"/>
              <a:t>To be extended for other correlation measures</a:t>
            </a:r>
          </a:p>
        </p:txBody>
      </p:sp>
    </p:spTree>
    <p:extLst>
      <p:ext uri="{BB962C8B-B14F-4D97-AF65-F5344CB8AC3E}">
        <p14:creationId xmlns:p14="http://schemas.microsoft.com/office/powerpoint/2010/main" val="24982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30778" y="2542226"/>
            <a:ext cx="10245058" cy="74295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br>
              <a:rPr lang="en-US" sz="5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5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Questions? Comments?</a:t>
            </a:r>
          </a:p>
        </p:txBody>
      </p:sp>
    </p:spTree>
    <p:extLst>
      <p:ext uri="{BB962C8B-B14F-4D97-AF65-F5344CB8AC3E}">
        <p14:creationId xmlns:p14="http://schemas.microsoft.com/office/powerpoint/2010/main" val="20707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integration</a:t>
            </a:r>
          </a:p>
          <a:p>
            <a:pPr lvl="1"/>
            <a:r>
              <a:rPr lang="en-US" dirty="0" smtClean="0"/>
              <a:t>Relaxed containment measure</a:t>
            </a:r>
          </a:p>
          <a:p>
            <a:pPr lvl="1"/>
            <a:r>
              <a:rPr lang="en-US" dirty="0" smtClean="0"/>
              <a:t>Detecting data quality issues such as missing values</a:t>
            </a:r>
          </a:p>
          <a:p>
            <a:endParaRPr lang="en-US" dirty="0"/>
          </a:p>
          <a:p>
            <a:r>
              <a:rPr lang="en-US" dirty="0" smtClean="0"/>
              <a:t>Foreign-key </a:t>
            </a:r>
            <a:r>
              <a:rPr lang="en-US" dirty="0" smtClean="0"/>
              <a:t>and FD detection</a:t>
            </a:r>
            <a:endParaRPr lang="en-US" dirty="0" smtClean="0"/>
          </a:p>
          <a:p>
            <a:pPr lvl="1"/>
            <a:r>
              <a:rPr lang="en-US" dirty="0" smtClean="0"/>
              <a:t>INC is an important feature in detection algorithms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smtClean="0">
                <a:solidFill>
                  <a:schemeClr val="accent5"/>
                </a:solidFill>
              </a:rPr>
              <a:t>[</a:t>
            </a:r>
            <a:r>
              <a:rPr lang="en-US" dirty="0" err="1" smtClean="0">
                <a:solidFill>
                  <a:schemeClr val="accent5"/>
                </a:solidFill>
              </a:rPr>
              <a:t>Rostin</a:t>
            </a:r>
            <a:r>
              <a:rPr lang="en-US" dirty="0" smtClean="0">
                <a:solidFill>
                  <a:schemeClr val="accent5"/>
                </a:solidFill>
              </a:rPr>
              <a:t> et al, 2009]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/>
                </a:solidFill>
              </a:rPr>
              <a:t>[Chen et al., 2014]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7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vs. Approximate INC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051"/>
          </a:xfrm>
        </p:spPr>
        <p:txBody>
          <a:bodyPr/>
          <a:lstStyle/>
          <a:p>
            <a:r>
              <a:rPr lang="en-US" dirty="0" smtClean="0"/>
              <a:t>Exact </a:t>
            </a:r>
            <a:r>
              <a:rPr lang="en-US" dirty="0"/>
              <a:t>INC computation is expensive</a:t>
            </a:r>
            <a:endParaRPr lang="en-US" dirty="0" smtClean="0"/>
          </a:p>
          <a:p>
            <a:pPr lvl="1"/>
            <a:r>
              <a:rPr lang="en-US" dirty="0" smtClean="0"/>
              <a:t>Full scan/join of data </a:t>
            </a:r>
            <a:r>
              <a:rPr lang="en-US" dirty="0" smtClean="0">
                <a:solidFill>
                  <a:schemeClr val="accent5"/>
                </a:solidFill>
              </a:rPr>
              <a:t>[Lopes et al., 2002]</a:t>
            </a:r>
          </a:p>
          <a:p>
            <a:pPr lvl="1"/>
            <a:r>
              <a:rPr lang="en-US" dirty="0" smtClean="0"/>
              <a:t>Too expensive for large database schema and tables</a:t>
            </a:r>
            <a:endParaRPr lang="en-US" dirty="0"/>
          </a:p>
          <a:p>
            <a:pPr lvl="1"/>
            <a:r>
              <a:rPr lang="en-US" dirty="0" smtClean="0"/>
              <a:t>Worse </a:t>
            </a:r>
            <a:r>
              <a:rPr lang="en-US" dirty="0"/>
              <a:t>if to be computed for all pairs of </a:t>
            </a:r>
            <a:r>
              <a:rPr lang="en-US" dirty="0" smtClean="0"/>
              <a:t>columns (foreign-key detection)</a:t>
            </a:r>
          </a:p>
          <a:p>
            <a:pPr lvl="1"/>
            <a:endParaRPr lang="en-US" dirty="0"/>
          </a:p>
          <a:p>
            <a:r>
              <a:rPr lang="en-US" dirty="0" smtClean="0"/>
              <a:t>Approximate (estimated) INC: sketch-based approaches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smtClean="0"/>
              <a:t>Bottom-k </a:t>
            </a:r>
            <a:r>
              <a:rPr lang="en-US" dirty="0" smtClean="0"/>
              <a:t>sketch </a:t>
            </a:r>
            <a:r>
              <a:rPr lang="en-US" dirty="0" smtClean="0">
                <a:solidFill>
                  <a:schemeClr val="accent5"/>
                </a:solidFill>
              </a:rPr>
              <a:t>[Cohen and Kaplan, 2007]</a:t>
            </a:r>
            <a:r>
              <a:rPr lang="en-US" dirty="0" smtClean="0"/>
              <a:t>: </a:t>
            </a:r>
            <a:r>
              <a:rPr lang="en-US" dirty="0" err="1" smtClean="0"/>
              <a:t>Jaccard</a:t>
            </a:r>
            <a:r>
              <a:rPr lang="en-US" dirty="0" smtClean="0"/>
              <a:t> -&gt; INC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This paper: </a:t>
            </a:r>
            <a:r>
              <a:rPr lang="en-US" b="1" dirty="0" smtClean="0">
                <a:solidFill>
                  <a:schemeClr val="accent2"/>
                </a:solidFill>
              </a:rPr>
              <a:t>better accuracy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2"/>
                </a:solidFill>
              </a:rPr>
              <a:t>error bounds</a:t>
            </a:r>
            <a:endParaRPr lang="en-US" b="1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(based on </a:t>
            </a:r>
            <a:r>
              <a:rPr lang="en-US" dirty="0" err="1" smtClean="0"/>
              <a:t>Hyperloglog</a:t>
            </a:r>
            <a:r>
              <a:rPr lang="en-US" dirty="0" smtClean="0"/>
              <a:t> sketch </a:t>
            </a:r>
            <a:r>
              <a:rPr lang="en-US" dirty="0" smtClean="0">
                <a:solidFill>
                  <a:schemeClr val="accent5"/>
                </a:solidFill>
              </a:rPr>
              <a:t>[</a:t>
            </a:r>
            <a:r>
              <a:rPr lang="en-US" dirty="0" err="1" smtClean="0">
                <a:solidFill>
                  <a:schemeClr val="accent5"/>
                </a:solidFill>
              </a:rPr>
              <a:t>Flajolet</a:t>
            </a:r>
            <a:r>
              <a:rPr lang="en-US" dirty="0" smtClean="0">
                <a:solidFill>
                  <a:schemeClr val="accent5"/>
                </a:solidFill>
              </a:rPr>
              <a:t> et al., 2007]</a:t>
            </a:r>
            <a:r>
              <a:rPr lang="en-US" dirty="0" smtClean="0"/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87220" y="4689843"/>
            <a:ext cx="4506409" cy="763306"/>
            <a:chOff x="2108800" y="2010549"/>
            <a:chExt cx="4966914" cy="793128"/>
          </a:xfrm>
        </p:grpSpPr>
        <p:grpSp>
          <p:nvGrpSpPr>
            <p:cNvPr id="6" name="Group 5"/>
            <p:cNvGrpSpPr/>
            <p:nvPr/>
          </p:nvGrpSpPr>
          <p:grpSpPr>
            <a:xfrm>
              <a:off x="2108800" y="2071633"/>
              <a:ext cx="3600148" cy="732044"/>
              <a:chOff x="1903185" y="2168393"/>
              <a:chExt cx="3600148" cy="732044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670" y="2168393"/>
                <a:ext cx="2217663" cy="732044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3185" y="2315025"/>
                <a:ext cx="1346200" cy="342900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4227" y="2010549"/>
              <a:ext cx="1001487" cy="66765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82733" y="2285999"/>
              <a:ext cx="243284" cy="23222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145" y="4855462"/>
            <a:ext cx="2140250" cy="42805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889447" y="4956909"/>
            <a:ext cx="847898" cy="22515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26839" y="4782677"/>
            <a:ext cx="2589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[Zhang et al., 2010]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8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4978"/>
              </a:xfrm>
            </p:spPr>
            <p:txBody>
              <a:bodyPr/>
              <a:lstStyle/>
              <a:p>
                <a:r>
                  <a:rPr lang="en-US" dirty="0" smtClean="0"/>
                  <a:t>Estimating INC using per-column sketches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Two goals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The error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bounded</a:t>
                </a:r>
              </a:p>
              <a:p>
                <a:pPr lvl="1"/>
                <a:r>
                  <a:rPr lang="en-US" dirty="0" smtClean="0"/>
                  <a:t>Sketches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 smtClean="0"/>
                  <a:t> are small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4978"/>
              </a:xfrm>
              <a:blipFill rotWithShape="0">
                <a:blip r:embed="rId2"/>
                <a:stretch>
                  <a:fillRect l="-104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16605" y="2653266"/>
            <a:ext cx="344774" cy="221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59509" y="2653266"/>
            <a:ext cx="344774" cy="221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59057" y="2199082"/>
                <a:ext cx="4598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057" y="2199082"/>
                <a:ext cx="459869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01961" y="2199082"/>
                <a:ext cx="4598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961" y="2199082"/>
                <a:ext cx="45986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15768" y="2653266"/>
            <a:ext cx="329784" cy="85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43682" y="2653265"/>
            <a:ext cx="329784" cy="85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8" idx="2"/>
          </p:cNvCxnSpPr>
          <p:nvPr/>
        </p:nvCxnSpPr>
        <p:spPr>
          <a:xfrm flipV="1">
            <a:off x="2488992" y="3507705"/>
            <a:ext cx="791668" cy="136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8" idx="0"/>
          </p:cNvCxnSpPr>
          <p:nvPr/>
        </p:nvCxnSpPr>
        <p:spPr>
          <a:xfrm>
            <a:off x="2488992" y="2653266"/>
            <a:ext cx="791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9" idx="2"/>
          </p:cNvCxnSpPr>
          <p:nvPr/>
        </p:nvCxnSpPr>
        <p:spPr>
          <a:xfrm flipV="1">
            <a:off x="4731896" y="3507704"/>
            <a:ext cx="776678" cy="136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9" idx="0"/>
          </p:cNvCxnSpPr>
          <p:nvPr/>
        </p:nvCxnSpPr>
        <p:spPr>
          <a:xfrm flipV="1">
            <a:off x="4731896" y="2653265"/>
            <a:ext cx="776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67594" y="2199081"/>
                <a:ext cx="626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594" y="2199081"/>
                <a:ext cx="62613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99194" y="2199081"/>
                <a:ext cx="618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194" y="2199081"/>
                <a:ext cx="61875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768546" y="357787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349353" y="357787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27061" y="2643775"/>
                <a:ext cx="3931337" cy="12102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Estimating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by accessing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: derive 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61" y="2643775"/>
                <a:ext cx="3931337" cy="1210203"/>
              </a:xfrm>
              <a:prstGeom prst="rect">
                <a:avLst/>
              </a:prstGeom>
              <a:blipFill rotWithShape="0">
                <a:blip r:embed="rId7"/>
                <a:stretch>
                  <a:fillRect t="-4040" r="-9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4978"/>
              </a:xfrm>
            </p:spPr>
            <p:txBody>
              <a:bodyPr/>
              <a:lstStyle/>
              <a:p>
                <a:r>
                  <a:rPr lang="en-US" dirty="0" smtClean="0"/>
                  <a:t>Estimating INC using per-column sketches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Two goals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The error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bounded</a:t>
                </a:r>
              </a:p>
              <a:p>
                <a:pPr lvl="1"/>
                <a:r>
                  <a:rPr lang="en-US" dirty="0" smtClean="0"/>
                  <a:t>Sketches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 smtClean="0"/>
                  <a:t> are small</a:t>
                </a:r>
              </a:p>
              <a:p>
                <a:pPr lvl="1"/>
                <a:endParaRPr lang="en-US" dirty="0"/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Bad news</a:t>
                </a:r>
                <a:r>
                  <a:rPr lang="en-US" dirty="0" smtClean="0"/>
                  <a:t>: error cannot be </a:t>
                </a:r>
                <a:r>
                  <a:rPr lang="en-US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bounded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with sublinear-size sketches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4978"/>
              </a:xfrm>
              <a:blipFill rotWithShape="0">
                <a:blip r:embed="rId2"/>
                <a:stretch>
                  <a:fillRect l="-104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27061" y="2643775"/>
                <a:ext cx="3931337" cy="12102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Estimating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by accessing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: derive 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61" y="2643775"/>
                <a:ext cx="3931337" cy="1210203"/>
              </a:xfrm>
              <a:prstGeom prst="rect">
                <a:avLst/>
              </a:prstGeom>
              <a:blipFill rotWithShape="0">
                <a:blip r:embed="rId3"/>
                <a:stretch>
                  <a:fillRect t="-4040" r="-9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490032" y="5104009"/>
                <a:ext cx="9211936" cy="156334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u="sng" dirty="0" smtClean="0">
                    <a:solidFill>
                      <a:schemeClr val="tx1"/>
                    </a:solidFill>
                  </a:rPr>
                  <a:t>Hardness result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ounding the worst-case error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w.h.p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. is hard)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If we require that for any two given columns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with probability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for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any constants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the sketch size has to be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the number of distinct values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032" y="5104009"/>
                <a:ext cx="9211936" cy="1563344"/>
              </a:xfrm>
              <a:prstGeom prst="roundRect">
                <a:avLst/>
              </a:prstGeom>
              <a:blipFill rotWithShape="0">
                <a:blip r:embed="rId4"/>
                <a:stretch>
                  <a:fillRect l="-132" t="-3861" b="-9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4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Approach: BML (Binomial Mean-Lookup)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Uses </a:t>
                </a:r>
                <a:r>
                  <a:rPr lang="en-US" dirty="0" err="1"/>
                  <a:t>Hyperloglog</a:t>
                </a:r>
                <a:r>
                  <a:rPr lang="en-US" dirty="0"/>
                  <a:t> </a:t>
                </a:r>
                <a:r>
                  <a:rPr lang="en-US" dirty="0" smtClean="0"/>
                  <a:t>sketch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[</a:t>
                </a:r>
                <a:r>
                  <a:rPr lang="en-US" dirty="0" err="1" smtClean="0">
                    <a:solidFill>
                      <a:schemeClr val="accent5"/>
                    </a:solidFill>
                  </a:rPr>
                  <a:t>Flajolet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 et al., 2007]</a:t>
                </a:r>
              </a:p>
              <a:p>
                <a:pPr lvl="1"/>
                <a:r>
                  <a:rPr lang="en-US" dirty="0" smtClean="0"/>
                  <a:t>Previously used for cardinality estimation</a:t>
                </a:r>
              </a:p>
              <a:p>
                <a:pPr lvl="1"/>
                <a:r>
                  <a:rPr lang="en-US" dirty="0" smtClean="0"/>
                  <a:t>Has been adopted in commercial database engines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 maximum likelihood estimation schema</a:t>
                </a:r>
              </a:p>
              <a:p>
                <a:pPr lvl="1"/>
                <a:r>
                  <a:rPr lang="en-US" dirty="0" smtClean="0"/>
                  <a:t>Treating the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 as a variable</a:t>
                </a:r>
              </a:p>
              <a:p>
                <a:pPr lvl="1"/>
                <a:r>
                  <a:rPr lang="en-US" dirty="0" smtClean="0"/>
                  <a:t>Maximizing the probability of observing the two sketches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Data-dependent error bound</a:t>
                </a:r>
              </a:p>
              <a:p>
                <a:pPr lvl="1"/>
                <a:r>
                  <a:rPr lang="en-US" dirty="0" smtClean="0"/>
                  <a:t>A novel error estimation method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7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Hyperloglog</a:t>
            </a:r>
            <a:r>
              <a:rPr lang="en-US" dirty="0"/>
              <a:t> Sketch Construction (Recap)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21" y="1891779"/>
            <a:ext cx="11236558" cy="34449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5460" y="1690688"/>
            <a:ext cx="8538819" cy="4128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42516" y="3771423"/>
            <a:ext cx="1971763" cy="2579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Hyperloglog</a:t>
            </a:r>
            <a:r>
              <a:rPr lang="en-US" dirty="0"/>
              <a:t> Sketch Construction (Recap)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21" y="1891779"/>
            <a:ext cx="11236558" cy="3444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75460" y="1690688"/>
                <a:ext cx="1712423" cy="4128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5"/>
                    </a:solidFill>
                  </a:rPr>
                  <a:t>Find the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5"/>
                    </a:solidFill>
                  </a:rPr>
                  <a:t> of the first “1” in the hash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460" y="1690688"/>
                <a:ext cx="1712423" cy="4128221"/>
              </a:xfrm>
              <a:prstGeom prst="rect">
                <a:avLst/>
              </a:prstGeom>
              <a:blipFill rotWithShape="0">
                <a:blip r:embed="rId4"/>
                <a:stretch>
                  <a:fillRect l="-1767" r="-424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742516" y="3771423"/>
            <a:ext cx="1971763" cy="2579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67055" y="1690688"/>
            <a:ext cx="5147224" cy="4128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621</Words>
  <Application>Microsoft Office PowerPoint</Application>
  <PresentationFormat>Widescreen</PresentationFormat>
  <Paragraphs>186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Efficient Estimation of Inclusion Coefficient using HyperLogLog Sketches</vt:lpstr>
      <vt:lpstr>Inclusion Coefficient (INC)</vt:lpstr>
      <vt:lpstr>Applications</vt:lpstr>
      <vt:lpstr>Exact vs. Approximate INC Computation</vt:lpstr>
      <vt:lpstr>Problem Definition</vt:lpstr>
      <vt:lpstr>Problem Definition</vt:lpstr>
      <vt:lpstr>Our Approach: BML (Binomial Mean-Lookup)</vt:lpstr>
      <vt:lpstr>Hyperloglog Sketch Construction (Recap)</vt:lpstr>
      <vt:lpstr>Hyperloglog Sketch Construction (Recap)</vt:lpstr>
      <vt:lpstr>Hyperloglog Sketch Construction (Recap)</vt:lpstr>
      <vt:lpstr>Hyperloglog Sketch Construction (Recap)</vt:lpstr>
      <vt:lpstr>Hyperloglog Sketch Construction (Recap)</vt:lpstr>
      <vt:lpstr>Key Ideas: Estimating INC from HLL Sketches</vt:lpstr>
      <vt:lpstr>Binomial Mean-Lookup Estimator</vt:lpstr>
      <vt:lpstr>Binomial Mean-Lookup Estimator</vt:lpstr>
      <vt:lpstr>Error Bound Estimation</vt:lpstr>
      <vt:lpstr>Experiments</vt:lpstr>
      <vt:lpstr>Experiments</vt:lpstr>
      <vt:lpstr>Experiments</vt:lpstr>
      <vt:lpstr>Experiments</vt:lpstr>
      <vt:lpstr>Experiments: Small vs. Large Columns</vt:lpstr>
      <vt:lpstr>Experiments: Small vs. Large Columns</vt:lpstr>
      <vt:lpstr>Experiments: Small vs. Large Columns</vt:lpstr>
      <vt:lpstr>Experiments: Foreign Key Detection</vt:lpstr>
      <vt:lpstr>Conclusion and Future Work</vt:lpstr>
      <vt:lpstr>Thank You!  Questions? Comments?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Estimation of Inclusion Coefficient using HyperLogLog Sketches</dc:title>
  <dc:creator>博麟</dc:creator>
  <cp:lastModifiedBy>博麟</cp:lastModifiedBy>
  <cp:revision>116</cp:revision>
  <dcterms:created xsi:type="dcterms:W3CDTF">2018-08-28T14:17:23Z</dcterms:created>
  <dcterms:modified xsi:type="dcterms:W3CDTF">2018-08-30T14:31:52Z</dcterms:modified>
</cp:coreProperties>
</file>