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CF94-F511-4FFD-A3E9-52EC20DBFB2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F80C-CA51-4822-91A5-3B76CFC6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1" y="1122363"/>
            <a:ext cx="10998025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FlashP: An Analytical Pipeline for Real-time Forecasting of Time-Series Relational Data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7978"/>
            <a:ext cx="9144000" cy="206724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Shuyuan</a:t>
            </a:r>
            <a:r>
              <a:rPr lang="en-US" sz="2800" dirty="0" smtClean="0"/>
              <a:t> Yan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</a:t>
            </a:r>
            <a:r>
              <a:rPr lang="en-US" sz="2800" u="sng" dirty="0" smtClean="0"/>
              <a:t>Bolin Ding</a:t>
            </a:r>
            <a:r>
              <a:rPr lang="en-US" sz="2800" u="sng" baseline="30000" dirty="0" smtClean="0"/>
              <a:t>1</a:t>
            </a:r>
            <a:r>
              <a:rPr lang="en-US" sz="2800" dirty="0" smtClean="0"/>
              <a:t>, Wei Guo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</a:t>
            </a:r>
            <a:r>
              <a:rPr lang="en-US" sz="2800" dirty="0" err="1" smtClean="0"/>
              <a:t>Jingren</a:t>
            </a:r>
            <a:r>
              <a:rPr lang="en-US" sz="2800" dirty="0" smtClean="0"/>
              <a:t> Zhou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</a:t>
            </a:r>
          </a:p>
          <a:p>
            <a:r>
              <a:rPr lang="en-US" sz="2800" dirty="0" err="1" smtClean="0"/>
              <a:t>Zhewei</a:t>
            </a:r>
            <a:r>
              <a:rPr lang="en-US" sz="2800" dirty="0" smtClean="0"/>
              <a:t> Wei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 err="1" smtClean="0"/>
              <a:t>Xiaowei</a:t>
            </a:r>
            <a:r>
              <a:rPr lang="en-US" sz="2800" dirty="0" smtClean="0"/>
              <a:t> Jiang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and Sheng Xu</a:t>
            </a:r>
            <a:r>
              <a:rPr lang="en-US" sz="2800" baseline="30000" dirty="0" smtClean="0"/>
              <a:t>1</a:t>
            </a:r>
          </a:p>
          <a:p>
            <a:endParaRPr lang="en-US" sz="2800" dirty="0"/>
          </a:p>
          <a:p>
            <a:r>
              <a:rPr lang="en-US" sz="2800" baseline="30000" dirty="0" smtClean="0"/>
              <a:t>1</a:t>
            </a:r>
            <a:r>
              <a:rPr lang="en-US" sz="2800" dirty="0" smtClean="0"/>
              <a:t>Alibaba Group</a:t>
            </a:r>
          </a:p>
          <a:p>
            <a:r>
              <a:rPr lang="en-US" sz="2800" baseline="30000" dirty="0" smtClean="0"/>
              <a:t>2</a:t>
            </a:r>
            <a:r>
              <a:rPr lang="en-US" sz="2800" dirty="0" smtClean="0"/>
              <a:t>Renmin </a:t>
            </a:r>
            <a:r>
              <a:rPr lang="en-US" sz="2800" dirty="0"/>
              <a:t>University of China</a:t>
            </a:r>
          </a:p>
        </p:txBody>
      </p:sp>
    </p:spTree>
    <p:extLst>
      <p:ext uri="{BB962C8B-B14F-4D97-AF65-F5344CB8AC3E}">
        <p14:creationId xmlns:p14="http://schemas.microsoft.com/office/powerpoint/2010/main" val="140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Weighted Sampler (GSW)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2739" cy="49329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Unbiasedness:</a:t>
                </a:r>
              </a:p>
              <a:p>
                <a:endParaRPr lang="en-US" dirty="0"/>
              </a:p>
              <a:p>
                <a:r>
                  <a:rPr lang="en-US" dirty="0" smtClean="0"/>
                  <a:t>Error is bounded  (                                                  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as long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close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2739" cy="4932984"/>
              </a:xfrm>
              <a:blipFill rotWithShape="0">
                <a:blip r:embed="rId2"/>
                <a:stretch>
                  <a:fillRect l="-943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83" y="2801109"/>
            <a:ext cx="6239746" cy="99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925" y="4001411"/>
            <a:ext cx="3956855" cy="650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569" y="4732227"/>
            <a:ext cx="5896798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009" y="5841474"/>
            <a:ext cx="5901306" cy="9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Weighted Sampler (GSW)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7453"/>
              </a:xfrm>
            </p:spPr>
            <p:txBody>
              <a:bodyPr/>
              <a:lstStyle/>
              <a:p>
                <a:r>
                  <a:rPr lang="en-US" dirty="0" smtClean="0"/>
                  <a:t>Error is bounded as long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close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Metric to be aggregated: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100, 100, 200, 400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Sampling weights: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10, 10, 20, 50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 ratio     = 400/50 = 8</a:t>
                </a:r>
              </a:p>
              <a:p>
                <a:pPr lvl="1"/>
                <a:r>
                  <a:rPr lang="en-US" dirty="0" smtClean="0"/>
                  <a:t>Max ratio    = 100/10 = 10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Equivalent to </a:t>
                </a:r>
                <a:r>
                  <a:rPr lang="en-US" i="1" dirty="0" smtClean="0"/>
                  <a:t>priority sampling</a:t>
                </a:r>
                <a:r>
                  <a:rPr lang="en-US" dirty="0" smtClean="0"/>
                  <a:t> [Duffield et al. 2007] when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7453"/>
              </a:xfrm>
              <a:blipFill rotWithShape="0"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2346836"/>
            <a:ext cx="5896798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119" y="4558928"/>
            <a:ext cx="257211" cy="39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119" y="4982857"/>
            <a:ext cx="228632" cy="3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466" y="4754218"/>
            <a:ext cx="1924319" cy="37152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95249" y="4876531"/>
            <a:ext cx="2332383" cy="1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Weighted Sampler (GSW)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is bounded as long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close =&gt;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No need to maintain a sample for every metric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Maintain one sample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metrics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with sampling weights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82" y="4717890"/>
            <a:ext cx="2476846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48" y="4832205"/>
            <a:ext cx="2000529" cy="10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2539" y="6111845"/>
            <a:ext cx="32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Geometric compressed GSW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30346" y="6111845"/>
            <a:ext cx="32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Arithmetic compressed GSW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81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Real-time Forecasting Task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Forecasting with Noisy Input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Generalized Weighted Sampler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17" y="2664458"/>
            <a:ext cx="4191585" cy="3105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76" y="3028637"/>
            <a:ext cx="8297433" cy="3781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97693"/>
            <a:ext cx="945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days of data, 15M rows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 dimensions (4 of them are metrics to be predicted: Favorite, Impression, Click, and Cart)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Forecasting Task</a:t>
            </a:r>
          </a:p>
          <a:p>
            <a:endParaRPr lang="en-US" dirty="0" smtClean="0"/>
          </a:p>
          <a:p>
            <a:r>
              <a:rPr lang="en-US" dirty="0" smtClean="0"/>
              <a:t>Forecasting with Noisy Input</a:t>
            </a:r>
          </a:p>
          <a:p>
            <a:endParaRPr lang="en-US" dirty="0" smtClean="0"/>
          </a:p>
          <a:p>
            <a:r>
              <a:rPr lang="en-US" dirty="0" smtClean="0"/>
              <a:t>Generalized Weighted Sampler</a:t>
            </a:r>
          </a:p>
          <a:p>
            <a:endParaRPr lang="en-US" dirty="0" smtClean="0"/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making on </a:t>
            </a:r>
            <a:r>
              <a:rPr lang="en-US" dirty="0"/>
              <a:t>online </a:t>
            </a:r>
            <a:r>
              <a:rPr lang="en-US" dirty="0" smtClean="0"/>
              <a:t>advertising platform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3" y="2280334"/>
            <a:ext cx="6915160" cy="1184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38199" y="3898409"/>
            <a:ext cx="6901656" cy="606858"/>
            <a:chOff x="838200" y="3787276"/>
            <a:chExt cx="7992590" cy="6874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787276"/>
              <a:ext cx="7992590" cy="3620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23" y="4093687"/>
              <a:ext cx="3248478" cy="381053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26698"/>
            <a:ext cx="7939523" cy="943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876" y="5285730"/>
            <a:ext cx="2240653" cy="1300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1206" y="1640524"/>
            <a:ext cx="3897966" cy="2879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3556376"/>
            <a:ext cx="6760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Decide bidding strategy based on the forecasting of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Impression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701" y="4641265"/>
            <a:ext cx="5053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Rewriting it into OLAP aggregation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Fitting a forecasting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Forecasting for a future time stamp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017529" y="4683504"/>
            <a:ext cx="0" cy="1331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4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Forecasting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1" y="1371080"/>
            <a:ext cx="7429237" cy="202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9032"/>
                <a:ext cx="10515600" cy="24341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: data source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2400" dirty="0" smtClean="0"/>
                  <a:t>: the metric to be forecasted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 smtClean="0"/>
                  <a:t>: the predicate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historical data (used to train the model)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future</m:t>
                    </m:r>
                  </m:oMath>
                </a14:m>
                <a:r>
                  <a:rPr lang="en-US" sz="2400" dirty="0" smtClean="0"/>
                  <a:t>: future time point when the metric is forecasted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9032"/>
                <a:ext cx="10515600" cy="2434195"/>
              </a:xfrm>
              <a:blipFill rotWithShape="0">
                <a:blip r:embed="rId3"/>
                <a:stretch>
                  <a:fillRect l="-812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0" y="4099032"/>
            <a:ext cx="5972443" cy="86817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418371" y="2547708"/>
            <a:ext cx="3841006" cy="1348855"/>
            <a:chOff x="1418371" y="2547708"/>
            <a:chExt cx="3841006" cy="1348855"/>
          </a:xfrm>
        </p:grpSpPr>
        <p:sp>
          <p:nvSpPr>
            <p:cNvPr id="8" name="Rounded Rectangle 7"/>
            <p:cNvSpPr/>
            <p:nvPr/>
          </p:nvSpPr>
          <p:spPr>
            <a:xfrm>
              <a:off x="1418371" y="2547708"/>
              <a:ext cx="3841006" cy="655845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146797" y="3203553"/>
              <a:ext cx="252249" cy="359454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0621" y="3527231"/>
              <a:ext cx="3498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Bottleneck: speedup via sampling?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Real-time Forecasting Task</a:t>
            </a:r>
          </a:p>
          <a:p>
            <a:endParaRPr lang="en-US" dirty="0" smtClean="0"/>
          </a:p>
          <a:p>
            <a:r>
              <a:rPr lang="en-US" dirty="0" smtClean="0"/>
              <a:t>Forecasting with Noisy Input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Generalized Weighted Sampler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Experiments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Noisy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ARMA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Prediction error is proportional to a linear combination of model noise and sampling noise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25" y="2463540"/>
            <a:ext cx="4342422" cy="694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57" y="1867352"/>
            <a:ext cx="5193088" cy="15099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00811" y="2717979"/>
            <a:ext cx="851338" cy="16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8310" y="2647549"/>
            <a:ext cx="447741" cy="309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29677" y="2647549"/>
            <a:ext cx="466660" cy="3090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80161" y="3477884"/>
            <a:ext cx="2516176" cy="668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Historical data points: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from aggregation queries</a:t>
            </a:r>
          </a:p>
        </p:txBody>
      </p:sp>
      <p:sp>
        <p:nvSpPr>
          <p:cNvPr id="13" name="Oval 12"/>
          <p:cNvSpPr/>
          <p:nvPr/>
        </p:nvSpPr>
        <p:spPr>
          <a:xfrm>
            <a:off x="4460569" y="3477884"/>
            <a:ext cx="1145649" cy="668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Model noise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00929" y="2062613"/>
            <a:ext cx="466660" cy="309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8784546" y="2062613"/>
            <a:ext cx="372066" cy="400927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8784545" y="2610470"/>
            <a:ext cx="498191" cy="4669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8784545" y="2993885"/>
            <a:ext cx="498191" cy="4669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33522" y="3642726"/>
            <a:ext cx="2060028" cy="81576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Noisy data points: from aggregation queries on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9655853" y="3589122"/>
            <a:ext cx="2086304" cy="92297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Sampling noise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5" y="5354016"/>
            <a:ext cx="5406178" cy="12643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27276" y="2887232"/>
            <a:ext cx="126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noisy data 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Noisy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complex forecasting model based on LSTM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Prediction error is proportional to a linear combination of model noise and sampling noise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1" y="2339254"/>
            <a:ext cx="7544853" cy="2457793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2874075" y="3638112"/>
            <a:ext cx="591367" cy="483317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9267496" y="2956797"/>
            <a:ext cx="2086304" cy="92297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Sampling noise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900578" y="4256366"/>
            <a:ext cx="591367" cy="483317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Real-time Forecasting Task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Forecasting with Noisy Input</a:t>
            </a:r>
          </a:p>
          <a:p>
            <a:endParaRPr lang="en-US" dirty="0" smtClean="0"/>
          </a:p>
          <a:p>
            <a:r>
              <a:rPr lang="en-US" dirty="0" smtClean="0"/>
              <a:t>Generalized Weighted Sampler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Experiments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Weighted Sampler (GSW)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273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Estimating metric with high accuracy</a:t>
                </a:r>
              </a:p>
              <a:p>
                <a:r>
                  <a:rPr lang="en-US" dirty="0" smtClean="0"/>
                  <a:t>Easy to be implemented/parallelized/maintained</a:t>
                </a:r>
              </a:p>
              <a:p>
                <a:r>
                  <a:rPr lang="en-US" dirty="0" smtClean="0"/>
                  <a:t>Handling a large number of metrics with small space</a:t>
                </a:r>
              </a:p>
              <a:p>
                <a:endParaRPr lang="en-US" dirty="0"/>
              </a:p>
              <a:p>
                <a:r>
                  <a:rPr lang="en-US" dirty="0" smtClean="0"/>
                  <a:t>Sampling weight: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Drawing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into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2739" cy="4351338"/>
              </a:xfrm>
              <a:blipFill rotWithShape="0">
                <a:blip r:embed="rId2"/>
                <a:stretch>
                  <a:fillRect l="-9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325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FlashP: An Analytical Pipeline for Real-time Forecasting of Time-Series Relational Data</vt:lpstr>
      <vt:lpstr>Outline</vt:lpstr>
      <vt:lpstr>Real-time Forecasting Task</vt:lpstr>
      <vt:lpstr>Real-time Forecasting Task</vt:lpstr>
      <vt:lpstr>Outline</vt:lpstr>
      <vt:lpstr>Forecasting with Noisy Input</vt:lpstr>
      <vt:lpstr>Forecasting with Noisy Input</vt:lpstr>
      <vt:lpstr>Outline</vt:lpstr>
      <vt:lpstr>Generalized Weighted Sampler (GSW)</vt:lpstr>
      <vt:lpstr>Generalized Weighted Sampler (GSW)</vt:lpstr>
      <vt:lpstr>Generalized Weighted Sampler (GSW)</vt:lpstr>
      <vt:lpstr>Generalized Weighted Sampler (GSW)</vt:lpstr>
      <vt:lpstr>Outline</vt:lpstr>
      <vt:lpstr>Experiments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FlashP: An Analytical Pipeline for Real-time Forecasting of Time-Series Relational Data</dc:title>
  <dc:creator>博麟</dc:creator>
  <cp:lastModifiedBy>博麟</cp:lastModifiedBy>
  <cp:revision>33</cp:revision>
  <dcterms:created xsi:type="dcterms:W3CDTF">2021-08-06T23:26:04Z</dcterms:created>
  <dcterms:modified xsi:type="dcterms:W3CDTF">2021-08-07T09:12:10Z</dcterms:modified>
</cp:coreProperties>
</file>