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74" r:id="rId2"/>
    <p:sldId id="264" r:id="rId3"/>
    <p:sldId id="1118" r:id="rId4"/>
    <p:sldId id="277" r:id="rId5"/>
    <p:sldId id="278" r:id="rId6"/>
    <p:sldId id="279" r:id="rId7"/>
    <p:sldId id="280" r:id="rId8"/>
    <p:sldId id="281" r:id="rId9"/>
    <p:sldId id="276" r:id="rId10"/>
    <p:sldId id="282" r:id="rId11"/>
    <p:sldId id="285" r:id="rId12"/>
    <p:sldId id="284" r:id="rId13"/>
    <p:sldId id="286" r:id="rId14"/>
    <p:sldId id="283" r:id="rId15"/>
    <p:sldId id="289" r:id="rId16"/>
    <p:sldId id="288" r:id="rId17"/>
    <p:sldId id="290" r:id="rId18"/>
    <p:sldId id="292" r:id="rId19"/>
    <p:sldId id="291" r:id="rId20"/>
    <p:sldId id="287" r:id="rId21"/>
    <p:sldId id="293" r:id="rId22"/>
    <p:sldId id="1117" r:id="rId23"/>
    <p:sldId id="267" r:id="rId24"/>
    <p:sldId id="268" r:id="rId25"/>
    <p:sldId id="258" r:id="rId26"/>
    <p:sldId id="269" r:id="rId27"/>
    <p:sldId id="270" r:id="rId28"/>
    <p:sldId id="271" r:id="rId29"/>
    <p:sldId id="272" r:id="rId30"/>
    <p:sldId id="275" r:id="rId31"/>
    <p:sldId id="260" r:id="rId32"/>
    <p:sldId id="261" r:id="rId33"/>
    <p:sldId id="262" r:id="rId34"/>
    <p:sldId id="265" r:id="rId35"/>
    <p:sldId id="273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51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DCEC62-699D-494D-B78F-E53A6C541715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0B6335-A3C1-4C3C-921C-37A5AB54D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6648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2B1C7-D602-45FE-A583-48B88CA53B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DC2924-385E-446F-928E-14E2C66BE1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3534C9-9E67-42FA-9F37-4EEAA4781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4FA0-DEA5-4DD6-BDE3-539F365C3635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DA6D1C-588C-4559-B240-A62D78A19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E2075-5AD9-4D89-BB8A-39846C00C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6FE20-CE94-44D7-B2C6-A5FBCDDA5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304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A3A98-8D7A-452E-B7A2-26814072B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74CE5B-0E3F-40B6-9E57-8991A71FCF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2BACCC-8736-4264-8878-0D8CE2EC2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4FA0-DEA5-4DD6-BDE3-539F365C3635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1A3551-5DC7-4C2E-98BC-54BC96CDD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996299-4BA4-484E-AB4A-CBD359F0C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6FE20-CE94-44D7-B2C6-A5FBCDDA5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129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7809CA-7C6A-4D24-97FA-CB7B419446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E039DB-AC46-48D5-947D-CF868D4DA0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5C3CC4-DD65-4405-8128-DB7090E20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4FA0-DEA5-4DD6-BDE3-539F365C3635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89002-EDB3-4A16-AFE3-17EB6B90D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ED6381-B780-4FD5-9CE2-CA5790ABD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6FE20-CE94-44D7-B2C6-A5FBCDDA5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24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6D3FB-17D1-4DBC-9EC7-E1DA63693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EA5AA-B77B-44E2-A3B8-84A008DA0A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12BB55-9879-42C2-BC4A-CB21AC18F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4FA0-DEA5-4DD6-BDE3-539F365C3635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02B60B-B85A-49C6-8E98-5D7412995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A321FC-7886-49C2-8AA3-27CDF0C02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6FE20-CE94-44D7-B2C6-A5FBCDDA5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191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D1E7E-7AB8-4F81-BD52-F4E619ACF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799A11-6C59-4385-9DA1-11604DF995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88AA4F-1F5B-4B73-BAC4-6BD69FBB5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4FA0-DEA5-4DD6-BDE3-539F365C3635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4B861-8EA4-4F1A-ACEB-AB3883C62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3068E6-6549-4AFE-ACAD-30C0FF8EA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6FE20-CE94-44D7-B2C6-A5FBCDDA5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146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6885D-705D-4AB4-A181-1B39DB566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D375F8-0166-40AF-A100-F91D871059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BD93F2-A29A-4F9B-B84C-A7B73A6D7B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2C16A3-D685-44C4-B5E5-34401D9AE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4FA0-DEA5-4DD6-BDE3-539F365C3635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F4EFE4-0D7B-4E57-92DA-A39D5B565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06128B-B8B4-472A-BBA5-44630753D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6FE20-CE94-44D7-B2C6-A5FBCDDA5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243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5775E-7BED-42DE-AA2A-4F7F5052A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0FFA50-AD78-4C1E-810F-F56B4A4ABD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CF2D6F-B385-4B5A-9E10-BF3153F3FB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D83442-9264-4C81-9DE3-D5D182AFA5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7ACFB5-205C-47F4-A1EA-ECED35D17F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38B51F-9B83-4370-B78A-F4F4AEB93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4FA0-DEA5-4DD6-BDE3-539F365C3635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5DF7BC-A355-4227-BAA7-C4608AEC4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628723-C8F2-45F8-9E1C-9F1B7A8CC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6FE20-CE94-44D7-B2C6-A5FBCDDA5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729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A1B72-1177-4B1E-958D-F83FFD99D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E6D9B9-3263-43A9-9870-013DA5A14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4FA0-DEA5-4DD6-BDE3-539F365C3635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9A1972-0CBA-4815-9BE9-5A64B445D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6F4FB4-A4F1-428E-A50B-56C82BBF2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6FE20-CE94-44D7-B2C6-A5FBCDDA5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817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8159DD-DAA5-4778-8A7E-BAF304CAB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4FA0-DEA5-4DD6-BDE3-539F365C3635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54173A-4C13-4AD2-9937-020B6B850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A4A3EE-24F9-4E19-8776-6F99D84FD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6FE20-CE94-44D7-B2C6-A5FBCDDA5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296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032D1-BC11-4C4A-9BCB-E936809D7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09194-822E-43B5-99B7-DB5EA7EE79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DE5C55-B2BC-42F7-9443-F0823D637C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B39BE4-E8AC-4C67-B9EF-DAB760AD0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4FA0-DEA5-4DD6-BDE3-539F365C3635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F6A389-5D06-4582-BCC7-8842FD14B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E2946B-8EED-4B16-95CF-ED5D93260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6FE20-CE94-44D7-B2C6-A5FBCDDA5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44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8D2C2-770C-451B-A5DB-04A2FD81E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7E6590-F2A9-44E1-A28D-1CE5B56B2F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6A4E46-05A6-4780-9947-75A0A34EF0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E407D7-869D-4B1C-91C4-0338AF69B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4FA0-DEA5-4DD6-BDE3-539F365C3635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BA737F-788C-4215-B421-23AAFFF0B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30B5ED-4B77-4E17-9842-A344F5186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6FE20-CE94-44D7-B2C6-A5FBCDDA5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223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88942B-7A1F-4966-BE65-F7A3F7016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EC4F8-1140-48E3-AE54-E2306527BC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042FEC-E6CF-41B7-98FD-507C305BB2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054FA0-DEA5-4DD6-BDE3-539F365C3635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D5C0AE-E6EB-400C-9168-B3D2B5C796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CDE35B-A934-4571-95D8-F13C4FFAE0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86FE20-CE94-44D7-B2C6-A5FBCDDA5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939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Relationship Id="rId9" Type="http://schemas.openxmlformats.org/officeDocument/2006/relationships/image" Target="../media/image5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43.png"/><Relationship Id="rId7" Type="http://schemas.openxmlformats.org/officeDocument/2006/relationships/image" Target="../media/image6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10" Type="http://schemas.openxmlformats.org/officeDocument/2006/relationships/image" Target="../media/image64.png"/><Relationship Id="rId4" Type="http://schemas.openxmlformats.org/officeDocument/2006/relationships/image" Target="../media/image58.png"/><Relationship Id="rId9" Type="http://schemas.openxmlformats.org/officeDocument/2006/relationships/image" Target="../media/image6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4" Type="http://schemas.openxmlformats.org/officeDocument/2006/relationships/image" Target="../media/image5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4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png"/><Relationship Id="rId5" Type="http://schemas.openxmlformats.org/officeDocument/2006/relationships/image" Target="../media/image710.png"/><Relationship Id="rId4" Type="http://schemas.openxmlformats.org/officeDocument/2006/relationships/image" Target="../media/image610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00.png"/><Relationship Id="rId4" Type="http://schemas.openxmlformats.org/officeDocument/2006/relationships/image" Target="../media/image7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1.png"/><Relationship Id="rId4" Type="http://schemas.openxmlformats.org/officeDocument/2006/relationships/image" Target="../media/image1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17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1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20.png"/><Relationship Id="rId5" Type="http://schemas.openxmlformats.org/officeDocument/2006/relationships/image" Target="../media/image18.png"/><Relationship Id="rId1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Relationship Id="rId1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figshare.com/s/0415ccdd6d19645e44b5" TargetMode="External"/><Relationship Id="rId4" Type="http://schemas.openxmlformats.org/officeDocument/2006/relationships/hyperlink" Target="https://www.consultantsmind.com/2016/07/20/are-you-sure/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24.png"/><Relationship Id="rId7" Type="http://schemas.openxmlformats.org/officeDocument/2006/relationships/image" Target="../media/image3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6.png"/><Relationship Id="rId5" Type="http://schemas.openxmlformats.org/officeDocument/2006/relationships/image" Target="../media/image18.png"/><Relationship Id="rId10" Type="http://schemas.openxmlformats.org/officeDocument/2006/relationships/image" Target="../media/image35.png"/><Relationship Id="rId4" Type="http://schemas.openxmlformats.org/officeDocument/2006/relationships/image" Target="../media/image25.png"/><Relationship Id="rId9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006891" y="800747"/>
            <a:ext cx="10178218" cy="2387600"/>
          </a:xfrm>
        </p:spPr>
        <p:txBody>
          <a:bodyPr>
            <a:normAutofit/>
          </a:bodyPr>
          <a:lstStyle/>
          <a:p>
            <a:pPr algn="l"/>
            <a:r>
              <a:rPr lang="en-US" sz="4400" dirty="0"/>
              <a:t>Learning to be a Statistician</a:t>
            </a:r>
            <a:br>
              <a:rPr lang="en-US" sz="4400" dirty="0"/>
            </a:br>
            <a:r>
              <a:rPr lang="en-US" sz="3600" dirty="0"/>
              <a:t>Learned Estimator for Number of Distinct Values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Renzhi</a:t>
            </a:r>
            <a:r>
              <a:rPr lang="en-US" dirty="0"/>
              <a:t> Wu</a:t>
            </a:r>
            <a:r>
              <a:rPr lang="en-US" baseline="30000" dirty="0"/>
              <a:t>1,2</a:t>
            </a:r>
            <a:r>
              <a:rPr lang="en-US" dirty="0"/>
              <a:t>, </a:t>
            </a:r>
            <a:r>
              <a:rPr lang="en-US" u="sng" dirty="0"/>
              <a:t>Bolin Ding</a:t>
            </a:r>
            <a:r>
              <a:rPr lang="en-US" u="sng" baseline="30000" dirty="0"/>
              <a:t>1</a:t>
            </a:r>
            <a:r>
              <a:rPr lang="en-US" dirty="0"/>
              <a:t>, Xu Chu</a:t>
            </a:r>
            <a:r>
              <a:rPr lang="en-US" baseline="30000" dirty="0"/>
              <a:t>2</a:t>
            </a:r>
            <a:r>
              <a:rPr lang="en-US" dirty="0"/>
              <a:t>, </a:t>
            </a:r>
            <a:r>
              <a:rPr lang="en-US" dirty="0" err="1"/>
              <a:t>Zhewei</a:t>
            </a:r>
            <a:r>
              <a:rPr lang="en-US" dirty="0"/>
              <a:t> Wei</a:t>
            </a:r>
            <a:r>
              <a:rPr lang="en-US" baseline="30000" dirty="0"/>
              <a:t>3</a:t>
            </a:r>
          </a:p>
          <a:p>
            <a:r>
              <a:rPr lang="en-US" dirty="0" err="1"/>
              <a:t>Xiening</a:t>
            </a:r>
            <a:r>
              <a:rPr lang="en-US" dirty="0"/>
              <a:t> Dai</a:t>
            </a:r>
            <a:r>
              <a:rPr lang="en-US" baseline="30000" dirty="0"/>
              <a:t>1</a:t>
            </a:r>
            <a:r>
              <a:rPr lang="en-US" dirty="0"/>
              <a:t>, Tao Guan</a:t>
            </a:r>
            <a:r>
              <a:rPr lang="en-US" baseline="30000" dirty="0"/>
              <a:t>1</a:t>
            </a:r>
            <a:r>
              <a:rPr lang="en-US" dirty="0"/>
              <a:t>, </a:t>
            </a:r>
            <a:r>
              <a:rPr lang="en-US" dirty="0" err="1"/>
              <a:t>Jingren</a:t>
            </a:r>
            <a:r>
              <a:rPr lang="en-US" dirty="0"/>
              <a:t> Zhou</a:t>
            </a:r>
            <a:r>
              <a:rPr lang="en-US" baseline="30000" dirty="0"/>
              <a:t>1</a:t>
            </a:r>
          </a:p>
          <a:p>
            <a:r>
              <a:rPr lang="en-US" dirty="0">
                <a:solidFill>
                  <a:prstClr val="black"/>
                </a:solidFill>
              </a:rPr>
              <a:t>[To appear in VLDB 2022]</a:t>
            </a:r>
            <a:endParaRPr lang="en-US" baseline="30000" dirty="0"/>
          </a:p>
        </p:txBody>
      </p:sp>
      <p:pic>
        <p:nvPicPr>
          <p:cNvPr id="1026" name="Picture 2" descr="docs.alibabagroup.com/assets2/images/en/news/li..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1244" y="5373272"/>
            <a:ext cx="1897203" cy="849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nmin University of China - Wikipedi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8279" y="5159412"/>
            <a:ext cx="1276830" cy="1276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Georgia Tech -- ANS / Meetings / 2021 Student Conferenc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7872" y="5328460"/>
            <a:ext cx="2220102" cy="938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441244" y="52578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050267" y="52578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530905" y="52578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8124631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268D29F-BB53-422E-A7EF-780AA93B10DD}"/>
              </a:ext>
            </a:extLst>
          </p:cNvPr>
          <p:cNvSpPr txBox="1"/>
          <p:nvPr/>
        </p:nvSpPr>
        <p:spPr>
          <a:xfrm>
            <a:off x="747346" y="448408"/>
            <a:ext cx="22188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Rest questions</a:t>
            </a:r>
            <a:endParaRPr lang="zh-CN" altLang="en-US" sz="2400" b="1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557533E-EFCA-48C3-B4FE-AB8DDB270AAF}"/>
              </a:ext>
            </a:extLst>
          </p:cNvPr>
          <p:cNvSpPr/>
          <p:nvPr/>
        </p:nvSpPr>
        <p:spPr>
          <a:xfrm>
            <a:off x="936619" y="1435296"/>
            <a:ext cx="1015668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/>
              <a:t>Feature reduction/selection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/>
              <a:t>Training sample generation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/>
              <a:t>Model structure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/>
              <a:t>Hardness results </a:t>
            </a:r>
            <a:r>
              <a:rPr lang="en-US" altLang="zh-CN" b="1" dirty="0" err="1"/>
              <a:t>v.s</a:t>
            </a:r>
            <a:r>
              <a:rPr lang="en-US" altLang="zh-CN" b="1" dirty="0"/>
              <a:t>. Model regularization</a:t>
            </a:r>
          </a:p>
        </p:txBody>
      </p:sp>
    </p:spTree>
    <p:extLst>
      <p:ext uri="{BB962C8B-B14F-4D97-AF65-F5344CB8AC3E}">
        <p14:creationId xmlns:p14="http://schemas.microsoft.com/office/powerpoint/2010/main" val="27540911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268D29F-BB53-422E-A7EF-780AA93B10DD}"/>
              </a:ext>
            </a:extLst>
          </p:cNvPr>
          <p:cNvSpPr txBox="1"/>
          <p:nvPr/>
        </p:nvSpPr>
        <p:spPr>
          <a:xfrm>
            <a:off x="747346" y="448408"/>
            <a:ext cx="26564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Feature reduction</a:t>
            </a:r>
            <a:endParaRPr lang="zh-CN" alt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F557533E-EFCA-48C3-B4FE-AB8DDB270AAF}"/>
                  </a:ext>
                </a:extLst>
              </p:cNvPr>
              <p:cNvSpPr/>
              <p:nvPr/>
            </p:nvSpPr>
            <p:spPr>
              <a:xfrm>
                <a:off x="936619" y="1435296"/>
                <a:ext cx="10638693" cy="512903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b="1" dirty="0"/>
                  <a:t>From sample to profile</a:t>
                </a:r>
                <a:r>
                  <a:rPr lang="en-US" altLang="zh-CN" dirty="0"/>
                  <a:t>: profile suffices for “consistent” estimator (proved in the paper)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b="1" dirty="0"/>
                  <a:t>Dimensionality reduction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/>
                  <a:t>: from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/>
                  <a:t>-dim to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altLang="zh-CN" dirty="0"/>
                  <a:t>-dim, </a:t>
                </a:r>
                <a:r>
                  <a:rPr lang="en-US" altLang="zh-CN" b="1" dirty="0"/>
                  <a:t>why?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dirty="0"/>
              </a:p>
              <a:p>
                <a:r>
                  <a:rPr lang="en-US" altLang="zh-CN" b="1" dirty="0"/>
                  <a:t>Frequent (Sample-frequent) value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altLang="zh-CN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altLang="zh-CN" dirty="0"/>
                  <a:t>)</a:t>
                </a:r>
              </a:p>
              <a:p>
                <a:pPr marL="342900" indent="-342900">
                  <a:buAutoNum type="alphaLcParenR"/>
                </a:pPr>
                <a:r>
                  <a:rPr lang="en-US" altLang="zh-CN" b="1" dirty="0">
                    <a:solidFill>
                      <a:schemeClr val="accent1"/>
                    </a:solidFill>
                  </a:rPr>
                  <a:t>Infrequent -&gt; sample-infrequent</a:t>
                </a:r>
                <a:r>
                  <a:rPr lang="en-US" altLang="zh-CN" dirty="0"/>
                  <a:t>: stay in the sample, with probability roughly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altLang="zh-CN" dirty="0"/>
              </a:p>
              <a:p>
                <a:pPr marL="342900" indent="-342900">
                  <a:buAutoNum type="alphaLcParenR"/>
                </a:pPr>
                <a:r>
                  <a:rPr lang="en-US" altLang="zh-CN" b="1" dirty="0">
                    <a:solidFill>
                      <a:schemeClr val="accent1"/>
                    </a:solidFill>
                  </a:rPr>
                  <a:t>Infrequent -&gt; disappearing</a:t>
                </a:r>
                <a:r>
                  <a:rPr lang="en-US" altLang="zh-CN" dirty="0"/>
                  <a:t>: unobserved, with probability roughly 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altLang="zh-CN" dirty="0"/>
              </a:p>
              <a:p>
                <a:pPr marL="342900" indent="-342900">
                  <a:buAutoNum type="alphaLcParenR"/>
                </a:pPr>
                <a:r>
                  <a:rPr lang="en-US" altLang="zh-CN" b="1" dirty="0">
                    <a:solidFill>
                      <a:schemeClr val="accent1"/>
                    </a:solidFill>
                  </a:rPr>
                  <a:t>Frequent -&gt; sample-frequent</a:t>
                </a:r>
                <a:r>
                  <a:rPr lang="en-US" altLang="zh-CN" dirty="0"/>
                  <a:t>: stand out</a:t>
                </a:r>
              </a:p>
              <a:p>
                <a:pPr marL="342900" indent="-342900">
                  <a:buAutoNum type="alphaLcParenR"/>
                </a:pPr>
                <a:r>
                  <a:rPr lang="en-US" altLang="zh-CN" b="1" dirty="0">
                    <a:solidFill>
                      <a:schemeClr val="accent1"/>
                    </a:solidFill>
                  </a:rPr>
                  <a:t>Frequent -&gt; sample-infrequent</a:t>
                </a:r>
                <a:r>
                  <a:rPr lang="en-US" altLang="zh-CN" dirty="0"/>
                  <a:t>: mixed with a)</a:t>
                </a:r>
              </a:p>
              <a:p>
                <a:pPr marL="342900" indent="-342900">
                  <a:buAutoNum type="alphaLcParenR"/>
                </a:pPr>
                <a:r>
                  <a:rPr lang="en-US" altLang="zh-CN" b="1" dirty="0">
                    <a:solidFill>
                      <a:schemeClr val="accent1"/>
                    </a:solidFill>
                  </a:rPr>
                  <a:t>Frequent -&gt; disappearing</a:t>
                </a:r>
                <a:r>
                  <a:rPr lang="en-US" altLang="zh-CN" dirty="0"/>
                  <a:t>: with low probability (roughly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1/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p>
                    </m:sSup>
                  </m:oMath>
                </a14:m>
                <a:r>
                  <a:rPr lang="en-US" altLang="zh-CN" dirty="0"/>
                  <a:t>)</a:t>
                </a:r>
              </a:p>
              <a:p>
                <a:pPr marL="342900" indent="-342900">
                  <a:buAutoNum type="alphaLcParenR"/>
                </a:pPr>
                <a:endParaRPr lang="en-US" altLang="zh-CN" dirty="0"/>
              </a:p>
              <a:p>
                <a:r>
                  <a:rPr lang="en-US" altLang="zh-CN" dirty="0"/>
                  <a:t>Choose</a:t>
                </a:r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b="1" dirty="0"/>
                  <a:t>Feature set 1</a:t>
                </a:r>
                <a:r>
                  <a:rPr lang="en-US" altLang="zh-CN" dirty="0"/>
                  <a:t>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zh-CN" dirty="0"/>
              </a:p>
              <a:p>
                <a:r>
                  <a:rPr lang="en-US" altLang="zh-CN" b="1" dirty="0"/>
                  <a:t>Feature 2</a:t>
                </a:r>
                <a:r>
                  <a:rPr lang="en-US" altLang="zh-CN" dirty="0"/>
                  <a:t>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&gt;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</m:e>
                    </m:d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F557533E-EFCA-48C3-B4FE-AB8DDB270A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619" y="1435296"/>
                <a:ext cx="10638693" cy="5129033"/>
              </a:xfrm>
              <a:prstGeom prst="rect">
                <a:avLst/>
              </a:prstGeom>
              <a:blipFill rotWithShape="0">
                <a:blip r:embed="rId2"/>
                <a:stretch>
                  <a:fillRect l="-516" t="-594" b="-118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2625" y="4794500"/>
            <a:ext cx="4448796" cy="8954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6413" y="4432261"/>
            <a:ext cx="1524213" cy="39058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563832" y="4527491"/>
            <a:ext cx="370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c)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545571" y="4527491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e)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968947" y="4527491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a) + d)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4639709" y="4527491"/>
            <a:ext cx="0" cy="369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323196" y="4525183"/>
            <a:ext cx="0" cy="369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7364812" y="4525183"/>
            <a:ext cx="0" cy="369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8070105" y="4524809"/>
            <a:ext cx="0" cy="369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2257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268D29F-BB53-422E-A7EF-780AA93B10DD}"/>
              </a:ext>
            </a:extLst>
          </p:cNvPr>
          <p:cNvSpPr txBox="1"/>
          <p:nvPr/>
        </p:nvSpPr>
        <p:spPr>
          <a:xfrm>
            <a:off x="747346" y="448408"/>
            <a:ext cx="40206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Training sample generation</a:t>
            </a:r>
            <a:endParaRPr lang="zh-CN" alt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F557533E-EFCA-48C3-B4FE-AB8DDB270AAF}"/>
                  </a:ext>
                </a:extLst>
              </p:cNvPr>
              <p:cNvSpPr/>
              <p:nvPr/>
            </p:nvSpPr>
            <p:spPr>
              <a:xfrm>
                <a:off x="936619" y="1435296"/>
                <a:ext cx="10156683" cy="39703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b="1" dirty="0"/>
                  <a:t>A profile distribution with constant                     </a:t>
                </a:r>
              </a:p>
              <a:p>
                <a:r>
                  <a:rPr lang="en-US" altLang="zh-CN" b="1" dirty="0"/>
                  <a:t>(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altLang="zh-CN" b="1" dirty="0"/>
                  <a:t> follows uniform distribution, conditioned on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altLang="zh-CN" b="1" dirty="0"/>
                  <a:t>)</a:t>
                </a:r>
              </a:p>
              <a:p>
                <a:endParaRPr lang="en-US" altLang="zh-CN" dirty="0"/>
              </a:p>
              <a:p>
                <a:r>
                  <a:rPr lang="en-US" altLang="zh-CN" dirty="0"/>
                  <a:t>Draw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altLang="zh-CN" dirty="0"/>
                  <a:t>~    uniformly at random, with constraints</a:t>
                </a:r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Reduce to </a:t>
                </a:r>
                <a:r>
                  <a:rPr lang="en-US" altLang="zh-CN" i="1" dirty="0"/>
                  <a:t>random fixed sum problem</a:t>
                </a:r>
                <a:r>
                  <a:rPr lang="en-US" altLang="zh-CN" dirty="0"/>
                  <a:t>:</a:t>
                </a:r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One-to-one mapping: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satisfies constraints and is uniformly at random</a:t>
                </a: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F557533E-EFCA-48C3-B4FE-AB8DDB270A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619" y="1435296"/>
                <a:ext cx="10156683" cy="3970318"/>
              </a:xfrm>
              <a:prstGeom prst="rect">
                <a:avLst/>
              </a:prstGeom>
              <a:blipFill rotWithShape="0">
                <a:blip r:embed="rId2"/>
                <a:stretch>
                  <a:fillRect l="-540" t="-767" b="-13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2177" y="1419909"/>
            <a:ext cx="1162212" cy="40010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8136" y="2294008"/>
            <a:ext cx="247685" cy="26673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5405" y="2636427"/>
            <a:ext cx="2572109" cy="7144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85405" y="3712564"/>
            <a:ext cx="5106113" cy="905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314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268D29F-BB53-422E-A7EF-780AA93B10DD}"/>
              </a:ext>
            </a:extLst>
          </p:cNvPr>
          <p:cNvSpPr txBox="1"/>
          <p:nvPr/>
        </p:nvSpPr>
        <p:spPr>
          <a:xfrm>
            <a:off x="747346" y="448408"/>
            <a:ext cx="24160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Model structure</a:t>
            </a:r>
            <a:endParaRPr lang="zh-CN" altLang="en-US" sz="2400" b="1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557533E-EFCA-48C3-B4FE-AB8DDB270AAF}"/>
              </a:ext>
            </a:extLst>
          </p:cNvPr>
          <p:cNvSpPr/>
          <p:nvPr/>
        </p:nvSpPr>
        <p:spPr>
          <a:xfrm>
            <a:off x="936619" y="1435296"/>
            <a:ext cx="101566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/>
              <a:t>Logarithmic -&gt; K + 2 fully connected layers -&gt; Exponential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403700" y="2154883"/>
            <a:ext cx="7222520" cy="1867161"/>
            <a:chOff x="2126721" y="2495419"/>
            <a:chExt cx="7222520" cy="1867161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42758" y="2495419"/>
              <a:ext cx="6506483" cy="1867161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/>
                <p:cNvSpPr txBox="1"/>
                <p:nvPr/>
              </p:nvSpPr>
              <p:spPr>
                <a:xfrm>
                  <a:off x="2126721" y="3244333"/>
                  <a:ext cx="8043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" name="TextBox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26721" y="3244333"/>
                  <a:ext cx="804323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0394850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268D29F-BB53-422E-A7EF-780AA93B10DD}"/>
              </a:ext>
            </a:extLst>
          </p:cNvPr>
          <p:cNvSpPr txBox="1"/>
          <p:nvPr/>
        </p:nvSpPr>
        <p:spPr>
          <a:xfrm>
            <a:off x="747346" y="448408"/>
            <a:ext cx="60019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Hardness results </a:t>
            </a:r>
            <a:r>
              <a:rPr lang="en-US" altLang="zh-CN" sz="2400" b="1" dirty="0" err="1"/>
              <a:t>v.s</a:t>
            </a:r>
            <a:r>
              <a:rPr lang="en-US" altLang="zh-CN" sz="2400" b="1" dirty="0"/>
              <a:t>. Model regularization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F557533E-EFCA-48C3-B4FE-AB8DDB270AAF}"/>
                  </a:ext>
                </a:extLst>
              </p:cNvPr>
              <p:cNvSpPr/>
              <p:nvPr/>
            </p:nvSpPr>
            <p:spPr>
              <a:xfrm>
                <a:off x="936619" y="1435296"/>
                <a:ext cx="10156683" cy="52043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b="1" dirty="0"/>
                  <a:t>An instance-level hardness result:</a:t>
                </a:r>
              </a:p>
              <a:p>
                <a:r>
                  <a:rPr lang="en-US" altLang="zh-CN" dirty="0"/>
                  <a:t>Observing a sample with sample NDV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Hard to distinguish two scenarios (</a:t>
                </a:r>
                <a:r>
                  <a:rPr lang="en-US" altLang="zh-CN" dirty="0" err="1"/>
                  <a:t>w.h.p</a:t>
                </a:r>
                <a:r>
                  <a:rPr lang="en-US" altLang="zh-CN" dirty="0"/>
                  <a:t>.):</a:t>
                </a:r>
              </a:p>
              <a:p>
                <a:pPr marL="342900" indent="-342900">
                  <a:buAutoNum type="arabicPeriod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altLang="zh-CN" dirty="0"/>
                  <a:t>: no unobserved values in the full column</a:t>
                </a:r>
              </a:p>
              <a:p>
                <a:pPr marL="342900" indent="-342900">
                  <a:buAutoNum type="arabicPeriod"/>
                </a:pP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: there are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altLang="zh-CN" dirty="0"/>
                  <a:t> values unobserved values which appear only once in the full column</a:t>
                </a:r>
              </a:p>
              <a:p>
                <a:pPr marL="342900" indent="-342900">
                  <a:buAutoNum type="arabicPeriod"/>
                </a:pPr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b="1" dirty="0"/>
              </a:p>
              <a:p>
                <a:r>
                  <a:rPr lang="en-US" altLang="zh-CN" b="1" dirty="0"/>
                  <a:t>Ratio error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error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acc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en-US" altLang="zh-CN" b="1" dirty="0"/>
                  <a:t>can be as large as</a:t>
                </a:r>
                <a:r>
                  <a:rPr lang="en-US" altLang="zh-CN" dirty="0"/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maxerr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den>
                        </m:f>
                      </m:e>
                    </m:rad>
                  </m:oMath>
                </a14:m>
                <a:r>
                  <a:rPr lang="en-US" altLang="zh-CN" dirty="0"/>
                  <a:t>  (</a:t>
                </a:r>
                <a:r>
                  <a:rPr lang="en-US" altLang="zh-CN" dirty="0" err="1"/>
                  <a:t>w.h.p</a:t>
                </a:r>
                <a:r>
                  <a:rPr lang="en-US" altLang="zh-CN" dirty="0"/>
                  <a:t>.)</a:t>
                </a: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F557533E-EFCA-48C3-B4FE-AB8DDB270A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619" y="1435296"/>
                <a:ext cx="10156683" cy="5204310"/>
              </a:xfrm>
              <a:prstGeom prst="rect">
                <a:avLst/>
              </a:prstGeom>
              <a:blipFill rotWithShape="0">
                <a:blip r:embed="rId2"/>
                <a:stretch>
                  <a:fillRect l="-540" t="-5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Oval 1"/>
              <p:cNvSpPr/>
              <p:nvPr/>
            </p:nvSpPr>
            <p:spPr>
              <a:xfrm>
                <a:off x="4464794" y="3165716"/>
                <a:ext cx="655846" cy="6243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Oval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4794" y="3165716"/>
                <a:ext cx="655846" cy="624314"/>
              </a:xfrm>
              <a:prstGeom prst="ellipse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/>
              <p:cNvSpPr/>
              <p:nvPr/>
            </p:nvSpPr>
            <p:spPr>
              <a:xfrm>
                <a:off x="2894547" y="4219903"/>
                <a:ext cx="1526103" cy="110253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Oval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4547" y="4219903"/>
                <a:ext cx="1526103" cy="1102536"/>
              </a:xfrm>
              <a:prstGeom prst="ellipse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val 6"/>
          <p:cNvSpPr/>
          <p:nvPr/>
        </p:nvSpPr>
        <p:spPr>
          <a:xfrm>
            <a:off x="5251908" y="4219903"/>
            <a:ext cx="1526103" cy="1102536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/>
              <p:cNvSpPr/>
              <p:nvPr/>
            </p:nvSpPr>
            <p:spPr>
              <a:xfrm>
                <a:off x="5251907" y="4522074"/>
                <a:ext cx="1293935" cy="6243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Oval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1907" y="4522074"/>
                <a:ext cx="1293935" cy="624314"/>
              </a:xfrm>
              <a:prstGeom prst="ellipse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6084789" y="4282965"/>
                <a:ext cx="6719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4789" y="4282965"/>
                <a:ext cx="671979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/>
          <p:cNvCxnSpPr>
            <a:stCxn id="2" idx="4"/>
            <a:endCxn id="5" idx="0"/>
          </p:cNvCxnSpPr>
          <p:nvPr/>
        </p:nvCxnSpPr>
        <p:spPr>
          <a:xfrm flipH="1">
            <a:off x="3657599" y="3790030"/>
            <a:ext cx="1135118" cy="429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7" idx="0"/>
          </p:cNvCxnSpPr>
          <p:nvPr/>
        </p:nvCxnSpPr>
        <p:spPr>
          <a:xfrm>
            <a:off x="4792717" y="3790030"/>
            <a:ext cx="1222243" cy="429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936616" y="3235084"/>
            <a:ext cx="1912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Observed sample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36616" y="4476774"/>
            <a:ext cx="1765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Underlying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7609269" y="3693518"/>
                <a:ext cx="3345591" cy="7121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Worst-case optimal estimator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⋅(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ra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9269" y="3693518"/>
                <a:ext cx="3345591" cy="712183"/>
              </a:xfrm>
              <a:prstGeom prst="rect">
                <a:avLst/>
              </a:prstGeom>
              <a:blipFill rotWithShape="0">
                <a:blip r:embed="rId7"/>
                <a:stretch>
                  <a:fillRect l="-1457" t="-5128" r="-1639" b="-34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3229628" y="5328745"/>
                <a:ext cx="85593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9628" y="5328745"/>
                <a:ext cx="855939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5190631" y="5207974"/>
                <a:ext cx="1648656" cy="6108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0631" y="5207974"/>
                <a:ext cx="1648656" cy="610873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28748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268D29F-BB53-422E-A7EF-780AA93B10DD}"/>
              </a:ext>
            </a:extLst>
          </p:cNvPr>
          <p:cNvSpPr txBox="1"/>
          <p:nvPr/>
        </p:nvSpPr>
        <p:spPr>
          <a:xfrm>
            <a:off x="747346" y="448408"/>
            <a:ext cx="60019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Hardness results </a:t>
            </a:r>
            <a:r>
              <a:rPr lang="en-US" altLang="zh-CN" sz="2400" b="1" dirty="0" err="1"/>
              <a:t>v.s</a:t>
            </a:r>
            <a:r>
              <a:rPr lang="en-US" altLang="zh-CN" sz="2400" b="1" dirty="0"/>
              <a:t>. Model regularization</a:t>
            </a:r>
            <a:endParaRPr lang="zh-CN" altLang="en-US" sz="2400" b="1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557533E-EFCA-48C3-B4FE-AB8DDB270AAF}"/>
              </a:ext>
            </a:extLst>
          </p:cNvPr>
          <p:cNvSpPr/>
          <p:nvPr/>
        </p:nvSpPr>
        <p:spPr>
          <a:xfrm>
            <a:off x="936619" y="1435296"/>
            <a:ext cx="1015668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/>
              <a:t>Model regularization:</a:t>
            </a:r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r>
              <a:rPr lang="en-US" altLang="zh-CN" b="1" dirty="0"/>
              <a:t>Intuition:</a:t>
            </a:r>
          </a:p>
          <a:p>
            <a:endParaRPr lang="en-US" altLang="zh-C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404" y="1805363"/>
            <a:ext cx="5582429" cy="55252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140" y="2547711"/>
            <a:ext cx="5772956" cy="476316"/>
          </a:xfrm>
          <a:prstGeom prst="rect">
            <a:avLst/>
          </a:prstGeom>
        </p:spPr>
      </p:pic>
      <p:sp>
        <p:nvSpPr>
          <p:cNvPr id="3" name="Down Arrow 2"/>
          <p:cNvSpPr/>
          <p:nvPr/>
        </p:nvSpPr>
        <p:spPr>
          <a:xfrm>
            <a:off x="4331790" y="2288521"/>
            <a:ext cx="157655" cy="3531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/>
              <p:cNvSpPr/>
              <p:nvPr/>
            </p:nvSpPr>
            <p:spPr>
              <a:xfrm>
                <a:off x="6123326" y="3298147"/>
                <a:ext cx="655846" cy="6243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3326" y="3298147"/>
                <a:ext cx="655846" cy="624314"/>
              </a:xfrm>
              <a:prstGeom prst="ellipse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/>
              <p:cNvSpPr/>
              <p:nvPr/>
            </p:nvSpPr>
            <p:spPr>
              <a:xfrm>
                <a:off x="4553079" y="4352334"/>
                <a:ext cx="1526103" cy="110253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Oval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3079" y="4352334"/>
                <a:ext cx="1526103" cy="1102536"/>
              </a:xfrm>
              <a:prstGeom prst="ellipse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Oval 8"/>
          <p:cNvSpPr/>
          <p:nvPr/>
        </p:nvSpPr>
        <p:spPr>
          <a:xfrm>
            <a:off x="6910440" y="4352334"/>
            <a:ext cx="1526103" cy="1102536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/>
              <p:cNvSpPr/>
              <p:nvPr/>
            </p:nvSpPr>
            <p:spPr>
              <a:xfrm>
                <a:off x="6910439" y="4654505"/>
                <a:ext cx="1293935" cy="6243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Oval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0439" y="4654505"/>
                <a:ext cx="1293935" cy="624314"/>
              </a:xfrm>
              <a:prstGeom prst="ellipse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7743321" y="4415396"/>
                <a:ext cx="6719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3321" y="4415396"/>
                <a:ext cx="671979" cy="369332"/>
              </a:xfrm>
              <a:prstGeom prst="rect">
                <a:avLst/>
              </a:prstGeom>
              <a:blipFill rotWithShape="0">
                <a:blip r:embed="rId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/>
          <p:cNvCxnSpPr>
            <a:stCxn id="7" idx="4"/>
            <a:endCxn id="8" idx="0"/>
          </p:cNvCxnSpPr>
          <p:nvPr/>
        </p:nvCxnSpPr>
        <p:spPr>
          <a:xfrm flipH="1">
            <a:off x="5316131" y="3922461"/>
            <a:ext cx="1135118" cy="429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9" idx="0"/>
          </p:cNvCxnSpPr>
          <p:nvPr/>
        </p:nvCxnSpPr>
        <p:spPr>
          <a:xfrm>
            <a:off x="6451249" y="3922461"/>
            <a:ext cx="1222243" cy="429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595148" y="3367515"/>
            <a:ext cx="1912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Observed sample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595148" y="4609205"/>
            <a:ext cx="1765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Underlying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4888160" y="5461176"/>
                <a:ext cx="85593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8160" y="5461176"/>
                <a:ext cx="855939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6849163" y="5340405"/>
                <a:ext cx="1648656" cy="6108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9163" y="5340405"/>
                <a:ext cx="1648656" cy="610873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Connector 18"/>
          <p:cNvCxnSpPr/>
          <p:nvPr/>
        </p:nvCxnSpPr>
        <p:spPr>
          <a:xfrm>
            <a:off x="5316131" y="5896307"/>
            <a:ext cx="0" cy="296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316131" y="6192699"/>
            <a:ext cx="24972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813390" y="5896307"/>
            <a:ext cx="0" cy="296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5367630" y="6066575"/>
            <a:ext cx="81981" cy="819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5399163" y="5940452"/>
            <a:ext cx="81981" cy="819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5501109" y="6044503"/>
            <a:ext cx="81981" cy="819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7516415" y="5910707"/>
            <a:ext cx="81981" cy="8198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7648378" y="5956216"/>
            <a:ext cx="81981" cy="8198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7557697" y="6044503"/>
            <a:ext cx="81981" cy="8198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7683064" y="6068152"/>
            <a:ext cx="81981" cy="8198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7623912" y="5815220"/>
            <a:ext cx="81981" cy="8198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7724344" y="5874031"/>
            <a:ext cx="81981" cy="8198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2595148" y="6407115"/>
                <a:ext cx="8604279" cy="3767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Force to learn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acc>
                  </m:oMath>
                </a14:m>
                <a:r>
                  <a:rPr lang="en-US" dirty="0"/>
                  <a:t> in the middle; otherwise adversary may make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acc>
                  </m:oMath>
                </a14:m>
                <a:r>
                  <a:rPr lang="en-US" dirty="0"/>
                  <a:t> lie on the boundary </a:t>
                </a: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5148" y="6407115"/>
                <a:ext cx="8604279" cy="376770"/>
              </a:xfrm>
              <a:prstGeom prst="rect">
                <a:avLst/>
              </a:prstGeom>
              <a:blipFill rotWithShape="0">
                <a:blip r:embed="rId10"/>
                <a:stretch>
                  <a:fillRect l="-638" t="-4839" b="-25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Up Arrow 33"/>
          <p:cNvSpPr/>
          <p:nvPr/>
        </p:nvSpPr>
        <p:spPr>
          <a:xfrm>
            <a:off x="6451249" y="6194276"/>
            <a:ext cx="113511" cy="23511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3335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268D29F-BB53-422E-A7EF-780AA93B10DD}"/>
              </a:ext>
            </a:extLst>
          </p:cNvPr>
          <p:cNvSpPr txBox="1"/>
          <p:nvPr/>
        </p:nvSpPr>
        <p:spPr>
          <a:xfrm>
            <a:off x="747346" y="448408"/>
            <a:ext cx="35461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Experimental evaluation</a:t>
            </a:r>
            <a:endParaRPr lang="zh-CN" alt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F557533E-EFCA-48C3-B4FE-AB8DDB270AAF}"/>
                  </a:ext>
                </a:extLst>
              </p:cNvPr>
              <p:cNvSpPr/>
              <p:nvPr/>
            </p:nvSpPr>
            <p:spPr>
              <a:xfrm>
                <a:off x="936619" y="1435296"/>
                <a:ext cx="10156683" cy="14773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dirty="0"/>
                  <a:t>Datasets: 6 public + 3 private</a:t>
                </a:r>
              </a:p>
              <a:p>
                <a:r>
                  <a:rPr lang="en-US" altLang="zh-CN" dirty="0"/>
                  <a:t>Sampling rate: from 0.0001 to 0.01</a:t>
                </a:r>
              </a:p>
              <a:p>
                <a:r>
                  <a:rPr lang="en-US" altLang="zh-CN" dirty="0"/>
                  <a:t>Default hyperparameters: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=100</m:t>
                    </m:r>
                  </m:oMath>
                </a14:m>
                <a:r>
                  <a:rPr lang="en-US" altLang="zh-CN" dirty="0"/>
                  <a:t>, 7 + 2 fully connect layers</a:t>
                </a:r>
              </a:p>
              <a:p>
                <a:endParaRPr lang="en-US" altLang="zh-CN" dirty="0"/>
              </a:p>
              <a:p>
                <a:r>
                  <a:rPr lang="en-US" altLang="zh-CN" dirty="0"/>
                  <a:t>Eight previous NDV estimators + </a:t>
                </a:r>
                <a:r>
                  <a:rPr lang="en-US" altLang="zh-CN" b="1" dirty="0"/>
                  <a:t>Ours (learned one)</a:t>
                </a:r>
                <a:r>
                  <a:rPr lang="en-US" altLang="zh-CN" dirty="0"/>
                  <a:t> + </a:t>
                </a:r>
                <a:r>
                  <a:rPr lang="en-US" altLang="zh-CN" b="1" dirty="0"/>
                  <a:t>LB</a:t>
                </a:r>
                <a:r>
                  <a:rPr lang="en-US" altLang="zh-CN" dirty="0"/>
                  <a:t> (workload-dependent lower-bound)</a:t>
                </a: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F557533E-EFCA-48C3-B4FE-AB8DDB270A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619" y="1435296"/>
                <a:ext cx="10156683" cy="1477328"/>
              </a:xfrm>
              <a:prstGeom prst="rect">
                <a:avLst/>
              </a:prstGeom>
              <a:blipFill rotWithShape="0">
                <a:blip r:embed="rId2"/>
                <a:stretch>
                  <a:fillRect l="-540" t="-2058" b="-53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557" y="3058284"/>
            <a:ext cx="5601482" cy="3200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025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268D29F-BB53-422E-A7EF-780AA93B10DD}"/>
              </a:ext>
            </a:extLst>
          </p:cNvPr>
          <p:cNvSpPr txBox="1"/>
          <p:nvPr/>
        </p:nvSpPr>
        <p:spPr>
          <a:xfrm>
            <a:off x="747346" y="448408"/>
            <a:ext cx="35461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Experimental evaluation</a:t>
            </a:r>
            <a:endParaRPr lang="zh-CN" altLang="en-US" sz="2400" b="1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557533E-EFCA-48C3-B4FE-AB8DDB270AAF}"/>
              </a:ext>
            </a:extLst>
          </p:cNvPr>
          <p:cNvSpPr/>
          <p:nvPr/>
        </p:nvSpPr>
        <p:spPr>
          <a:xfrm>
            <a:off x="936619" y="1435296"/>
            <a:ext cx="101566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/>
              <a:t>Tuning the model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424" y="1944432"/>
            <a:ext cx="4153480" cy="208626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3420" y="1944432"/>
            <a:ext cx="4210638" cy="21243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1270" y="4367693"/>
            <a:ext cx="4220164" cy="205768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520428" y="4030698"/>
                <a:ext cx="15806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0" dirty="0"/>
                  <a:t>Feature size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0428" y="4030698"/>
                <a:ext cx="1580689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3077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8827938" y="4030698"/>
            <a:ext cx="2265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/>
              <a:t># layers in the model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032653" y="6425380"/>
                <a:ext cx="31462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0" dirty="0"/>
                  <a:t>Data size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in training sample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2653" y="6425380"/>
                <a:ext cx="3146246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1744" t="-8197" r="-96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46111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268D29F-BB53-422E-A7EF-780AA93B10DD}"/>
              </a:ext>
            </a:extLst>
          </p:cNvPr>
          <p:cNvSpPr txBox="1"/>
          <p:nvPr/>
        </p:nvSpPr>
        <p:spPr>
          <a:xfrm>
            <a:off x="747346" y="448408"/>
            <a:ext cx="35461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Experimental evaluation</a:t>
            </a:r>
            <a:endParaRPr lang="zh-CN" altLang="en-US" sz="2400" b="1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557533E-EFCA-48C3-B4FE-AB8DDB270AAF}"/>
              </a:ext>
            </a:extLst>
          </p:cNvPr>
          <p:cNvSpPr/>
          <p:nvPr/>
        </p:nvSpPr>
        <p:spPr>
          <a:xfrm>
            <a:off x="936619" y="1435296"/>
            <a:ext cx="101566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/>
              <a:t>More details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619" y="2191921"/>
            <a:ext cx="6430272" cy="299126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567448" y="2191921"/>
            <a:ext cx="42210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Sampling rate 0.001</a:t>
            </a:r>
          </a:p>
          <a:p>
            <a:r>
              <a:rPr lang="en-US" dirty="0"/>
              <a:t>Min + 25% + 50% + 75% + Max + Outliers</a:t>
            </a:r>
          </a:p>
        </p:txBody>
      </p:sp>
    </p:spTree>
    <p:extLst>
      <p:ext uri="{BB962C8B-B14F-4D97-AF65-F5344CB8AC3E}">
        <p14:creationId xmlns:p14="http://schemas.microsoft.com/office/powerpoint/2010/main" val="1942920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268D29F-BB53-422E-A7EF-780AA93B10DD}"/>
              </a:ext>
            </a:extLst>
          </p:cNvPr>
          <p:cNvSpPr txBox="1"/>
          <p:nvPr/>
        </p:nvSpPr>
        <p:spPr>
          <a:xfrm>
            <a:off x="747346" y="448408"/>
            <a:ext cx="35461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Experimental evaluation</a:t>
            </a:r>
            <a:endParaRPr lang="zh-CN" altLang="en-US" sz="2400" b="1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557533E-EFCA-48C3-B4FE-AB8DDB270AAF}"/>
              </a:ext>
            </a:extLst>
          </p:cNvPr>
          <p:cNvSpPr/>
          <p:nvPr/>
        </p:nvSpPr>
        <p:spPr>
          <a:xfrm>
            <a:off x="936619" y="1435296"/>
            <a:ext cx="101566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/>
              <a:t>Average error: different sampling rates and NDVs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619" y="2059431"/>
            <a:ext cx="5420794" cy="4335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77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268D29F-BB53-422E-A7EF-780AA93B10DD}"/>
              </a:ext>
            </a:extLst>
          </p:cNvPr>
          <p:cNvSpPr txBox="1"/>
          <p:nvPr/>
        </p:nvSpPr>
        <p:spPr>
          <a:xfrm>
            <a:off x="747346" y="448408"/>
            <a:ext cx="40254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Learning to be a statistician</a:t>
            </a:r>
            <a:endParaRPr lang="zh-CN" alt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F557533E-EFCA-48C3-B4FE-AB8DDB270AAF}"/>
                  </a:ext>
                </a:extLst>
              </p:cNvPr>
              <p:cNvSpPr/>
              <p:nvPr/>
            </p:nvSpPr>
            <p:spPr>
              <a:xfrm>
                <a:off x="936619" y="1435296"/>
                <a:ext cx="9807581" cy="258532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b="1" dirty="0"/>
                  <a:t>Statistician’s task:</a:t>
                </a:r>
                <a:r>
                  <a:rPr lang="en-US" altLang="zh-CN" dirty="0"/>
                  <a:t> data </a:t>
                </a:r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 panose="02040503050406030204" pitchFamily="18" charset="0"/>
                      </a:rPr>
                      <m:t>𝐂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zh-CN" dirty="0"/>
                  <a:t> some statistics, e.g.,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mean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1" i="0" smtClean="0">
                        <a:latin typeface="Cambria Math" panose="02040503050406030204" pitchFamily="18" charset="0"/>
                      </a:rPr>
                      <m:t>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median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1">
                        <a:latin typeface="Cambria Math" panose="02040503050406030204" pitchFamily="18" charset="0"/>
                      </a:rPr>
                      <m:t>𝐂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NDV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1">
                        <a:latin typeface="Cambria Math" panose="02040503050406030204" pitchFamily="18" charset="0"/>
                      </a:rPr>
                      <m:t>𝐂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, …</a:t>
                </a:r>
              </a:p>
              <a:p>
                <a:endParaRPr lang="en-US" altLang="zh-CN" dirty="0"/>
              </a:p>
              <a:p>
                <a:r>
                  <a:rPr lang="en-US" altLang="zh-CN" b="1" dirty="0"/>
                  <a:t>Estimating statistics from random sample: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Draw a sample </a:t>
                </a:r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 panose="02040503050406030204" pitchFamily="18" charset="0"/>
                      </a:rPr>
                      <m:t>𝐒</m:t>
                    </m:r>
                  </m:oMath>
                </a14:m>
                <a:r>
                  <a:rPr lang="en-US" altLang="zh-CN" dirty="0"/>
                  <a:t> from </a:t>
                </a:r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 panose="02040503050406030204" pitchFamily="18" charset="0"/>
                      </a:rPr>
                      <m:t>𝐂</m:t>
                    </m:r>
                  </m:oMath>
                </a14:m>
                <a:endParaRPr lang="en-US" altLang="zh-CN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Derive some formula (estimator)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1" i="0" dirty="0" smtClean="0">
                        <a:latin typeface="Cambria Math" panose="02040503050406030204" pitchFamily="18" charset="0"/>
                      </a:rPr>
                      <m:t>𝐒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stat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1" i="0" smtClean="0">
                        <a:latin typeface="Cambria Math" panose="02040503050406030204" pitchFamily="18" charset="0"/>
                      </a:rPr>
                      <m:t>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b="1" dirty="0"/>
                  <a:t>Desirable property:</a:t>
                </a:r>
                <a:r>
                  <a:rPr lang="en-US" altLang="zh-CN" dirty="0"/>
                  <a:t> unbiasedness, small variance (or sampling efficiency), consistency, …</a:t>
                </a:r>
              </a:p>
              <a:p>
                <a:endParaRPr lang="en-US" altLang="zh-CN" dirty="0"/>
              </a:p>
              <a:p>
                <a:r>
                  <a:rPr lang="en-US" altLang="zh-CN" b="1" dirty="0"/>
                  <a:t>Can we learn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0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altLang="zh-CN" b="1" dirty="0"/>
                  <a:t>?</a:t>
                </a:r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F557533E-EFCA-48C3-B4FE-AB8DDB270A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619" y="1435296"/>
                <a:ext cx="9807581" cy="2585323"/>
              </a:xfrm>
              <a:prstGeom prst="rect">
                <a:avLst/>
              </a:prstGeom>
              <a:blipFill rotWithShape="0">
                <a:blip r:embed="rId2"/>
                <a:stretch>
                  <a:fillRect l="-559" t="-1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2" name="Picture 4" descr="西游记解读】8：悟空用兵法为唐僧压惊+9：磨难——无形的炼丹炉- 知乎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7" y="4875273"/>
            <a:ext cx="1889883" cy="1889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7357730" y="4036455"/>
            <a:ext cx="464288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/>
              <a:t>Technical challenges: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How to generate training data?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What are the features?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What model/loss function should be used?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Workload-dependent? (able to be generalized?)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936619" y="4036455"/>
                <a:ext cx="169950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0" dirty="0"/>
                  <a:t>Input feature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𝐒</m:t>
                    </m:r>
                  </m:oMath>
                </a14:m>
                <a:endParaRPr lang="en-US" b="1" dirty="0"/>
              </a:p>
              <a:p>
                <a:r>
                  <a:rPr lang="en-US" dirty="0"/>
                  <a:t>(drawn from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𝐂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619" y="4036455"/>
                <a:ext cx="1699504" cy="646331"/>
              </a:xfrm>
              <a:prstGeom prst="rect">
                <a:avLst/>
              </a:prstGeom>
              <a:blipFill rotWithShape="0">
                <a:blip r:embed="rId4"/>
                <a:stretch>
                  <a:fillRect l="-3237" t="-4717" r="-3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048006" y="4036455"/>
                <a:ext cx="4061633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Alchemy: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lang="en-US" dirty="0"/>
              </a:p>
              <a:p>
                <a:r>
                  <a:rPr lang="en-US" dirty="0"/>
                  <a:t>(train a machine learning model to approximate what a statistician derives)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6" y="4036455"/>
                <a:ext cx="4061633" cy="923330"/>
              </a:xfrm>
              <a:prstGeom prst="rect">
                <a:avLst/>
              </a:prstGeom>
              <a:blipFill rotWithShape="0">
                <a:blip r:embed="rId5"/>
                <a:stretch>
                  <a:fillRect l="-1201" t="-3289" r="-901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ight Arrow 7"/>
          <p:cNvSpPr/>
          <p:nvPr/>
        </p:nvSpPr>
        <p:spPr>
          <a:xfrm>
            <a:off x="4424731" y="5678115"/>
            <a:ext cx="659219" cy="2841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5146120" y="5635546"/>
                <a:ext cx="161935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dirty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b="1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1" dirty="0">
                        <a:latin typeface="Cambria Math" panose="02040503050406030204" pitchFamily="18" charset="0"/>
                      </a:rPr>
                      <m:t>𝐒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≈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stat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1">
                        <a:latin typeface="Cambria Math" panose="02040503050406030204" pitchFamily="18" charset="0"/>
                      </a:rPr>
                      <m:t>𝐂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6120" y="5635546"/>
                <a:ext cx="1619354" cy="369332"/>
              </a:xfrm>
              <a:prstGeom prst="rect">
                <a:avLst/>
              </a:prstGeom>
              <a:blipFill rotWithShape="0">
                <a:blip r:embed="rId6"/>
                <a:stretch>
                  <a:fillRect r="-376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026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7" grpId="0"/>
      <p:bldP spid="8" grpId="0" animBg="1"/>
      <p:bldP spid="1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268D29F-BB53-422E-A7EF-780AA93B10DD}"/>
              </a:ext>
            </a:extLst>
          </p:cNvPr>
          <p:cNvSpPr txBox="1"/>
          <p:nvPr/>
        </p:nvSpPr>
        <p:spPr>
          <a:xfrm>
            <a:off x="747346" y="448408"/>
            <a:ext cx="17203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Conclusion</a:t>
            </a:r>
            <a:endParaRPr lang="zh-CN" altLang="en-US" sz="2400" b="1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557533E-EFCA-48C3-B4FE-AB8DDB270AAF}"/>
              </a:ext>
            </a:extLst>
          </p:cNvPr>
          <p:cNvSpPr/>
          <p:nvPr/>
        </p:nvSpPr>
        <p:spPr>
          <a:xfrm>
            <a:off x="936619" y="1435296"/>
            <a:ext cx="1015668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Attempt to learn an estimator (which is hard to derive)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Synthetic training sample -&gt; workload-agnostic model/estimator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Careful feature engineering and model regularization</a:t>
            </a:r>
          </a:p>
          <a:p>
            <a:endParaRPr lang="en-US" altLang="zh-CN" dirty="0"/>
          </a:p>
          <a:p>
            <a:r>
              <a:rPr lang="en-US" altLang="zh-CN" b="1" dirty="0"/>
              <a:t>Future 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Fine-tuning of the estimator</a:t>
            </a:r>
          </a:p>
          <a:p>
            <a:r>
              <a:rPr lang="en-US" altLang="zh-CN" dirty="0"/>
              <a:t>Pros: even better accuracy</a:t>
            </a:r>
          </a:p>
          <a:p>
            <a:r>
              <a:rPr lang="en-US" altLang="zh-CN" dirty="0"/>
              <a:t>Cons: may not generalize</a:t>
            </a:r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Learn other statistics</a:t>
            </a:r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How it works together with other components, e.g., query optimizer</a:t>
            </a:r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160567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268D29F-BB53-422E-A7EF-780AA93B10DD}"/>
              </a:ext>
            </a:extLst>
          </p:cNvPr>
          <p:cNvSpPr txBox="1"/>
          <p:nvPr/>
        </p:nvSpPr>
        <p:spPr>
          <a:xfrm>
            <a:off x="747346" y="448408"/>
            <a:ext cx="7889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Title</a:t>
            </a:r>
            <a:endParaRPr lang="zh-CN" altLang="en-US" sz="2400" b="1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557533E-EFCA-48C3-B4FE-AB8DDB270AAF}"/>
              </a:ext>
            </a:extLst>
          </p:cNvPr>
          <p:cNvSpPr/>
          <p:nvPr/>
        </p:nvSpPr>
        <p:spPr>
          <a:xfrm>
            <a:off x="936619" y="1435296"/>
            <a:ext cx="101566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35039475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268D29F-BB53-422E-A7EF-780AA93B10DD}"/>
              </a:ext>
            </a:extLst>
          </p:cNvPr>
          <p:cNvSpPr txBox="1"/>
          <p:nvPr/>
        </p:nvSpPr>
        <p:spPr>
          <a:xfrm>
            <a:off x="747346" y="448408"/>
            <a:ext cx="96039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A concrete problem: learning to estimate number of distinct values</a:t>
            </a:r>
            <a:endParaRPr lang="zh-CN" alt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F557533E-EFCA-48C3-B4FE-AB8DDB270AAF}"/>
                  </a:ext>
                </a:extLst>
              </p:cNvPr>
              <p:cNvSpPr/>
              <p:nvPr/>
            </p:nvSpPr>
            <p:spPr>
              <a:xfrm>
                <a:off x="936619" y="1435296"/>
                <a:ext cx="9807581" cy="23083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b="1" dirty="0"/>
                  <a:t>Frequency vector: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 is the # elements that appear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dirty="0"/>
                  <a:t> times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ndv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altLang="zh-CN" dirty="0"/>
              </a:p>
              <a:p>
                <a:r>
                  <a:rPr lang="en-US" altLang="zh-CN" b="1" dirty="0"/>
                  <a:t>Profile: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′,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′, …,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′}</m:t>
                    </m:r>
                  </m:oMath>
                </a14:m>
                <a:r>
                  <a:rPr lang="en-US" altLang="zh-CN" dirty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altLang="zh-CN" dirty="0"/>
                  <a:t> is the # elements that appear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dirty="0"/>
                  <a:t> times in the sample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b="1" dirty="0"/>
                  <a:t>Profile maximum likelihood estimation (PML)</a:t>
                </a:r>
                <a:r>
                  <a:rPr lang="en-US" altLang="zh-CN" dirty="0"/>
                  <a:t>:  find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0" dirty="0" smtClean="0">
                        <a:latin typeface="Cambria Math" panose="02040503050406030204" pitchFamily="18" charset="0"/>
                      </a:rPr>
                      <m:t>ndv</m:t>
                    </m:r>
                  </m:oMath>
                </a14:m>
                <a:r>
                  <a:rPr lang="en-US" altLang="zh-CN" dirty="0"/>
                  <a:t> that maximizes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ndv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  <m:d>
                        <m:d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b="0" i="0" dirty="0" smtClean="0">
                          <a:latin typeface="Cambria Math" panose="02040503050406030204" pitchFamily="18" charset="0"/>
                        </a:rPr>
                        <m:t>argma</m:t>
                      </m:r>
                      <m:sSub>
                        <m:sSub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0" i="0" dirty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b="0" i="0" dirty="0" smtClean="0">
                              <a:latin typeface="Cambria Math" panose="02040503050406030204" pitchFamily="18" charset="0"/>
                            </a:rPr>
                            <m:t>ndv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altLang="zh-CN" b="0" i="0" dirty="0" smtClean="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</a:rPr>
                        <m:t>ndv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PML estimator is sample optimal but is computationally impossible to obtain</a:t>
                </a: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F557533E-EFCA-48C3-B4FE-AB8DDB270A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619" y="1435296"/>
                <a:ext cx="9807581" cy="2308324"/>
              </a:xfrm>
              <a:prstGeom prst="rect">
                <a:avLst/>
              </a:prstGeom>
              <a:blipFill rotWithShape="0">
                <a:blip r:embed="rId2"/>
                <a:stretch>
                  <a:fillRect l="-559" t="-1319" b="-31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7880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268D29F-BB53-422E-A7EF-780AA93B10DD}"/>
              </a:ext>
            </a:extLst>
          </p:cNvPr>
          <p:cNvSpPr txBox="1"/>
          <p:nvPr/>
        </p:nvSpPr>
        <p:spPr>
          <a:xfrm>
            <a:off x="747346" y="448408"/>
            <a:ext cx="20954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Model design</a:t>
            </a:r>
            <a:endParaRPr lang="zh-CN" alt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F557533E-EFCA-48C3-B4FE-AB8DDB270AAF}"/>
                  </a:ext>
                </a:extLst>
              </p:cNvPr>
              <p:cNvSpPr/>
              <p:nvPr/>
            </p:nvSpPr>
            <p:spPr>
              <a:xfrm>
                <a:off x="936619" y="1435296"/>
                <a:ext cx="9807581" cy="503971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b="1" dirty="0"/>
                  <a:t>Frequency vector: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 is the # elements that appear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dirty="0"/>
                  <a:t> times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ndv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altLang="zh-CN" dirty="0"/>
              </a:p>
              <a:p>
                <a:r>
                  <a:rPr lang="en-US" altLang="zh-CN" b="1" dirty="0"/>
                  <a:t>Profile: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′,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′, …,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′}</m:t>
                    </m:r>
                  </m:oMath>
                </a14:m>
                <a:r>
                  <a:rPr lang="en-US" altLang="zh-CN" dirty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altLang="zh-CN" dirty="0"/>
                  <a:t> is the # elements that appear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dirty="0"/>
                  <a:t> times in the sample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b="1" dirty="0"/>
                  <a:t>Idea: </a:t>
                </a:r>
                <a:r>
                  <a:rPr lang="en-US" altLang="zh-CN" dirty="0"/>
                  <a:t>Train a model to approximate the PML estimation.</a:t>
                </a:r>
              </a:p>
              <a:p>
                <a:endParaRPr lang="en-US" altLang="zh-CN" dirty="0"/>
              </a:p>
              <a:p>
                <a:r>
                  <a:rPr lang="en-US" altLang="zh-CN" dirty="0"/>
                  <a:t>Given population size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altLang="zh-CN" dirty="0"/>
                  <a:t> and a profile 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</a:rPr>
                      <m:t>,…,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altLang="zh-CN" dirty="0"/>
                  <a:t>) of the sample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dirty="0"/>
                  <a:t>,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Choose a threshold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altLang="zh-CN" dirty="0"/>
                  <a:t>: if the frequency of an element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altLang="zh-CN" dirty="0"/>
                  <a:t>, with high probability (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&gt;1−1/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altLang="zh-CN" dirty="0"/>
                  <a:t>), the element is not missing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ndv</m:t>
                      </m:r>
                      <m:r>
                        <a:rPr lang="en-US" altLang="zh-CN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acc>
                        <m:accPr>
                          <m:chr m:val="̂"/>
                          <m:ctrlPr>
                            <a:rPr lang="en-US" altLang="zh-CN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  <m:r>
                        <a:rPr lang="en-US" altLang="zh-CN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zh-CN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acc>
                        <m:accPr>
                          <m:chr m:val="̂"/>
                          <m:ctrlP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  <m:d>
                        <m:dPr>
                          <m:ctrlPr>
                            <a:rPr lang="en-US" altLang="zh-CN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Sup>
                            <m:sSubSupPr>
                              <m:ctrlPr>
                                <a:rPr lang="en-US" altLang="zh-CN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altLang="zh-CN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altLang="zh-CN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zh-CN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altLang="zh-CN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,…,</m:t>
                          </m:r>
                          <m:sSubSup>
                            <m:sSubSupPr>
                              <m:ctrlPr>
                                <a:rPr lang="en-US" altLang="zh-CN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  <m:sup>
                              <m:r>
                                <a:rPr lang="en-US" altLang="zh-CN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e>
                      </m:d>
                      <m:r>
                        <a:rPr lang="en-US" altLang="zh-CN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a:rPr lang="en-US" altLang="zh-CN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zh-CN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e>
                      </m:nary>
                      <m:r>
                        <a:rPr lang="en-US" altLang="zh-CN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CN" i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o</m:t>
                      </m:r>
                      <m:r>
                        <a:rPr lang="en-US" altLang="zh-CN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(1/</m:t>
                      </m:r>
                      <m:r>
                        <a:rPr lang="en-US" altLang="zh-CN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CN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Learn the low-frequency part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ndv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acc>
                        <m:accPr>
                          <m:chr m:val="̂"/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acc>
                        <m:accPr>
                          <m:chr m:val="̂"/>
                          <m:ctrlPr>
                            <a:rPr lang="en-US" altLang="zh-CN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  <m:d>
                        <m:dPr>
                          <m:ctrlPr>
                            <a:rPr lang="en-US" altLang="zh-CN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Sup>
                            <m:sSubSupPr>
                              <m:ctrlPr>
                                <a:rPr lang="en-US" altLang="zh-CN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altLang="zh-CN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altLang="zh-CN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zh-CN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altLang="zh-CN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,…,</m:t>
                          </m:r>
                          <m:sSubSup>
                            <m:sSubSupPr>
                              <m:ctrlPr>
                                <a:rPr lang="en-US" altLang="zh-CN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  <m:sup>
                              <m:r>
                                <a:rPr lang="en-US" altLang="zh-CN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a:rPr lang="en-US" altLang="zh-CN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zh-CN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e>
                      </m:nary>
                      <m:r>
                        <a:rPr lang="en-US" altLang="zh-CN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CN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o</m:t>
                      </m:r>
                      <m:r>
                        <a:rPr lang="en-US" altLang="zh-CN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(1/</m:t>
                      </m:r>
                      <m:r>
                        <a:rPr lang="en-US" altLang="zh-CN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CN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endParaRPr lang="en-US" altLang="zh-CN" dirty="0"/>
              </a:p>
              <a:p>
                <a:r>
                  <a:rPr lang="en-US" altLang="zh-CN" dirty="0"/>
                  <a:t>Generate data (random sample from random population) to train a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F557533E-EFCA-48C3-B4FE-AB8DDB270A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619" y="1435296"/>
                <a:ext cx="9807581" cy="5039713"/>
              </a:xfrm>
              <a:prstGeom prst="rect">
                <a:avLst/>
              </a:prstGeom>
              <a:blipFill rotWithShape="0">
                <a:blip r:embed="rId2"/>
                <a:stretch>
                  <a:fillRect l="-559" t="-605" b="-9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Connector 2"/>
          <p:cNvCxnSpPr/>
          <p:nvPr/>
        </p:nvCxnSpPr>
        <p:spPr>
          <a:xfrm>
            <a:off x="917612" y="2547707"/>
            <a:ext cx="973678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52045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268D29F-BB53-422E-A7EF-780AA93B10DD}"/>
              </a:ext>
            </a:extLst>
          </p:cNvPr>
          <p:cNvSpPr txBox="1"/>
          <p:nvPr/>
        </p:nvSpPr>
        <p:spPr>
          <a:xfrm>
            <a:off x="747346" y="448408"/>
            <a:ext cx="36134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Generating training data</a:t>
            </a:r>
            <a:endParaRPr lang="zh-CN" alt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F557533E-EFCA-48C3-B4FE-AB8DDB270AAF}"/>
                  </a:ext>
                </a:extLst>
              </p:cNvPr>
              <p:cNvSpPr/>
              <p:nvPr/>
            </p:nvSpPr>
            <p:spPr>
              <a:xfrm>
                <a:off x="936619" y="1435296"/>
                <a:ext cx="9807581" cy="43665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b="1" dirty="0"/>
                  <a:t>Frequency vector: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 is the # elements that appear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dirty="0"/>
                  <a:t> times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ndv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altLang="zh-CN" dirty="0"/>
              </a:p>
              <a:p>
                <a:r>
                  <a:rPr lang="en-US" altLang="zh-CN" b="1" dirty="0"/>
                  <a:t>Profile: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′,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′, …,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′}</m:t>
                    </m:r>
                  </m:oMath>
                </a14:m>
                <a:r>
                  <a:rPr lang="en-US" altLang="zh-CN" dirty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altLang="zh-CN" dirty="0"/>
                  <a:t> is the # elements that appear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dirty="0"/>
                  <a:t> times in the sample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</a:rPr>
                        <m:t>ndv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≈</m:t>
                      </m:r>
                      <m:acc>
                        <m:accPr>
                          <m:chr m:val="̂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)=</m:t>
                      </m:r>
                      <m:acc>
                        <m:accPr>
                          <m:chr m:val="̂"/>
                          <m:ctrlPr>
                            <a:rPr lang="en-US" altLang="zh-CN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  <m:d>
                        <m:dPr>
                          <m:ctrlPr>
                            <a:rPr lang="en-US" altLang="zh-CN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Sup>
                            <m:sSubSupPr>
                              <m:ctrlPr>
                                <a:rPr lang="en-US" altLang="zh-CN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altLang="zh-CN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altLang="zh-CN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zh-CN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altLang="zh-CN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,…,</m:t>
                          </m:r>
                          <m:sSubSup>
                            <m:sSubSupPr>
                              <m:ctrlPr>
                                <a:rPr lang="en-US" altLang="zh-CN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  <m:sup>
                              <m:r>
                                <a:rPr lang="en-US" altLang="zh-CN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a:rPr lang="en-US" altLang="zh-CN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zh-CN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e>
                      </m:nary>
                      <m:r>
                        <a:rPr lang="en-US" altLang="zh-CN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CN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o</m:t>
                      </m:r>
                      <m:r>
                        <a:rPr lang="en-US" altLang="zh-CN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(1/</m:t>
                      </m:r>
                      <m:r>
                        <a:rPr lang="en-US" altLang="zh-CN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CN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r>
                  <a:rPr lang="en-US" altLang="zh-CN" dirty="0"/>
                  <a:t>The testing data distribution is </a:t>
                </a:r>
                <a:r>
                  <a:rPr lang="en-US" altLang="zh-CN" b="1" dirty="0">
                    <a:solidFill>
                      <a:srgbClr val="C00000"/>
                    </a:solidFill>
                  </a:rPr>
                  <a:t>unknown!</a:t>
                </a:r>
              </a:p>
              <a:p>
                <a:r>
                  <a:rPr lang="en-US" altLang="zh-CN" dirty="0"/>
                  <a:t>Generate random population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altLang="zh-CN" dirty="0"/>
                  <a:t> and random sample to train a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acc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In theory, we want to learn: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acc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dirty="0">
                        <a:latin typeface="Cambria Math" panose="02040503050406030204" pitchFamily="18" charset="0"/>
                      </a:rPr>
                      <m:t>argma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dirty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dirty="0">
                            <a:latin typeface="Cambria Math" panose="02040503050406030204" pitchFamily="18" charset="0"/>
                          </a:rPr>
                          <m:t>ndv</m:t>
                        </m:r>
                      </m:sub>
                    </m:sSub>
                    <m:r>
                      <m:rPr>
                        <m:sty m:val="p"/>
                      </m:rPr>
                      <a:rPr lang="en-US" altLang="zh-CN" dirty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|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ndv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But, we only have access to the posterior: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acc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</m:e>
                    </m:d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dirty="0">
                        <a:latin typeface="Cambria Math" panose="02040503050406030204" pitchFamily="18" charset="0"/>
                      </a:rPr>
                      <m:t>argma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dirty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dirty="0">
                            <a:latin typeface="Cambria Math" panose="02040503050406030204" pitchFamily="18" charset="0"/>
                          </a:rPr>
                          <m:t>ndv</m:t>
                        </m:r>
                      </m:sub>
                    </m:sSub>
                    <m:func>
                      <m:func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dirty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d>
                          </m:e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ndv</m:t>
                            </m:r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d>
                      </m:e>
                    </m:func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⋅</m:t>
                    </m:r>
                    <m:func>
                      <m:func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dirty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sty m:val="p"/>
                      </m:rPr>
                      <a:rPr lang="en-US" altLang="zh-CN" b="0" i="0" dirty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 strike="sngStrike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trike="sngStrike" dirty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altLang="zh-CN" i="1" strike="sngStrike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 strike="sngStrike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strike="sngStrike" dirty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zh-CN" i="1" strike="sngStrike" dirty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r>
                  <a:rPr lang="en-US" altLang="zh-CN" dirty="0"/>
                  <a:t>: uniform sampling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altLang="zh-CN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altLang="zh-CN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CN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: (i) diverse, and (ii) close to the uniform distribution or (iii) workload-dependent</a:t>
                </a: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F557533E-EFCA-48C3-B4FE-AB8DDB270A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619" y="1435296"/>
                <a:ext cx="9807581" cy="4366516"/>
              </a:xfrm>
              <a:prstGeom prst="rect">
                <a:avLst/>
              </a:prstGeom>
              <a:blipFill rotWithShape="0">
                <a:blip r:embed="rId2"/>
                <a:stretch>
                  <a:fillRect l="-559" t="-697" b="-11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Connector 2"/>
          <p:cNvCxnSpPr/>
          <p:nvPr/>
        </p:nvCxnSpPr>
        <p:spPr>
          <a:xfrm>
            <a:off x="917612" y="2547707"/>
            <a:ext cx="973678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49788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E760268-9961-467E-813F-C1069EC25C76}"/>
              </a:ext>
            </a:extLst>
          </p:cNvPr>
          <p:cNvSpPr/>
          <p:nvPr/>
        </p:nvSpPr>
        <p:spPr>
          <a:xfrm>
            <a:off x="946162" y="1443852"/>
            <a:ext cx="57214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Data generation: </a:t>
            </a:r>
            <a:r>
              <a:rPr lang="en-US" altLang="zh-CN" dirty="0"/>
              <a:t>randomly generate population profile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CA7630C-8A8C-4107-8554-3417A96EBE39}"/>
              </a:ext>
            </a:extLst>
          </p:cNvPr>
          <p:cNvSpPr txBox="1"/>
          <p:nvPr/>
        </p:nvSpPr>
        <p:spPr>
          <a:xfrm>
            <a:off x="1598594" y="1956807"/>
            <a:ext cx="1693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1.Random walk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2E89015-B309-40F9-A8B5-51ACA30CED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468" y="3210346"/>
            <a:ext cx="2669931" cy="200244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31B1385-2456-4A2B-B1C1-619DFD387E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8096" y="3245426"/>
            <a:ext cx="2693327" cy="201999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0B0EB516-F504-43B4-BBF9-8EA588B500F5}"/>
              </a:ext>
            </a:extLst>
          </p:cNvPr>
          <p:cNvSpPr txBox="1"/>
          <p:nvPr/>
        </p:nvSpPr>
        <p:spPr>
          <a:xfrm>
            <a:off x="5123412" y="1956807"/>
            <a:ext cx="1430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2. Power law</a:t>
            </a:r>
            <a:endParaRPr lang="zh-CN" altLang="en-US" dirty="0"/>
          </a:p>
        </p:txBody>
      </p:sp>
      <p:pic>
        <p:nvPicPr>
          <p:cNvPr id="9" name="Picture 6">
            <a:extLst>
              <a:ext uri="{FF2B5EF4-FFF2-40B4-BE49-F238E27FC236}">
                <a16:creationId xmlns:a16="http://schemas.microsoft.com/office/drawing/2014/main" id="{30C61728-65F6-4AAB-969E-9E591B0EA5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7687" y="3210346"/>
            <a:ext cx="2823313" cy="2019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F9C72CF9-87AE-4C54-8195-1957D1FE1A67}"/>
                  </a:ext>
                </a:extLst>
              </p:cNvPr>
              <p:cNvSpPr/>
              <p:nvPr/>
            </p:nvSpPr>
            <p:spPr>
              <a:xfrm>
                <a:off x="8374403" y="2876094"/>
                <a:ext cx="224221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𝑖𝐹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; </a:t>
                </a:r>
                <a:r>
                  <a:rPr lang="en-US" altLang="zh-CN" dirty="0" err="1"/>
                  <a:t>len</a:t>
                </a:r>
                <a:r>
                  <a:rPr lang="en-US" altLang="zh-CN" dirty="0"/>
                  <a:t>(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altLang="zh-CN" dirty="0"/>
                  <a:t>) =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F9C72CF9-87AE-4C54-8195-1957D1FE1A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4403" y="2876094"/>
                <a:ext cx="2242217" cy="369332"/>
              </a:xfrm>
              <a:prstGeom prst="rect">
                <a:avLst/>
              </a:prstGeom>
              <a:blipFill>
                <a:blip r:embed="rId5"/>
                <a:stretch>
                  <a:fillRect l="-15217" t="-121667" b="-18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>
            <a:extLst>
              <a:ext uri="{FF2B5EF4-FFF2-40B4-BE49-F238E27FC236}">
                <a16:creationId xmlns:a16="http://schemas.microsoft.com/office/drawing/2014/main" id="{F1AC7F7F-1859-4D21-82C6-A91A10015850}"/>
              </a:ext>
            </a:extLst>
          </p:cNvPr>
          <p:cNvSpPr txBox="1"/>
          <p:nvPr/>
        </p:nvSpPr>
        <p:spPr>
          <a:xfrm>
            <a:off x="8102191" y="1956807"/>
            <a:ext cx="40898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3. Constrained sampling</a:t>
            </a:r>
          </a:p>
          <a:p>
            <a:r>
              <a:rPr lang="en-US" altLang="zh-CN" dirty="0"/>
              <a:t>(random profile with given length population size)</a:t>
            </a:r>
            <a:endParaRPr lang="zh-CN" altLang="en-US" dirty="0"/>
          </a:p>
        </p:txBody>
      </p:sp>
      <p:sp>
        <p:nvSpPr>
          <p:cNvPr id="12" name="文本框 3">
            <a:extLst>
              <a:ext uri="{FF2B5EF4-FFF2-40B4-BE49-F238E27FC236}">
                <a16:creationId xmlns:a16="http://schemas.microsoft.com/office/drawing/2014/main" id="{6268D29F-BB53-422E-A7EF-780AA93B10DD}"/>
              </a:ext>
            </a:extLst>
          </p:cNvPr>
          <p:cNvSpPr txBox="1"/>
          <p:nvPr/>
        </p:nvSpPr>
        <p:spPr>
          <a:xfrm>
            <a:off x="747346" y="448408"/>
            <a:ext cx="36134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Generating training data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9753265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268D29F-BB53-422E-A7EF-780AA93B10DD}"/>
              </a:ext>
            </a:extLst>
          </p:cNvPr>
          <p:cNvSpPr txBox="1"/>
          <p:nvPr/>
        </p:nvSpPr>
        <p:spPr>
          <a:xfrm>
            <a:off x="747346" y="448408"/>
            <a:ext cx="36134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Generating training data</a:t>
            </a:r>
            <a:endParaRPr lang="zh-CN" alt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F557533E-EFCA-48C3-B4FE-AB8DDB270AAF}"/>
                  </a:ext>
                </a:extLst>
              </p:cNvPr>
              <p:cNvSpPr/>
              <p:nvPr/>
            </p:nvSpPr>
            <p:spPr>
              <a:xfrm>
                <a:off x="936619" y="1435296"/>
                <a:ext cx="9807581" cy="43665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b="1" dirty="0"/>
                  <a:t>Frequency vector: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 is the # elements that appear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dirty="0"/>
                  <a:t> times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ndv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altLang="zh-CN" dirty="0"/>
              </a:p>
              <a:p>
                <a:r>
                  <a:rPr lang="en-US" altLang="zh-CN" b="1" dirty="0"/>
                  <a:t>Profile: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′,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′, …,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′}</m:t>
                    </m:r>
                  </m:oMath>
                </a14:m>
                <a:r>
                  <a:rPr lang="en-US" altLang="zh-CN" dirty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altLang="zh-CN" dirty="0"/>
                  <a:t> is the # elements that appear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dirty="0"/>
                  <a:t> times in the sample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</a:rPr>
                        <m:t>ndv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≈</m:t>
                      </m:r>
                      <m:acc>
                        <m:accPr>
                          <m:chr m:val="̂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)=</m:t>
                      </m:r>
                      <m:acc>
                        <m:accPr>
                          <m:chr m:val="̂"/>
                          <m:ctrlPr>
                            <a:rPr lang="en-US" altLang="zh-CN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  <m:d>
                        <m:dPr>
                          <m:ctrlPr>
                            <a:rPr lang="en-US" altLang="zh-CN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Sup>
                            <m:sSubSupPr>
                              <m:ctrlPr>
                                <a:rPr lang="en-US" altLang="zh-CN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altLang="zh-CN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altLang="zh-CN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zh-CN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altLang="zh-CN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,…,</m:t>
                          </m:r>
                          <m:sSubSup>
                            <m:sSubSupPr>
                              <m:ctrlPr>
                                <a:rPr lang="en-US" altLang="zh-CN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  <m:sup>
                              <m:r>
                                <a:rPr lang="en-US" altLang="zh-CN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a:rPr lang="en-US" altLang="zh-CN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zh-CN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e>
                      </m:nary>
                      <m:r>
                        <a:rPr lang="en-US" altLang="zh-CN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CN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o</m:t>
                      </m:r>
                      <m:r>
                        <a:rPr lang="en-US" altLang="zh-CN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(1/</m:t>
                      </m:r>
                      <m:r>
                        <a:rPr lang="en-US" altLang="zh-CN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CN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r>
                  <a:rPr lang="en-US" altLang="zh-CN" dirty="0"/>
                  <a:t>The testing data distribution is </a:t>
                </a:r>
                <a:r>
                  <a:rPr lang="en-US" altLang="zh-CN" b="1" dirty="0">
                    <a:solidFill>
                      <a:srgbClr val="C00000"/>
                    </a:solidFill>
                  </a:rPr>
                  <a:t>unknown!</a:t>
                </a:r>
              </a:p>
              <a:p>
                <a:r>
                  <a:rPr lang="en-US" altLang="zh-CN" dirty="0"/>
                  <a:t>Generate random population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altLang="zh-CN" dirty="0"/>
                  <a:t> and random sample to train a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acc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In theory, we want to learn: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acc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dirty="0">
                        <a:latin typeface="Cambria Math" panose="02040503050406030204" pitchFamily="18" charset="0"/>
                      </a:rPr>
                      <m:t>argma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dirty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dirty="0">
                            <a:latin typeface="Cambria Math" panose="02040503050406030204" pitchFamily="18" charset="0"/>
                          </a:rPr>
                          <m:t>ndv</m:t>
                        </m:r>
                      </m:sub>
                    </m:sSub>
                    <m:r>
                      <m:rPr>
                        <m:sty m:val="p"/>
                      </m:rPr>
                      <a:rPr lang="en-US" altLang="zh-CN" dirty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|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ndv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But, we only have access to the posterior: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acc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</m:e>
                    </m:d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dirty="0">
                        <a:latin typeface="Cambria Math" panose="02040503050406030204" pitchFamily="18" charset="0"/>
                      </a:rPr>
                      <m:t>argma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dirty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dirty="0">
                            <a:latin typeface="Cambria Math" panose="02040503050406030204" pitchFamily="18" charset="0"/>
                          </a:rPr>
                          <m:t>ndv</m:t>
                        </m:r>
                      </m:sub>
                    </m:sSub>
                    <m:func>
                      <m:func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dirty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d>
                          </m:e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ndv</m:t>
                            </m:r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d>
                      </m:e>
                    </m:func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⋅</m:t>
                    </m:r>
                    <m:func>
                      <m:func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dirty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sty m:val="p"/>
                      </m:rPr>
                      <a:rPr lang="en-US" altLang="zh-CN" b="0" i="0" dirty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 strike="sngStrike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trike="sngStrike" dirty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altLang="zh-CN" i="1" strike="sngStrike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 strike="sngStrike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strike="sngStrike" dirty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zh-CN" i="1" strike="sngStrike" dirty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r>
                  <a:rPr lang="en-US" altLang="zh-CN" dirty="0"/>
                  <a:t>: uniform sampling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altLang="zh-CN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altLang="zh-CN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CN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: (i) diverse, and (ii) close to the uniform distribution or (iii) workload-dependent</a:t>
                </a: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F557533E-EFCA-48C3-B4FE-AB8DDB270A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619" y="1435296"/>
                <a:ext cx="9807581" cy="4366516"/>
              </a:xfrm>
              <a:prstGeom prst="rect">
                <a:avLst/>
              </a:prstGeom>
              <a:blipFill rotWithShape="0">
                <a:blip r:embed="rId2"/>
                <a:stretch>
                  <a:fillRect l="-559" t="-697" b="-11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Connector 2"/>
          <p:cNvCxnSpPr/>
          <p:nvPr/>
        </p:nvCxnSpPr>
        <p:spPr>
          <a:xfrm>
            <a:off x="917612" y="2547707"/>
            <a:ext cx="973678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15002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268D29F-BB53-422E-A7EF-780AA93B10DD}"/>
              </a:ext>
            </a:extLst>
          </p:cNvPr>
          <p:cNvSpPr txBox="1"/>
          <p:nvPr/>
        </p:nvSpPr>
        <p:spPr>
          <a:xfrm>
            <a:off x="747346" y="448408"/>
            <a:ext cx="23086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Model and loss</a:t>
            </a:r>
            <a:endParaRPr lang="zh-CN" alt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F557533E-EFCA-48C3-B4FE-AB8DDB270AAF}"/>
                  </a:ext>
                </a:extLst>
              </p:cNvPr>
              <p:cNvSpPr/>
              <p:nvPr/>
            </p:nvSpPr>
            <p:spPr>
              <a:xfrm>
                <a:off x="936619" y="1435296"/>
                <a:ext cx="9807581" cy="449745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b="1" dirty="0"/>
                  <a:t>Frequency vector: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 is the # elements that appear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dirty="0"/>
                  <a:t> times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ndv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altLang="zh-CN" dirty="0"/>
              </a:p>
              <a:p>
                <a:r>
                  <a:rPr lang="en-US" altLang="zh-CN" b="1" dirty="0"/>
                  <a:t>Profile: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′,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′, …,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′}</m:t>
                    </m:r>
                  </m:oMath>
                </a14:m>
                <a:r>
                  <a:rPr lang="en-US" altLang="zh-CN" dirty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altLang="zh-CN" dirty="0"/>
                  <a:t> is the # elements that appear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dirty="0"/>
                  <a:t> times in the sample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</a:rPr>
                        <m:t>ndv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≈</m:t>
                      </m:r>
                      <m:acc>
                        <m:accPr>
                          <m:chr m:val="̂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)=</m:t>
                      </m:r>
                      <m:acc>
                        <m:accPr>
                          <m:chr m:val="̂"/>
                          <m:ctrlPr>
                            <a:rPr lang="en-US" altLang="zh-CN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  <m:d>
                        <m:dPr>
                          <m:ctrlPr>
                            <a:rPr lang="en-US" altLang="zh-CN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Sup>
                            <m:sSubSupPr>
                              <m:ctrlPr>
                                <a:rPr lang="en-US" altLang="zh-CN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altLang="zh-CN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altLang="zh-CN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zh-CN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altLang="zh-CN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,…,</m:t>
                          </m:r>
                          <m:sSubSup>
                            <m:sSubSupPr>
                              <m:ctrlPr>
                                <a:rPr lang="en-US" altLang="zh-CN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  <m:sup>
                              <m:r>
                                <a:rPr lang="en-US" altLang="zh-CN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a:rPr lang="en-US" altLang="zh-CN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zh-CN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e>
                      </m:nary>
                      <m:r>
                        <a:rPr lang="en-US" altLang="zh-CN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CN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o</m:t>
                      </m:r>
                      <m:r>
                        <a:rPr lang="en-US" altLang="zh-CN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(1/</m:t>
                      </m:r>
                      <m:r>
                        <a:rPr lang="en-US" altLang="zh-CN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CN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r>
                  <a:rPr lang="en-US" altLang="zh-CN" b="1" dirty="0"/>
                  <a:t>Network architecture: </a:t>
                </a:r>
                <a:r>
                  <a:rPr lang="en-US" altLang="zh-CN" dirty="0"/>
                  <a:t>multiple fully connected layers with inputs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Sup>
                          <m:sSubSupPr>
                            <m:ctrlPr>
                              <a:rPr lang="en-US" altLang="zh-CN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lang="en-US" altLang="zh-C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altLang="zh-CN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lang="en-US" altLang="zh-C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Sup>
                          <m:sSubSupPr>
                            <m:ctrlPr>
                              <a:rPr lang="en-US" altLang="zh-CN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  <m:sup>
                            <m:r>
                              <a:rPr lang="en-US" altLang="zh-CN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e>
                    </m:d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b="1" dirty="0"/>
                  <a:t>A regression problem: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ndv</m:t>
                    </m:r>
                  </m:oMath>
                </a14:m>
                <a:r>
                  <a:rPr lang="en-US" altLang="zh-CN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𝑝𝑟𝑒𝑑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ac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with following error metric</a:t>
                </a:r>
              </a:p>
              <a:p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ndv</m:t>
                                  </m:r>
                                </m:num>
                                <m:den>
                                  <m:acc>
                                    <m:accPr>
                                      <m:chr m:val="̂"/>
                                      <m:ctrlPr>
                                        <a:rPr lang="en-US" altLang="zh-CN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</m:acc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den>
                              </m:f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acc>
                                    <m:accPr>
                                      <m:chr m:val="̂"/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</m:acc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) </m:t>
                                  </m:r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ndv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b="1" dirty="0"/>
                  <a:t>Loss function 1: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dirty="0" smtClean="0">
                        <a:latin typeface="Cambria Math" panose="02040503050406030204" pitchFamily="18" charset="0"/>
                      </a:rPr>
                      <m:t>L</m:t>
                    </m:r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1=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𝑝𝑟𝑒𝑑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e>
                        </m:func>
                      </m:e>
                    </m:d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F557533E-EFCA-48C3-B4FE-AB8DDB270A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619" y="1435296"/>
                <a:ext cx="9807581" cy="4497450"/>
              </a:xfrm>
              <a:prstGeom prst="rect">
                <a:avLst/>
              </a:prstGeom>
              <a:blipFill rotWithShape="0">
                <a:blip r:embed="rId2"/>
                <a:stretch>
                  <a:fillRect l="-559" t="-678" b="-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Connector 2"/>
          <p:cNvCxnSpPr/>
          <p:nvPr/>
        </p:nvCxnSpPr>
        <p:spPr>
          <a:xfrm>
            <a:off x="917612" y="2547707"/>
            <a:ext cx="973678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70270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268D29F-BB53-422E-A7EF-780AA93B10DD}"/>
              </a:ext>
            </a:extLst>
          </p:cNvPr>
          <p:cNvSpPr txBox="1"/>
          <p:nvPr/>
        </p:nvSpPr>
        <p:spPr>
          <a:xfrm>
            <a:off x="747346" y="448408"/>
            <a:ext cx="23086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Model and loss</a:t>
            </a:r>
            <a:endParaRPr lang="zh-CN" alt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F557533E-EFCA-48C3-B4FE-AB8DDB270AAF}"/>
                  </a:ext>
                </a:extLst>
              </p:cNvPr>
              <p:cNvSpPr/>
              <p:nvPr/>
            </p:nvSpPr>
            <p:spPr>
              <a:xfrm>
                <a:off x="936619" y="1435296"/>
                <a:ext cx="9807581" cy="477444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b="1" dirty="0"/>
                  <a:t>Frequency vector: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 is the # elements that appear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dirty="0"/>
                  <a:t> times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ndv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altLang="zh-CN" dirty="0"/>
              </a:p>
              <a:p>
                <a:r>
                  <a:rPr lang="en-US" altLang="zh-CN" b="1" dirty="0"/>
                  <a:t>Profile: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′,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′, …,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′}</m:t>
                    </m:r>
                  </m:oMath>
                </a14:m>
                <a:r>
                  <a:rPr lang="en-US" altLang="zh-CN" dirty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altLang="zh-CN" dirty="0"/>
                  <a:t> is the # elements that appear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dirty="0"/>
                  <a:t> times in the sample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</a:rPr>
                        <m:t>ndv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≈</m:t>
                      </m:r>
                      <m:acc>
                        <m:accPr>
                          <m:chr m:val="̂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)=</m:t>
                      </m:r>
                      <m:acc>
                        <m:accPr>
                          <m:chr m:val="̂"/>
                          <m:ctrlPr>
                            <a:rPr lang="en-US" altLang="zh-CN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  <m:d>
                        <m:dPr>
                          <m:ctrlPr>
                            <a:rPr lang="en-US" altLang="zh-CN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Sup>
                            <m:sSubSupPr>
                              <m:ctrlPr>
                                <a:rPr lang="en-US" altLang="zh-CN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altLang="zh-CN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altLang="zh-CN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zh-CN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altLang="zh-CN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,…,</m:t>
                          </m:r>
                          <m:sSubSup>
                            <m:sSubSupPr>
                              <m:ctrlPr>
                                <a:rPr lang="en-US" altLang="zh-CN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  <m:sup>
                              <m:r>
                                <a:rPr lang="en-US" altLang="zh-CN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a:rPr lang="en-US" altLang="zh-CN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zh-CN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e>
                      </m:nary>
                      <m:r>
                        <a:rPr lang="en-US" altLang="zh-CN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CN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o</m:t>
                      </m:r>
                      <m:r>
                        <a:rPr lang="en-US" altLang="zh-CN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(1/</m:t>
                      </m:r>
                      <m:r>
                        <a:rPr lang="en-US" altLang="zh-CN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CN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r>
                  <a:rPr lang="en-US" altLang="zh-CN" b="1" dirty="0"/>
                  <a:t>Network architecture: </a:t>
                </a:r>
                <a:r>
                  <a:rPr lang="en-US" altLang="zh-CN" dirty="0"/>
                  <a:t>multiple fully connected layers with inputs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Sup>
                          <m:sSubSupPr>
                            <m:ctrlPr>
                              <a:rPr lang="en-US" altLang="zh-CN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lang="en-US" altLang="zh-C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altLang="zh-CN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lang="en-US" altLang="zh-C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Sup>
                          <m:sSubSupPr>
                            <m:ctrlPr>
                              <a:rPr lang="en-US" altLang="zh-CN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  <m:sup>
                            <m:r>
                              <a:rPr lang="en-US" altLang="zh-CN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e>
                    </m:d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b="1" dirty="0"/>
                  <a:t>A regression problem: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ndv</m:t>
                    </m:r>
                  </m:oMath>
                </a14:m>
                <a:r>
                  <a:rPr lang="en-US" altLang="zh-CN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𝑝𝑟𝑒𝑑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ac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with following error metric</a:t>
                </a:r>
              </a:p>
              <a:p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ndv</m:t>
                                  </m:r>
                                </m:num>
                                <m:den>
                                  <m:acc>
                                    <m:accPr>
                                      <m:chr m:val="̂"/>
                                      <m:ctrlPr>
                                        <a:rPr lang="en-US" altLang="zh-CN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</m:acc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den>
                              </m:f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acc>
                                    <m:accPr>
                                      <m:chr m:val="̂"/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</m:acc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) </m:t>
                                  </m:r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ndv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b="1" dirty="0"/>
                  <a:t>Loss function 1: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dirty="0" smtClean="0">
                        <a:latin typeface="Cambria Math" panose="02040503050406030204" pitchFamily="18" charset="0"/>
                      </a:rPr>
                      <m:t>L</m:t>
                    </m:r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1=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𝑝𝑟𝑒𝑑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e>
                        </m:func>
                      </m:e>
                    </m:d>
                  </m:oMath>
                </a14:m>
                <a:endParaRPr lang="en-US" altLang="zh-CN" dirty="0"/>
              </a:p>
              <a:p>
                <a:r>
                  <a:rPr lang="en-US" altLang="zh-CN" dirty="0"/>
                  <a:t>Works fine but not super exciting!</a:t>
                </a: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F557533E-EFCA-48C3-B4FE-AB8DDB270A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619" y="1435296"/>
                <a:ext cx="9807581" cy="4774449"/>
              </a:xfrm>
              <a:prstGeom prst="rect">
                <a:avLst/>
              </a:prstGeom>
              <a:blipFill rotWithShape="0">
                <a:blip r:embed="rId2"/>
                <a:stretch>
                  <a:fillRect l="-559" t="-638" b="-10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Connector 2"/>
          <p:cNvCxnSpPr/>
          <p:nvPr/>
        </p:nvCxnSpPr>
        <p:spPr>
          <a:xfrm>
            <a:off x="917612" y="2547707"/>
            <a:ext cx="973678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84171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268D29F-BB53-422E-A7EF-780AA93B10DD}"/>
              </a:ext>
            </a:extLst>
          </p:cNvPr>
          <p:cNvSpPr txBox="1"/>
          <p:nvPr/>
        </p:nvSpPr>
        <p:spPr>
          <a:xfrm>
            <a:off x="747346" y="448408"/>
            <a:ext cx="23086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Model and loss</a:t>
            </a:r>
            <a:endParaRPr lang="zh-CN" alt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F557533E-EFCA-48C3-B4FE-AB8DDB270AAF}"/>
                  </a:ext>
                </a:extLst>
              </p:cNvPr>
              <p:cNvSpPr/>
              <p:nvPr/>
            </p:nvSpPr>
            <p:spPr>
              <a:xfrm>
                <a:off x="936619" y="1435296"/>
                <a:ext cx="9807581" cy="449745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b="1" dirty="0"/>
                  <a:t>Frequency vector: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 is the # elements that appear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dirty="0"/>
                  <a:t> times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ndv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altLang="zh-CN" dirty="0"/>
              </a:p>
              <a:p>
                <a:r>
                  <a:rPr lang="en-US" altLang="zh-CN" b="1" dirty="0"/>
                  <a:t>Profile: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′,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′, …,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′}</m:t>
                    </m:r>
                  </m:oMath>
                </a14:m>
                <a:r>
                  <a:rPr lang="en-US" altLang="zh-CN" dirty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altLang="zh-CN" dirty="0"/>
                  <a:t> is the # elements that appear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dirty="0"/>
                  <a:t> times in the sample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</a:rPr>
                        <m:t>ndv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≈</m:t>
                      </m:r>
                      <m:acc>
                        <m:accPr>
                          <m:chr m:val="̂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)=</m:t>
                      </m:r>
                      <m:acc>
                        <m:accPr>
                          <m:chr m:val="̂"/>
                          <m:ctrlPr>
                            <a:rPr lang="en-US" altLang="zh-CN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  <m:d>
                        <m:dPr>
                          <m:ctrlPr>
                            <a:rPr lang="en-US" altLang="zh-CN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Sup>
                            <m:sSubSupPr>
                              <m:ctrlPr>
                                <a:rPr lang="en-US" altLang="zh-CN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altLang="zh-CN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altLang="zh-CN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zh-CN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altLang="zh-CN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,…,</m:t>
                          </m:r>
                          <m:sSubSup>
                            <m:sSubSupPr>
                              <m:ctrlPr>
                                <a:rPr lang="en-US" altLang="zh-CN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  <m:sup>
                              <m:r>
                                <a:rPr lang="en-US" altLang="zh-CN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a:rPr lang="en-US" altLang="zh-CN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zh-CN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e>
                      </m:nary>
                      <m:r>
                        <a:rPr lang="en-US" altLang="zh-CN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CN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o</m:t>
                      </m:r>
                      <m:r>
                        <a:rPr lang="en-US" altLang="zh-CN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(1/</m:t>
                      </m:r>
                      <m:r>
                        <a:rPr lang="en-US" altLang="zh-CN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CN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r>
                  <a:rPr lang="en-US" altLang="zh-CN" b="1" dirty="0"/>
                  <a:t>Network architecture: </a:t>
                </a:r>
                <a:r>
                  <a:rPr lang="en-US" altLang="zh-CN" dirty="0"/>
                  <a:t>multiple fully connected layers with inputs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Sup>
                          <m:sSubSupPr>
                            <m:ctrlPr>
                              <a:rPr lang="en-US" altLang="zh-CN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lang="en-US" altLang="zh-C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altLang="zh-CN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lang="en-US" altLang="zh-CN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Sup>
                          <m:sSubSupPr>
                            <m:ctrlPr>
                              <a:rPr lang="en-US" altLang="zh-CN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  <m:sup>
                            <m:r>
                              <a:rPr lang="en-US" altLang="zh-CN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e>
                    </m:d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b="1" dirty="0"/>
                  <a:t>A regression problem: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ndv</m:t>
                    </m:r>
                  </m:oMath>
                </a14:m>
                <a:r>
                  <a:rPr lang="en-US" altLang="zh-CN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𝑝𝑟𝑒𝑑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ac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with following error metric</a:t>
                </a:r>
              </a:p>
              <a:p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ndv</m:t>
                                  </m:r>
                                </m:num>
                                <m:den>
                                  <m:acc>
                                    <m:accPr>
                                      <m:chr m:val="̂"/>
                                      <m:ctrlPr>
                                        <a:rPr lang="en-US" altLang="zh-CN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</m:acc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den>
                              </m:f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acc>
                                    <m:accPr>
                                      <m:chr m:val="̂"/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</m:acc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) </m:t>
                                  </m:r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ndv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b="1" dirty="0"/>
                  <a:t>Loss function 1: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dirty="0" smtClean="0">
                        <a:latin typeface="Cambria Math" panose="02040503050406030204" pitchFamily="18" charset="0"/>
                      </a:rPr>
                      <m:t>L</m:t>
                    </m:r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1=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𝑝𝑟𝑒𝑑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e>
                        </m:func>
                      </m:e>
                    </m:d>
                  </m:oMath>
                </a14:m>
                <a:endParaRPr lang="en-US" altLang="zh-CN" dirty="0"/>
              </a:p>
              <a:p>
                <a:r>
                  <a:rPr lang="en-US" altLang="zh-CN" dirty="0"/>
                  <a:t>Works fine but not super exciting!</a:t>
                </a: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F557533E-EFCA-48C3-B4FE-AB8DDB270A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619" y="1435296"/>
                <a:ext cx="9807581" cy="4497450"/>
              </a:xfrm>
              <a:prstGeom prst="rect">
                <a:avLst/>
              </a:prstGeom>
              <a:blipFill rotWithShape="0">
                <a:blip r:embed="rId2"/>
                <a:stretch>
                  <a:fillRect l="-559" t="-678" b="-12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Connector 2"/>
          <p:cNvCxnSpPr/>
          <p:nvPr/>
        </p:nvCxnSpPr>
        <p:spPr>
          <a:xfrm>
            <a:off x="917612" y="2547707"/>
            <a:ext cx="973678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2233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268D29F-BB53-422E-A7EF-780AA93B10DD}"/>
              </a:ext>
            </a:extLst>
          </p:cNvPr>
          <p:cNvSpPr txBox="1"/>
          <p:nvPr/>
        </p:nvSpPr>
        <p:spPr>
          <a:xfrm>
            <a:off x="747346" y="448408"/>
            <a:ext cx="56710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Learning to be a statistician: a toy example</a:t>
            </a:r>
            <a:endParaRPr lang="zh-CN" alt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F557533E-EFCA-48C3-B4FE-AB8DDB270AAF}"/>
                  </a:ext>
                </a:extLst>
              </p:cNvPr>
              <p:cNvSpPr/>
              <p:nvPr/>
            </p:nvSpPr>
            <p:spPr>
              <a:xfrm>
                <a:off x="936619" y="1435296"/>
                <a:ext cx="10156683" cy="31490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dirty="0"/>
                  <a:t>Consider a Gaussian distribution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, and a sample </a:t>
                </a:r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 panose="02040503050406030204" pitchFamily="18" charset="0"/>
                      </a:rPr>
                      <m:t>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How to estimate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altLang="zh-CN" dirty="0"/>
                  <a:t> and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altLang="zh-CN" dirty="0"/>
                  <a:t>?</a:t>
                </a:r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Statistician: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MLE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MLE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den>
                        </m:f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  <m:sup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b="0" i="0" smtClean="0">
                                            <a:latin typeface="Cambria Math" panose="02040503050406030204" pitchFamily="18" charset="0"/>
                                          </a:rPr>
                                          <m:t>MLE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nary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altLang="zh-CN" dirty="0"/>
                  <a:t> </a:t>
                </a:r>
              </a:p>
              <a:p>
                <a:r>
                  <a:rPr lang="en-US" altLang="zh-CN" dirty="0"/>
                  <a:t>Both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</m:oMath>
                </a14:m>
                <a:r>
                  <a:rPr lang="en-US" altLang="zh-CN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</m:acc>
                  </m:oMath>
                </a14:m>
                <a:r>
                  <a:rPr lang="en-US" altLang="zh-CN" dirty="0"/>
                  <a:t> are in the form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dirty="0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0" dirty="0" smtClean="0">
                            <a:latin typeface="Cambria Math" panose="02040503050406030204" pitchFamily="18" charset="0"/>
                          </a:rPr>
                          <m:t>𝐒</m:t>
                        </m:r>
                      </m:e>
                    </m:d>
                  </m:oMath>
                </a14:m>
                <a:r>
                  <a:rPr lang="en-US" altLang="zh-CN" dirty="0"/>
                  <a:t>… Can we learn it from samples?</a:t>
                </a:r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Prepare training data points and feed into an NN model:</a:t>
                </a:r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F557533E-EFCA-48C3-B4FE-AB8DDB270A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619" y="1435296"/>
                <a:ext cx="10156683" cy="3149004"/>
              </a:xfrm>
              <a:prstGeom prst="rect">
                <a:avLst/>
              </a:prstGeom>
              <a:blipFill>
                <a:blip r:embed="rId2"/>
                <a:stretch>
                  <a:fillRect l="-540" t="-9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9FDD5ECC-56B8-4C21-936C-D728D0520D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6422" y="160431"/>
            <a:ext cx="2489668" cy="202450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60AF798-7729-462B-B012-2E5E670FE8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76422" y="2377582"/>
            <a:ext cx="2489668" cy="207743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6858994-CCA9-490F-BE62-92597AFEC1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76422" y="4673062"/>
            <a:ext cx="2489668" cy="202521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41C46F0B-2DF8-477B-BA3C-63088D992C4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77907909"/>
                  </p:ext>
                </p:extLst>
              </p:nvPr>
            </p:nvGraphicFramePr>
            <p:xfrm>
              <a:off x="936619" y="4345516"/>
              <a:ext cx="7648581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616581">
                      <a:extLst>
                        <a:ext uri="{9D8B030D-6E8A-4147-A177-3AD203B41FA5}">
                          <a16:colId xmlns:a16="http://schemas.microsoft.com/office/drawing/2014/main" val="1810799138"/>
                        </a:ext>
                      </a:extLst>
                    </a:gridCol>
                    <a:gridCol w="1041400">
                      <a:extLst>
                        <a:ext uri="{9D8B030D-6E8A-4147-A177-3AD203B41FA5}">
                          <a16:colId xmlns:a16="http://schemas.microsoft.com/office/drawing/2014/main" val="570538435"/>
                        </a:ext>
                      </a:extLst>
                    </a:gridCol>
                    <a:gridCol w="990600">
                      <a:extLst>
                        <a:ext uri="{9D8B030D-6E8A-4147-A177-3AD203B41FA5}">
                          <a16:colId xmlns:a16="http://schemas.microsoft.com/office/drawing/2014/main" val="379814708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Features (size-4 sample =&gt; 4-dim features)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Label 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𝝁</m:t>
                              </m:r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Label 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𝝈</m:t>
                              </m:r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2393391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(from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(0,100)</m:t>
                              </m:r>
                            </m:oMath>
                          </a14:m>
                          <a:r>
                            <a:rPr lang="en-US" dirty="0"/>
                            <a:t>) =&gt; {-1.2,</a:t>
                          </a:r>
                          <a:r>
                            <a:rPr lang="en-US" baseline="0" dirty="0"/>
                            <a:t> -3.6, 3.2, 2.1</a:t>
                          </a:r>
                          <a:r>
                            <a:rPr lang="en-US" dirty="0"/>
                            <a:t>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641086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(from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(2,80)</m:t>
                              </m:r>
                            </m:oMath>
                          </a14:m>
                          <a:r>
                            <a:rPr lang="en-US" dirty="0"/>
                            <a:t>) =&gt;</a:t>
                          </a:r>
                          <a:r>
                            <a:rPr lang="en-US" baseline="0" dirty="0"/>
                            <a:t> {1.1, 2.2, 3.4, 0.3}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80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42393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(from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(6,200)</m:t>
                              </m:r>
                            </m:oMath>
                          </a14:m>
                          <a:r>
                            <a:rPr lang="en-US" dirty="0"/>
                            <a:t>) =&gt; {0, 4.2, 6.3, 18.7}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200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722255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(from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(−2,10)</m:t>
                              </m:r>
                            </m:oMath>
                          </a14:m>
                          <a:r>
                            <a:rPr lang="en-US" dirty="0"/>
                            <a:t>) =&gt;</a:t>
                          </a:r>
                          <a:r>
                            <a:rPr lang="en-US" baseline="0" dirty="0"/>
                            <a:t> {-1.6, -1.9, -4, 0.2}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9232197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41C46F0B-2DF8-477B-BA3C-63088D992C4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77907909"/>
                  </p:ext>
                </p:extLst>
              </p:nvPr>
            </p:nvGraphicFramePr>
            <p:xfrm>
              <a:off x="936619" y="4345516"/>
              <a:ext cx="7648581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616581">
                      <a:extLst>
                        <a:ext uri="{9D8B030D-6E8A-4147-A177-3AD203B41FA5}">
                          <a16:colId xmlns:a16="http://schemas.microsoft.com/office/drawing/2014/main" val="1810799138"/>
                        </a:ext>
                      </a:extLst>
                    </a:gridCol>
                    <a:gridCol w="1041400">
                      <a:extLst>
                        <a:ext uri="{9D8B030D-6E8A-4147-A177-3AD203B41FA5}">
                          <a16:colId xmlns:a16="http://schemas.microsoft.com/office/drawing/2014/main" val="570538435"/>
                        </a:ext>
                      </a:extLst>
                    </a:gridCol>
                    <a:gridCol w="990600">
                      <a:extLst>
                        <a:ext uri="{9D8B030D-6E8A-4147-A177-3AD203B41FA5}">
                          <a16:colId xmlns:a16="http://schemas.microsoft.com/office/drawing/2014/main" val="379814708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Features (size-4 sample =&gt; 4-dim features)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539766" t="-8197" r="-97661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671166" t="-8197" r="-2454" b="-4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2393391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108" t="-108197" r="-36659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641086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108" t="-204839" r="-36659" b="-2193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80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42393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108" t="-309836" r="-36659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200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722255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108" t="-409836" r="-36659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9232197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3972799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268D29F-BB53-422E-A7EF-780AA93B10DD}"/>
              </a:ext>
            </a:extLst>
          </p:cNvPr>
          <p:cNvSpPr txBox="1"/>
          <p:nvPr/>
        </p:nvSpPr>
        <p:spPr>
          <a:xfrm>
            <a:off x="747346" y="448408"/>
            <a:ext cx="23086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Model and loss</a:t>
            </a:r>
            <a:endParaRPr lang="zh-CN" alt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F557533E-EFCA-48C3-B4FE-AB8DDB270AAF}"/>
                  </a:ext>
                </a:extLst>
              </p:cNvPr>
              <p:cNvSpPr/>
              <p:nvPr/>
            </p:nvSpPr>
            <p:spPr>
              <a:xfrm>
                <a:off x="936619" y="1435296"/>
                <a:ext cx="9807581" cy="51282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b="1" dirty="0"/>
                  <a:t>Frequency vector: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 is the # elements that appear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dirty="0"/>
                  <a:t> times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ndv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altLang="zh-CN" dirty="0"/>
              </a:p>
              <a:p>
                <a:r>
                  <a:rPr lang="en-US" altLang="zh-CN" b="1" dirty="0"/>
                  <a:t>Profile: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′,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′, …,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′}</m:t>
                    </m:r>
                  </m:oMath>
                </a14:m>
                <a:r>
                  <a:rPr lang="en-US" altLang="zh-CN" dirty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altLang="zh-CN" dirty="0"/>
                  <a:t> is the # elements that appear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dirty="0"/>
                  <a:t> times in the sample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</a:rPr>
                        <m:t>ndv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≈</m:t>
                      </m:r>
                      <m:acc>
                        <m:accPr>
                          <m:chr m:val="̂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)=</m:t>
                      </m:r>
                      <m:acc>
                        <m:accPr>
                          <m:chr m:val="̂"/>
                          <m:ctrlPr>
                            <a:rPr lang="en-US" altLang="zh-CN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  <m:d>
                        <m:dPr>
                          <m:ctrlPr>
                            <a:rPr lang="en-US" altLang="zh-CN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Sup>
                            <m:sSubSupPr>
                              <m:ctrlPr>
                                <a:rPr lang="en-US" altLang="zh-CN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altLang="zh-CN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altLang="zh-CN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zh-CN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altLang="zh-CN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,…,</m:t>
                          </m:r>
                          <m:sSubSup>
                            <m:sSubSupPr>
                              <m:ctrlPr>
                                <a:rPr lang="en-US" altLang="zh-CN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  <m:sup>
                              <m:r>
                                <a:rPr lang="en-US" altLang="zh-CN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a:rPr lang="en-US" altLang="zh-CN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zh-CN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e>
                      </m:nary>
                      <m:r>
                        <a:rPr lang="en-US" altLang="zh-CN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CN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o</m:t>
                      </m:r>
                      <m:r>
                        <a:rPr lang="en-US" altLang="zh-CN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(1/</m:t>
                      </m:r>
                      <m:r>
                        <a:rPr lang="en-US" altLang="zh-CN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CN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/>
              </a:p>
              <a:p>
                <a:r>
                  <a:rPr lang="en-US" altLang="zh-CN" b="1" dirty="0"/>
                  <a:t>Loss function 1: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dirty="0" smtClean="0">
                        <a:latin typeface="Cambria Math" panose="02040503050406030204" pitchFamily="18" charset="0"/>
                      </a:rPr>
                      <m:t>L</m:t>
                    </m:r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1=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𝑝𝑟𝑒𝑑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e>
                        </m:func>
                      </m:e>
                    </m:d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b="1" dirty="0"/>
                  <a:t>Inherent hardness:</a:t>
                </a:r>
                <a:r>
                  <a:rPr lang="en-US" altLang="zh-CN" dirty="0"/>
                  <a:t> </a:t>
                </a:r>
                <a:r>
                  <a:rPr lang="en-US" altLang="zh-CN" dirty="0">
                    <a:latin typeface="等线" panose="02010600030101010101" pitchFamily="2" charset="-122"/>
                  </a:rPr>
                  <a:t>Some samples (with small sampling rate) are more difficult than others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b="0" dirty="0"/>
                  <a:t>Sample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>
                    <a:latin typeface="等线" panose="02010600030101010101" pitchFamily="2" charset="-122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>
                    <a:latin typeface="等线" panose="02010600030101010101" pitchFamily="2" charset="-122"/>
                  </a:rPr>
                  <a:t>; we have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>
                    <a:latin typeface="等线" panose="02010600030101010101" pitchFamily="2" charset="-122"/>
                  </a:rPr>
                  <a:t> (with high probability), but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ndv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ndv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>
                  <a:latin typeface="等线" panose="02010600030101010101" pitchFamily="2" charset="-122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latin typeface="等线" panose="02010600030101010101" pitchFamily="2" charset="-122"/>
                  </a:rPr>
                  <a:t>How large could the </a:t>
                </a:r>
                <a:r>
                  <a:rPr lang="en-US" altLang="zh-CN" b="1" dirty="0">
                    <a:solidFill>
                      <a:srgbClr val="C00000"/>
                    </a:solidFill>
                    <a:latin typeface="等线" panose="02010600030101010101" pitchFamily="2" charset="-122"/>
                  </a:rPr>
                  <a:t>gap</a:t>
                </a:r>
                <a:r>
                  <a:rPr lang="en-US" altLang="zh-CN" dirty="0">
                    <a:latin typeface="等线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ndv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ndv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>
                    <a:latin typeface="等线" panose="02010600030101010101" pitchFamily="2" charset="-122"/>
                  </a:rPr>
                  <a:t> be?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altLang="zh-CN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rad>
                      </m:e>
                    </m:d>
                  </m:oMath>
                </a14:m>
                <a:r>
                  <a:rPr lang="en-US" altLang="zh-CN" dirty="0">
                    <a:solidFill>
                      <a:srgbClr val="C00000"/>
                    </a:solidFill>
                    <a:latin typeface="等线" panose="02010600030101010101" pitchFamily="2" charset="-122"/>
                  </a:rPr>
                  <a:t>!</a:t>
                </a:r>
                <a:endParaRPr lang="en-US" altLang="zh-CN" dirty="0">
                  <a:latin typeface="等线" panose="02010600030101010101" pitchFamily="2" charset="-122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latin typeface="等线" panose="02010600030101010101" pitchFamily="2" charset="-122"/>
                  </a:rPr>
                  <a:t>It is unfair to hope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L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1→0</m:t>
                    </m:r>
                  </m:oMath>
                </a14:m>
                <a:endParaRPr lang="en-US" altLang="zh-CN" dirty="0">
                  <a:latin typeface="等线" panose="02010600030101010101" pitchFamily="2" charset="-122"/>
                </a:endParaRPr>
              </a:p>
              <a:p>
                <a:endParaRPr lang="en-US" altLang="zh-CN" b="1" dirty="0">
                  <a:latin typeface="等线" panose="02010600030101010101" pitchFamily="2" charset="-122"/>
                </a:endParaRPr>
              </a:p>
              <a:p>
                <a:r>
                  <a:rPr lang="en-US" altLang="zh-CN" b="1" dirty="0">
                    <a:latin typeface="等线" panose="02010600030101010101" pitchFamily="2" charset="-122"/>
                  </a:rPr>
                  <a:t>Revise the loss function:</a:t>
                </a:r>
                <a:r>
                  <a:rPr lang="en-US" altLang="zh-CN" dirty="0">
                    <a:latin typeface="等线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dirty="0" smtClean="0">
                        <a:latin typeface="Cambria Math" panose="02040503050406030204" pitchFamily="18" charset="0"/>
                      </a:rPr>
                      <m:t>L</m:t>
                    </m:r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2=</m:t>
                    </m:r>
                    <m:r>
                      <m:rPr>
                        <m:sty m:val="p"/>
                      </m:rPr>
                      <a:rPr lang="en-US" altLang="zh-CN" dirty="0">
                        <a:latin typeface="Cambria Math" panose="02040503050406030204" pitchFamily="18" charset="0"/>
                      </a:rPr>
                      <m:t>abs</m:t>
                    </m:r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𝑝𝑟𝑒𝑑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unc>
                              <m:func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d>
                              </m:e>
                            </m:func>
                          </m:e>
                        </m:d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gap</m:t>
                        </m:r>
                      </m:e>
                    </m:d>
                  </m:oMath>
                </a14:m>
                <a:endParaRPr lang="en-US" altLang="zh-CN" dirty="0">
                  <a:latin typeface="等线" panose="02010600030101010101" pitchFamily="2" charset="-122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b="1" dirty="0">
                    <a:latin typeface="等线" panose="02010600030101010101" pitchFamily="2" charset="-122"/>
                  </a:rPr>
                  <a:t>Example difficulty</a:t>
                </a:r>
                <a:r>
                  <a:rPr lang="en-US" altLang="zh-CN" dirty="0">
                    <a:latin typeface="等线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gap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log</m:t>
                        </m:r>
                        <m:rad>
                          <m:radPr>
                            <m:degHide m:val="on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f>
                                  <m:f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num>
                                  <m:den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den>
                                </m:f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𝑙𝑛</m:t>
                                </m:r>
                                <m:f>
                                  <m:f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0.9</m:t>
                                    </m:r>
                                  </m:den>
                                </m:f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rad>
                      </m:e>
                    </m:d>
                  </m:oMath>
                </a14:m>
                <a:r>
                  <a:rPr lang="en-US" altLang="zh-CN" dirty="0">
                    <a:latin typeface="等线" panose="02010600030101010101" pitchFamily="2" charset="-122"/>
                  </a:rPr>
                  <a:t>, where </a:t>
                </a:r>
                <a:r>
                  <a:rPr lang="en-US" altLang="zh-CN" dirty="0"/>
                  <a:t>sampling rate is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zh-CN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altLang="zh-CN" dirty="0">
                    <a:latin typeface="等线" panose="02010600030101010101" pitchFamily="2" charset="-122"/>
                  </a:rPr>
                  <a:t> is </a:t>
                </a:r>
                <a:r>
                  <a:rPr lang="en-US" altLang="zh-CN" dirty="0"/>
                  <a:t>sample </a:t>
                </a:r>
                <a:r>
                  <a:rPr lang="en-US" altLang="zh-CN" dirty="0" err="1"/>
                  <a:t>ndv</a:t>
                </a:r>
                <a:endParaRPr lang="en-US" altLang="zh-CN" dirty="0">
                  <a:latin typeface="等线" panose="02010600030101010101" pitchFamily="2" charset="-122"/>
                </a:endParaRP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F557533E-EFCA-48C3-B4FE-AB8DDB270A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619" y="1435296"/>
                <a:ext cx="9807581" cy="5128263"/>
              </a:xfrm>
              <a:prstGeom prst="rect">
                <a:avLst/>
              </a:prstGeom>
              <a:blipFill rotWithShape="0">
                <a:blip r:embed="rId2"/>
                <a:stretch>
                  <a:fillRect l="-559" t="-5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Connector 2"/>
          <p:cNvCxnSpPr/>
          <p:nvPr/>
        </p:nvCxnSpPr>
        <p:spPr>
          <a:xfrm>
            <a:off x="917612" y="2547707"/>
            <a:ext cx="973678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29681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293B788C-3245-458F-910B-CD61F0CF7C7D}"/>
              </a:ext>
            </a:extLst>
          </p:cNvPr>
          <p:cNvSpPr/>
          <p:nvPr/>
        </p:nvSpPr>
        <p:spPr>
          <a:xfrm>
            <a:off x="952468" y="1292442"/>
            <a:ext cx="812273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Open datasets: </a:t>
            </a:r>
            <a:r>
              <a:rPr lang="en-US" altLang="zh-CN" dirty="0" err="1"/>
              <a:t>tpch</a:t>
            </a:r>
            <a:r>
              <a:rPr lang="en-US" altLang="zh-CN" dirty="0"/>
              <a:t>, ad, </a:t>
            </a:r>
            <a:r>
              <a:rPr lang="en-US" altLang="zh-CN" dirty="0" err="1"/>
              <a:t>ncvr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Alibaba datasets:  </a:t>
            </a:r>
            <a:r>
              <a:rPr lang="en-US" altLang="zh-CN" dirty="0" err="1"/>
              <a:t>dim_tb_itm_sku</a:t>
            </a:r>
            <a:r>
              <a:rPr lang="en-US" altLang="zh-CN" dirty="0"/>
              <a:t>, </a:t>
            </a:r>
            <a:r>
              <a:rPr lang="en-US" altLang="zh-CN" dirty="0" err="1"/>
              <a:t>s_ipm_trade_inventory</a:t>
            </a:r>
            <a:r>
              <a:rPr lang="en-US" altLang="zh-CN" dirty="0"/>
              <a:t>, </a:t>
            </a:r>
            <a:r>
              <a:rPr lang="en-US" altLang="zh-CN" dirty="0" err="1"/>
              <a:t>s_tc_logistics_order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A38C02C-FC4E-4E33-8B1F-ADB18DD0DF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2783" y="2262579"/>
            <a:ext cx="8131374" cy="3292705"/>
          </a:xfrm>
          <a:prstGeom prst="rect">
            <a:avLst/>
          </a:prstGeom>
        </p:spPr>
      </p:pic>
      <p:sp>
        <p:nvSpPr>
          <p:cNvPr id="7" name="文本框 3">
            <a:extLst>
              <a:ext uri="{FF2B5EF4-FFF2-40B4-BE49-F238E27FC236}">
                <a16:creationId xmlns:a16="http://schemas.microsoft.com/office/drawing/2014/main" id="{6268D29F-BB53-422E-A7EF-780AA93B10DD}"/>
              </a:ext>
            </a:extLst>
          </p:cNvPr>
          <p:cNvSpPr txBox="1"/>
          <p:nvPr/>
        </p:nvSpPr>
        <p:spPr>
          <a:xfrm>
            <a:off x="747346" y="448408"/>
            <a:ext cx="2839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Experiment results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7380607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69700F15-99FF-4FAD-AB2B-2B112B58C3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0079" y="1562459"/>
            <a:ext cx="5963336" cy="3697853"/>
          </a:xfrm>
          <a:prstGeom prst="rect">
            <a:avLst/>
          </a:prstGeom>
        </p:spPr>
      </p:pic>
      <p:sp>
        <p:nvSpPr>
          <p:cNvPr id="3" name="文本框 3">
            <a:extLst>
              <a:ext uri="{FF2B5EF4-FFF2-40B4-BE49-F238E27FC236}">
                <a16:creationId xmlns:a16="http://schemas.microsoft.com/office/drawing/2014/main" id="{6268D29F-BB53-422E-A7EF-780AA93B10DD}"/>
              </a:ext>
            </a:extLst>
          </p:cNvPr>
          <p:cNvSpPr txBox="1"/>
          <p:nvPr/>
        </p:nvSpPr>
        <p:spPr>
          <a:xfrm>
            <a:off x="747346" y="448408"/>
            <a:ext cx="2839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Experiment results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953881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FABECC0-B204-41A4-AB5C-5E067E912904}"/>
              </a:ext>
            </a:extLst>
          </p:cNvPr>
          <p:cNvSpPr/>
          <p:nvPr/>
        </p:nvSpPr>
        <p:spPr>
          <a:xfrm>
            <a:off x="952468" y="668188"/>
            <a:ext cx="25410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Ideas that didn’t work.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8B81E9D-FDD6-4318-8116-269595C59900}"/>
              </a:ext>
            </a:extLst>
          </p:cNvPr>
          <p:cNvSpPr txBox="1"/>
          <p:nvPr/>
        </p:nvSpPr>
        <p:spPr>
          <a:xfrm>
            <a:off x="1028700" y="1345223"/>
            <a:ext cx="1837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Data generation: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267C213-4581-4C2D-ADC2-0F802393AB7F}"/>
              </a:ext>
            </a:extLst>
          </p:cNvPr>
          <p:cNvSpPr/>
          <p:nvPr/>
        </p:nvSpPr>
        <p:spPr>
          <a:xfrm>
            <a:off x="1571621" y="1714555"/>
            <a:ext cx="101248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1. model may be biased by the data generation process. -&gt; weight each data point by density ratio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D4E2703-2EC5-4926-9348-A44C02E0E939}"/>
              </a:ext>
            </a:extLst>
          </p:cNvPr>
          <p:cNvSpPr/>
          <p:nvPr/>
        </p:nvSpPr>
        <p:spPr>
          <a:xfrm>
            <a:off x="1571621" y="2206924"/>
            <a:ext cx="77316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2. Randomly generate values instead of directly generate population profiles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D2AE24C7-4B3B-44EC-8472-2C91612F0A3B}"/>
                  </a:ext>
                </a:extLst>
              </p:cNvPr>
              <p:cNvSpPr/>
              <p:nvPr/>
            </p:nvSpPr>
            <p:spPr>
              <a:xfrm>
                <a:off x="1571621" y="2699293"/>
                <a:ext cx="771660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/>
                  <a:t>3. Uniformly sample population profile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with given population size and </a:t>
                </a:r>
                <a:r>
                  <a:rPr lang="en-US" altLang="zh-CN" dirty="0" err="1"/>
                  <a:t>ndv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D2AE24C7-4B3B-44EC-8472-2C91612F0A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1621" y="2699293"/>
                <a:ext cx="7716600" cy="369332"/>
              </a:xfrm>
              <a:prstGeom prst="rect">
                <a:avLst/>
              </a:prstGeom>
              <a:blipFill>
                <a:blip r:embed="rId2"/>
                <a:stretch>
                  <a:fillRect l="-711"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>
            <a:extLst>
              <a:ext uri="{FF2B5EF4-FFF2-40B4-BE49-F238E27FC236}">
                <a16:creationId xmlns:a16="http://schemas.microsoft.com/office/drawing/2014/main" id="{9B8CEAEA-45A0-4D17-847C-D79F3B1B945D}"/>
              </a:ext>
            </a:extLst>
          </p:cNvPr>
          <p:cNvSpPr txBox="1"/>
          <p:nvPr/>
        </p:nvSpPr>
        <p:spPr>
          <a:xfrm>
            <a:off x="952468" y="3191662"/>
            <a:ext cx="2105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Model architecture: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9DA48EC-1B2C-42CB-A612-EAF678EF2FEC}"/>
              </a:ext>
            </a:extLst>
          </p:cNvPr>
          <p:cNvSpPr/>
          <p:nvPr/>
        </p:nvSpPr>
        <p:spPr>
          <a:xfrm>
            <a:off x="1571621" y="3684031"/>
            <a:ext cx="36808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1. </a:t>
            </a:r>
            <a:r>
              <a:rPr lang="en-US" altLang="zh-CN" dirty="0" err="1"/>
              <a:t>resnet</a:t>
            </a:r>
            <a:r>
              <a:rPr lang="en-US" altLang="zh-CN" dirty="0"/>
              <a:t>, attention, bigger, wider …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C77E3A46-A810-40D1-8B6A-D67190DD23B8}"/>
                  </a:ext>
                </a:extLst>
              </p:cNvPr>
              <p:cNvSpPr/>
              <p:nvPr/>
            </p:nvSpPr>
            <p:spPr>
              <a:xfrm>
                <a:off x="1571621" y="4176400"/>
                <a:ext cx="711047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/>
                  <a:t>2. sample profile as composition of sub-profiles generated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/>
                  <a:t>…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C77E3A46-A810-40D1-8B6A-D67190DD23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1621" y="4176400"/>
                <a:ext cx="7110473" cy="369332"/>
              </a:xfrm>
              <a:prstGeom prst="rect">
                <a:avLst/>
              </a:prstGeom>
              <a:blipFill>
                <a:blip r:embed="rId3"/>
                <a:stretch>
                  <a:fillRect l="-772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857E2C7F-6A4B-4B57-B7C9-0135E9687428}"/>
                  </a:ext>
                </a:extLst>
              </p:cNvPr>
              <p:cNvSpPr/>
              <p:nvPr/>
            </p:nvSpPr>
            <p:spPr>
              <a:xfrm>
                <a:off x="1571621" y="4730398"/>
                <a:ext cx="561025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/>
                  <a:t>3. Learn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in middle layer to have a reconstructive loss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857E2C7F-6A4B-4B57-B7C9-0135E96874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1621" y="4730398"/>
                <a:ext cx="5610254" cy="369332"/>
              </a:xfrm>
              <a:prstGeom prst="rect">
                <a:avLst/>
              </a:prstGeom>
              <a:blipFill>
                <a:blip r:embed="rId4"/>
                <a:stretch>
                  <a:fillRect l="-978" t="-9836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01253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DF8A2453-0A53-43E9-84E8-154287C076B9}"/>
              </a:ext>
            </a:extLst>
          </p:cNvPr>
          <p:cNvSpPr txBox="1"/>
          <p:nvPr/>
        </p:nvSpPr>
        <p:spPr>
          <a:xfrm>
            <a:off x="747346" y="448408"/>
            <a:ext cx="48269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Learn to select optimal join order</a:t>
            </a:r>
            <a:endParaRPr lang="zh-CN" altLang="en-US" sz="2400" b="1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B2CD791-8CD8-4553-9749-978E6130FC9E}"/>
              </a:ext>
            </a:extLst>
          </p:cNvPr>
          <p:cNvSpPr txBox="1"/>
          <p:nvPr/>
        </p:nvSpPr>
        <p:spPr>
          <a:xfrm>
            <a:off x="744025" y="1402322"/>
            <a:ext cx="98210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2000" b="1" dirty="0"/>
              <a:t>Dataset</a:t>
            </a:r>
            <a:r>
              <a:rPr lang="en-US" altLang="zh-CN" dirty="0"/>
              <a:t>:  Star schema benchmark (based on </a:t>
            </a:r>
            <a:r>
              <a:rPr lang="en-US" altLang="zh-CN" dirty="0" err="1"/>
              <a:t>tpch</a:t>
            </a:r>
            <a:r>
              <a:rPr lang="en-US" altLang="zh-CN" dirty="0"/>
              <a:t>),  Five tables, the fact table has 300M rows.</a:t>
            </a:r>
            <a:endParaRPr lang="zh-CN" altLang="zh-C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1743" y="2294681"/>
            <a:ext cx="2733905" cy="341165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2518" y="2294681"/>
            <a:ext cx="3394743" cy="3020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9513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7C48BD62-08D7-41A9-9356-5F837B276C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7814" y="2593804"/>
            <a:ext cx="8778801" cy="2624201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202A3336-9830-473B-8C11-6E5BD8259F74}"/>
              </a:ext>
            </a:extLst>
          </p:cNvPr>
          <p:cNvSpPr/>
          <p:nvPr/>
        </p:nvSpPr>
        <p:spPr>
          <a:xfrm>
            <a:off x="8411307" y="5218005"/>
            <a:ext cx="288680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152400" algn="just">
              <a:spcAft>
                <a:spcPts val="0"/>
              </a:spcAft>
            </a:pPr>
            <a:r>
              <a:rPr lang="en-US" altLang="zh-CN" sz="1600" kern="100" dirty="0">
                <a:solidFill>
                  <a:srgbClr val="00B050"/>
                </a:solidFill>
                <a:latin typeface="Calibri" panose="020F0502020204030204" pitchFamily="34" charset="0"/>
                <a:ea typeface="阿里巴巴普惠体 L"/>
                <a:cs typeface="Times New Roman" panose="02020603050405020304" pitchFamily="18" charset="0"/>
              </a:rPr>
              <a:t>Green </a:t>
            </a:r>
            <a:r>
              <a:rPr lang="en-US" altLang="zh-CN" sz="1600" kern="100" dirty="0">
                <a:latin typeface="Calibri" panose="020F0502020204030204" pitchFamily="34" charset="0"/>
                <a:ea typeface="阿里巴巴普惠体 L"/>
                <a:cs typeface="Times New Roman" panose="02020603050405020304" pitchFamily="18" charset="0"/>
              </a:rPr>
              <a:t>denotes better order.</a:t>
            </a:r>
            <a:endParaRPr lang="zh-CN" altLang="zh-CN" sz="1600" kern="100" dirty="0">
              <a:latin typeface="Calibri" panose="020F0502020204030204" pitchFamily="34" charset="0"/>
              <a:ea typeface="阿里巴巴普惠体 L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F8A2453-0A53-43E9-84E8-154287C076B9}"/>
              </a:ext>
            </a:extLst>
          </p:cNvPr>
          <p:cNvSpPr txBox="1"/>
          <p:nvPr/>
        </p:nvSpPr>
        <p:spPr>
          <a:xfrm>
            <a:off x="747346" y="448408"/>
            <a:ext cx="48269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Learn to select optimal join order</a:t>
            </a:r>
            <a:endParaRPr lang="zh-CN" altLang="en-US" sz="2400" b="1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B2CD791-8CD8-4553-9749-978E6130FC9E}"/>
              </a:ext>
            </a:extLst>
          </p:cNvPr>
          <p:cNvSpPr txBox="1"/>
          <p:nvPr/>
        </p:nvSpPr>
        <p:spPr>
          <a:xfrm>
            <a:off x="744025" y="1402322"/>
            <a:ext cx="98210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2000" b="1" dirty="0"/>
              <a:t>Dataset</a:t>
            </a:r>
            <a:r>
              <a:rPr lang="en-US" altLang="zh-CN" dirty="0"/>
              <a:t>:  Star schema benchmark (based on </a:t>
            </a:r>
            <a:r>
              <a:rPr lang="en-US" altLang="zh-CN" dirty="0" err="1"/>
              <a:t>tpch</a:t>
            </a:r>
            <a:r>
              <a:rPr lang="en-US" altLang="zh-CN" dirty="0"/>
              <a:t>),  Five tables, the fact table has 300M rows.</a:t>
            </a:r>
            <a:endParaRPr lang="zh-CN" altLang="zh-CN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5B4FBD1-ED06-4336-8B7F-51B774D29AB8}"/>
              </a:ext>
            </a:extLst>
          </p:cNvPr>
          <p:cNvSpPr txBox="1"/>
          <p:nvPr/>
        </p:nvSpPr>
        <p:spPr>
          <a:xfrm>
            <a:off x="744025" y="2694792"/>
            <a:ext cx="10631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Results</a:t>
            </a:r>
            <a:r>
              <a:rPr lang="en-US" altLang="zh-CN" dirty="0"/>
              <a:t>: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506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268D29F-BB53-422E-A7EF-780AA93B10DD}"/>
              </a:ext>
            </a:extLst>
          </p:cNvPr>
          <p:cNvSpPr txBox="1"/>
          <p:nvPr/>
        </p:nvSpPr>
        <p:spPr>
          <a:xfrm>
            <a:off x="747346" y="448408"/>
            <a:ext cx="92448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Estimating number of distinct values (NDV) from </a:t>
            </a:r>
            <a:r>
              <a:rPr lang="en-US" altLang="zh-CN" sz="2400" b="1" dirty="0">
                <a:solidFill>
                  <a:schemeClr val="accent1"/>
                </a:solidFill>
              </a:rPr>
              <a:t>random sample</a:t>
            </a:r>
            <a:endParaRPr lang="zh-CN" altLang="en-US" sz="2400" b="1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F557533E-EFCA-48C3-B4FE-AB8DDB270AAF}"/>
                  </a:ext>
                </a:extLst>
              </p:cNvPr>
              <p:cNvSpPr/>
              <p:nvPr/>
            </p:nvSpPr>
            <p:spPr>
              <a:xfrm>
                <a:off x="936619" y="1435296"/>
                <a:ext cx="10156683" cy="484594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b="1" dirty="0"/>
                  <a:t>A value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endParaRPr lang="en-US" altLang="zh-CN" b="1" dirty="0"/>
              </a:p>
              <a:p>
                <a:r>
                  <a:rPr lang="en-US" altLang="zh-CN" b="1" dirty="0"/>
                  <a:t>Data column </a:t>
                </a:r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 panose="02040503050406030204" pitchFamily="18" charset="0"/>
                      </a:rPr>
                      <m:t>𝐂</m:t>
                    </m:r>
                  </m:oMath>
                </a14:m>
                <a:r>
                  <a:rPr lang="en-US" altLang="zh-CN" dirty="0"/>
                  <a:t>: a multi-set of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altLang="zh-CN" dirty="0"/>
                  <a:t> values</a:t>
                </a:r>
              </a:p>
              <a:p>
                <a:r>
                  <a:rPr lang="en-US" altLang="zh-CN" b="1" dirty="0"/>
                  <a:t>A random sample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 panose="02040503050406030204" pitchFamily="18" charset="0"/>
                      </a:rPr>
                      <m:t>𝐒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altLang="zh-CN" b="1" i="0" smtClean="0">
                        <a:latin typeface="Cambria Math" panose="02040503050406030204" pitchFamily="18" charset="0"/>
                      </a:rPr>
                      <m:t>𝐂</m:t>
                    </m:r>
                  </m:oMath>
                </a14:m>
                <a:r>
                  <a:rPr lang="en-US" altLang="zh-CN" dirty="0"/>
                  <a:t>:</a:t>
                </a:r>
                <a:r>
                  <a:rPr lang="en-US" altLang="zh-CN" b="1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/>
                  <a:t> values drawn uniformly at random from </a:t>
                </a:r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 panose="02040503050406030204" pitchFamily="18" charset="0"/>
                      </a:rPr>
                      <m:t>𝐂</m:t>
                    </m:r>
                  </m:oMath>
                </a14:m>
                <a:endParaRPr lang="en-US" altLang="zh-CN" b="1" dirty="0"/>
              </a:p>
              <a:p>
                <a:endParaRPr lang="en-US" altLang="zh-CN" b="1" dirty="0"/>
              </a:p>
              <a:p>
                <a:r>
                  <a:rPr lang="en-US" altLang="zh-CN" b="1" dirty="0"/>
                  <a:t>Sampling rate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altLang="zh-CN" dirty="0"/>
              </a:p>
              <a:p>
                <a:r>
                  <a:rPr lang="en-US" altLang="zh-CN" b="1" dirty="0"/>
                  <a:t>NDV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altLang="zh-CN" dirty="0"/>
                  <a:t> and </a:t>
                </a:r>
                <a:r>
                  <a:rPr lang="en-US" altLang="zh-CN" b="1" dirty="0"/>
                  <a:t>sample NDV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b="1" dirty="0"/>
                  <a:t>Frequency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/>
                  <a:t>: # times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dirty="0"/>
                  <a:t> appears in </a:t>
                </a:r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 panose="02040503050406030204" pitchFamily="18" charset="0"/>
                      </a:rPr>
                      <m:t>𝐂</m:t>
                    </m:r>
                  </m:oMath>
                </a14:m>
                <a:endParaRPr lang="en-US" altLang="zh-CN" b="1" dirty="0"/>
              </a:p>
              <a:p>
                <a:r>
                  <a:rPr lang="en-US" altLang="zh-CN" b="1" dirty="0"/>
                  <a:t>Profile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: # distinct values with frequency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CN" dirty="0"/>
                  <a:t> in </a:t>
                </a:r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 panose="02040503050406030204" pitchFamily="18" charset="0"/>
                      </a:rPr>
                      <m:t>𝐂</m:t>
                    </m:r>
                  </m:oMath>
                </a14:m>
                <a:endParaRPr lang="en-US" altLang="zh-CN" b="1" dirty="0"/>
              </a:p>
              <a:p>
                <a:r>
                  <a:rPr lang="en-US" altLang="zh-CN" b="0" dirty="0"/>
                  <a:t>Deterministic relation: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&gt;0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b="1" dirty="0"/>
                  <a:t>Sample frequency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/>
                  <a:t>: # times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dirty="0"/>
                  <a:t> appears in </a:t>
                </a:r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 panose="02040503050406030204" pitchFamily="18" charset="0"/>
                      </a:rPr>
                      <m:t>𝐒</m:t>
                    </m:r>
                  </m:oMath>
                </a14:m>
                <a:endParaRPr lang="en-US" altLang="zh-CN" b="1" dirty="0"/>
              </a:p>
              <a:p>
                <a:r>
                  <a:rPr lang="en-US" altLang="zh-CN" b="1" dirty="0"/>
                  <a:t>Sample profile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: # distinct values with sample frequency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CN" dirty="0"/>
                  <a:t> in </a:t>
                </a:r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 panose="02040503050406030204" pitchFamily="18" charset="0"/>
                      </a:rPr>
                      <m:t>𝐒</m:t>
                    </m:r>
                  </m:oMath>
                </a14:m>
                <a:endParaRPr lang="en-US" altLang="zh-CN" b="1" dirty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F557533E-EFCA-48C3-B4FE-AB8DDB270A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619" y="1435296"/>
                <a:ext cx="10156683" cy="4845942"/>
              </a:xfrm>
              <a:prstGeom prst="rect">
                <a:avLst/>
              </a:prstGeom>
              <a:blipFill rotWithShape="0">
                <a:blip r:embed="rId2"/>
                <a:stretch>
                  <a:fillRect l="-540" t="-6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8661982" y="1602747"/>
                <a:ext cx="3343416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𝐂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1, 1, 1, 1, 2, 2, 3, 3, 4, 5, 6, 7</m:t>
                          </m:r>
                        </m:e>
                      </m:d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>
                          <a:latin typeface="Cambria Math" panose="02040503050406030204" pitchFamily="18" charset="0"/>
                        </a:rPr>
                        <m:t>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={1, 1, 2, 3, 4, 7}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=7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1982" y="1602747"/>
                <a:ext cx="3343416" cy="120032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8721904" y="3652484"/>
                <a:ext cx="329609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)=(4, 2, 2, 1, 1, 1, 1)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)=(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 2,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1,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1904" y="3652484"/>
                <a:ext cx="3296092" cy="646331"/>
              </a:xfrm>
              <a:prstGeom prst="rect">
                <a:avLst/>
              </a:prstGeom>
              <a:blipFill rotWithShape="0">
                <a:blip r:embed="rId4"/>
                <a:stretch>
                  <a:fillRect b="-7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8721904" y="5295370"/>
                <a:ext cx="329609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)=(2, 1, 1, 1, 0, 0, 1)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)=(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1904" y="5295370"/>
                <a:ext cx="3296092" cy="646331"/>
              </a:xfrm>
              <a:prstGeom prst="rect">
                <a:avLst/>
              </a:prstGeom>
              <a:blipFill rotWithShape="0">
                <a:blip r:embed="rId5"/>
                <a:stretch>
                  <a:fillRect b="-6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/>
          <p:cNvCxnSpPr/>
          <p:nvPr/>
        </p:nvCxnSpPr>
        <p:spPr>
          <a:xfrm flipH="1">
            <a:off x="8339946" y="1435296"/>
            <a:ext cx="1" cy="4639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7622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268D29F-BB53-422E-A7EF-780AA93B10DD}"/>
              </a:ext>
            </a:extLst>
          </p:cNvPr>
          <p:cNvSpPr txBox="1"/>
          <p:nvPr/>
        </p:nvSpPr>
        <p:spPr>
          <a:xfrm>
            <a:off x="747346" y="448408"/>
            <a:ext cx="37882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A MLE-based formulation</a:t>
            </a:r>
            <a:endParaRPr lang="zh-CN" alt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F557533E-EFCA-48C3-B4FE-AB8DDB270AAF}"/>
                  </a:ext>
                </a:extLst>
              </p:cNvPr>
              <p:cNvSpPr/>
              <p:nvPr/>
            </p:nvSpPr>
            <p:spPr>
              <a:xfrm>
                <a:off x="936619" y="1435296"/>
                <a:ext cx="10156683" cy="23083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b="1" dirty="0"/>
                  <a:t>MLE: maximum likelihood estimation</a:t>
                </a:r>
              </a:p>
              <a:p>
                <a:endParaRPr lang="en-US" altLang="zh-CN" dirty="0"/>
              </a:p>
              <a:p>
                <a:r>
                  <a:rPr lang="en-US" altLang="zh-CN" dirty="0"/>
                  <a:t>Probability distribution of sample profile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zh-CN" dirty="0"/>
                  <a:t>:</a:t>
                </a:r>
              </a:p>
              <a:p>
                <a:endParaRPr lang="en-US" altLang="zh-CN" dirty="0"/>
              </a:p>
              <a:p>
                <a:r>
                  <a:rPr lang="en-US" altLang="zh-CN" dirty="0"/>
                  <a:t>Feasible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altLang="zh-CN" dirty="0"/>
                  <a:t>-NDV profile configurations:</a:t>
                </a:r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We can estimation:</a:t>
                </a: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F557533E-EFCA-48C3-B4FE-AB8DDB270A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619" y="1435296"/>
                <a:ext cx="10156683" cy="2308324"/>
              </a:xfrm>
              <a:prstGeom prst="rect">
                <a:avLst/>
              </a:prstGeom>
              <a:blipFill rotWithShape="0">
                <a:blip r:embed="rId2"/>
                <a:stretch>
                  <a:fillRect l="-540" t="-1319" b="-31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7988" y="2010444"/>
            <a:ext cx="813943" cy="32703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7988" y="2570972"/>
            <a:ext cx="2667211" cy="29172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07988" y="3122031"/>
            <a:ext cx="3470373" cy="70224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36619" y="4756297"/>
            <a:ext cx="5335115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Easy to be formulated but difficult to be solved ;(</a:t>
            </a:r>
          </a:p>
        </p:txBody>
      </p:sp>
    </p:spTree>
    <p:extLst>
      <p:ext uri="{BB962C8B-B14F-4D97-AF65-F5344CB8AC3E}">
        <p14:creationId xmlns:p14="http://schemas.microsoft.com/office/powerpoint/2010/main" val="1688982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268D29F-BB53-422E-A7EF-780AA93B10DD}"/>
              </a:ext>
            </a:extLst>
          </p:cNvPr>
          <p:cNvSpPr txBox="1"/>
          <p:nvPr/>
        </p:nvSpPr>
        <p:spPr>
          <a:xfrm>
            <a:off x="747346" y="448408"/>
            <a:ext cx="28135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Existing estimators</a:t>
            </a:r>
            <a:endParaRPr lang="zh-CN" alt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F557533E-EFCA-48C3-B4FE-AB8DDB270AAF}"/>
                  </a:ext>
                </a:extLst>
              </p:cNvPr>
              <p:cNvSpPr/>
              <p:nvPr/>
            </p:nvSpPr>
            <p:spPr>
              <a:xfrm>
                <a:off x="936619" y="1435296"/>
                <a:ext cx="10156683" cy="358514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b="1" dirty="0"/>
                  <a:t>Shlosser</a:t>
                </a:r>
                <a:r>
                  <a:rPr lang="en-US" altLang="zh-CN" dirty="0"/>
                  <a:t> [</a:t>
                </a:r>
                <a:r>
                  <a:rPr lang="en-US" altLang="zh-CN" dirty="0" err="1"/>
                  <a:t>Shlosser</a:t>
                </a:r>
                <a:r>
                  <a:rPr lang="en-US" altLang="zh-CN" dirty="0"/>
                  <a:t> 1981]: works well on skewed datasets with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E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E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b="1" dirty="0"/>
                  <a:t>Chao</a:t>
                </a:r>
                <a:r>
                  <a:rPr lang="en-US" altLang="zh-CN" dirty="0"/>
                  <a:t> [Chao 1984]: approximate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en-US" altLang="zh-CN" dirty="0"/>
                  <a:t> with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altLang="zh-CN" dirty="0"/>
                  <a:t> approaches infinity</a:t>
                </a:r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b="1" dirty="0"/>
                  <a:t>GEE</a:t>
                </a:r>
                <a:r>
                  <a:rPr lang="en-US" altLang="zh-CN" dirty="0"/>
                  <a:t> [</a:t>
                </a:r>
                <a:r>
                  <a:rPr lang="en-US" altLang="zh-CN" dirty="0" err="1"/>
                  <a:t>Charikar</a:t>
                </a:r>
                <a:r>
                  <a:rPr lang="en-US" altLang="zh-CN" dirty="0"/>
                  <a:t>, Chaudhuri, </a:t>
                </a:r>
                <a:r>
                  <a:rPr lang="en-US" altLang="zh-CN" dirty="0" err="1"/>
                  <a:t>Motwani</a:t>
                </a:r>
                <a:r>
                  <a:rPr lang="en-US" altLang="zh-CN" dirty="0"/>
                  <a:t>, Narasayya 2000]: a “worst-case” optimal estimator</a:t>
                </a:r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F557533E-EFCA-48C3-B4FE-AB8DDB270A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619" y="1435296"/>
                <a:ext cx="10156683" cy="3585149"/>
              </a:xfrm>
              <a:prstGeom prst="rect">
                <a:avLst/>
              </a:prstGeom>
              <a:blipFill rotWithShape="0">
                <a:blip r:embed="rId2"/>
                <a:stretch>
                  <a:fillRect l="-5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9732" y="1893154"/>
            <a:ext cx="3982006" cy="78115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9732" y="3327504"/>
            <a:ext cx="1724266" cy="7525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39732" y="4850325"/>
            <a:ext cx="2524477" cy="74305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8151628" y="679240"/>
                <a:ext cx="3990753" cy="2922788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  <a:prstDash val="dash"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FF0000"/>
                    </a:solidFill>
                  </a:rPr>
                  <a:t>Negative results </a:t>
                </a:r>
                <a:r>
                  <a:rPr lang="en-US" altLang="zh-CN" dirty="0"/>
                  <a:t>[</a:t>
                </a:r>
                <a:r>
                  <a:rPr lang="en-US" altLang="zh-CN" dirty="0" err="1"/>
                  <a:t>Charikar</a:t>
                </a:r>
                <a:r>
                  <a:rPr lang="en-US" altLang="zh-CN" dirty="0"/>
                  <a:t>, Chaudhuri, </a:t>
                </a:r>
                <a:r>
                  <a:rPr lang="en-US" altLang="zh-CN" dirty="0" err="1"/>
                  <a:t>Motwani</a:t>
                </a:r>
                <a:r>
                  <a:rPr lang="en-US" altLang="zh-CN" dirty="0"/>
                  <a:t>, Narasayya 2000]: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 err="1"/>
                  <a:t>w.h.p</a:t>
                </a:r>
                <a:r>
                  <a:rPr lang="en-US" dirty="0"/>
                  <a:t>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error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ac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Ω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b="1" dirty="0"/>
                  <a:t>Intuition</a:t>
                </a:r>
                <a:r>
                  <a:rPr lang="en-US" dirty="0"/>
                  <a:t>: hard to distinguish a dataset with NDV =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and one with NDV =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1628" y="679240"/>
                <a:ext cx="3990753" cy="2922788"/>
              </a:xfrm>
              <a:prstGeom prst="rect">
                <a:avLst/>
              </a:prstGeom>
              <a:blipFill rotWithShape="0">
                <a:blip r:embed="rId6"/>
                <a:stretch>
                  <a:fillRect l="-1065" t="-830" r="-2283" b="-2075"/>
                </a:stretch>
              </a:blipFill>
              <a:ln>
                <a:solidFill>
                  <a:srgbClr val="C00000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19462" y="1512101"/>
            <a:ext cx="2934109" cy="381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226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268D29F-BB53-422E-A7EF-780AA93B10DD}"/>
              </a:ext>
            </a:extLst>
          </p:cNvPr>
          <p:cNvSpPr txBox="1"/>
          <p:nvPr/>
        </p:nvSpPr>
        <p:spPr>
          <a:xfrm>
            <a:off x="747346" y="448408"/>
            <a:ext cx="6138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A (workload-agnostic) learning framework</a:t>
            </a:r>
            <a:endParaRPr lang="zh-CN" alt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F557533E-EFCA-48C3-B4FE-AB8DDB270AAF}"/>
                  </a:ext>
                </a:extLst>
              </p:cNvPr>
              <p:cNvSpPr/>
              <p:nvPr/>
            </p:nvSpPr>
            <p:spPr>
              <a:xfrm>
                <a:off x="936618" y="1435296"/>
                <a:ext cx="10915139" cy="507831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b="1" dirty="0"/>
                  <a:t>Generating training sample:</a:t>
                </a:r>
              </a:p>
              <a:p>
                <a:endParaRPr lang="en-US" altLang="zh-CN" b="1" dirty="0"/>
              </a:p>
              <a:p>
                <a:endParaRPr lang="en-US" altLang="zh-CN" b="1" dirty="0"/>
              </a:p>
              <a:p>
                <a:endParaRPr lang="en-US" altLang="zh-CN" b="1" dirty="0"/>
              </a:p>
              <a:p>
                <a:endParaRPr lang="en-US" altLang="zh-CN" b="1" dirty="0"/>
              </a:p>
              <a:p>
                <a:r>
                  <a:rPr lang="en-US" altLang="zh-CN" b="1" dirty="0"/>
                  <a:t>Or equivalently:</a:t>
                </a:r>
              </a:p>
              <a:p>
                <a:endParaRPr lang="en-US" altLang="zh-CN" b="1" dirty="0"/>
              </a:p>
              <a:p>
                <a:endParaRPr lang="en-US" altLang="zh-CN" b="1" dirty="0"/>
              </a:p>
              <a:p>
                <a:endParaRPr lang="en-US" altLang="zh-CN" b="1" dirty="0"/>
              </a:p>
              <a:p>
                <a:endParaRPr lang="en-US" altLang="zh-CN" b="1" dirty="0"/>
              </a:p>
              <a:p>
                <a:endParaRPr lang="en-US" altLang="zh-CN" b="1" dirty="0"/>
              </a:p>
              <a:p>
                <a:r>
                  <a:rPr lang="en-US" altLang="zh-CN" b="1" dirty="0"/>
                  <a:t>Train a machine learning model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altLang="zh-CN" b="1" dirty="0"/>
                  <a:t> to approximate (recall the MLE formulation                                     ):</a:t>
                </a:r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b="1" dirty="0"/>
                  <a:t>Ratio Error:</a:t>
                </a:r>
              </a:p>
              <a:p>
                <a:r>
                  <a:rPr lang="en-US" altLang="zh-CN" b="1" dirty="0"/>
                  <a:t>Loss function and empirical loss:</a:t>
                </a:r>
              </a:p>
              <a:p>
                <a:endParaRPr lang="en-US" altLang="zh-CN" b="1" dirty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F557533E-EFCA-48C3-B4FE-AB8DDB270A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618" y="1435296"/>
                <a:ext cx="10915139" cy="5078313"/>
              </a:xfrm>
              <a:prstGeom prst="rect">
                <a:avLst/>
              </a:prstGeom>
              <a:blipFill rotWithShape="0">
                <a:blip r:embed="rId2"/>
                <a:stretch>
                  <a:fillRect l="-503" t="-6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103620" y="1821716"/>
                <a:ext cx="2598522" cy="92333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Generate data column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𝐂</m:t>
                    </m:r>
                  </m:oMath>
                </a14:m>
                <a:r>
                  <a:rPr lang="en-US" dirty="0"/>
                  <a:t> from distribution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620" y="1821716"/>
                <a:ext cx="2598522" cy="923330"/>
              </a:xfrm>
              <a:prstGeom prst="rect">
                <a:avLst/>
              </a:prstGeom>
              <a:blipFill rotWithShape="0">
                <a:blip r:embed="rId3"/>
                <a:stretch>
                  <a:fillRect l="-1636" t="-3268"/>
                </a:stretch>
              </a:blipFill>
              <a:ln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632728" y="1821718"/>
                <a:ext cx="2252838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Draw sample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𝐒</m:t>
                    </m:r>
                  </m:oMath>
                </a14:m>
                <a:r>
                  <a:rPr lang="en-US" dirty="0"/>
                  <a:t> from randomly from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𝐂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2728" y="1821718"/>
                <a:ext cx="2252838" cy="646331"/>
              </a:xfrm>
              <a:prstGeom prst="rect">
                <a:avLst/>
              </a:prstGeom>
              <a:blipFill rotWithShape="0">
                <a:blip r:embed="rId4"/>
                <a:stretch>
                  <a:fillRect l="-2151" t="-4630" r="-806" b="-12963"/>
                </a:stretch>
              </a:blipFill>
              <a:ln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69775" y="2151696"/>
            <a:ext cx="257211" cy="26673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7922477" y="1821716"/>
                <a:ext cx="2908555" cy="92333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Input feature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from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𝐒</m:t>
                    </m:r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:r>
                  <a:rPr lang="en-US" dirty="0"/>
                  <a:t>Label (NDV)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from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𝐂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2477" y="1821716"/>
                <a:ext cx="2908555" cy="923330"/>
              </a:xfrm>
              <a:prstGeom prst="rect">
                <a:avLst/>
              </a:prstGeom>
              <a:blipFill rotWithShape="0">
                <a:blip r:embed="rId6"/>
                <a:stretch>
                  <a:fillRect l="-1670" t="-3268" b="-9150"/>
                </a:stretch>
              </a:blipFill>
              <a:ln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103620" y="3189759"/>
                <a:ext cx="2598522" cy="92333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Generate profile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/>
                  <a:t> from distribution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620" y="3189759"/>
                <a:ext cx="2598522" cy="923330"/>
              </a:xfrm>
              <a:prstGeom prst="rect">
                <a:avLst/>
              </a:prstGeom>
              <a:blipFill rotWithShape="0">
                <a:blip r:embed="rId7"/>
                <a:stretch>
                  <a:fillRect l="-1636" t="-2597" r="-701"/>
                </a:stretch>
              </a:blipFill>
              <a:ln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49999" y="3512924"/>
            <a:ext cx="247685" cy="26673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632727" y="3189759"/>
                <a:ext cx="2252838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Draw sample profile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randomly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en-US" i="1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2727" y="3189759"/>
                <a:ext cx="2252838" cy="646331"/>
              </a:xfrm>
              <a:prstGeom prst="rect">
                <a:avLst/>
              </a:prstGeom>
              <a:blipFill rotWithShape="0">
                <a:blip r:embed="rId9"/>
                <a:stretch>
                  <a:fillRect l="-2151" t="-3704" b="-12963"/>
                </a:stretch>
              </a:blipFill>
              <a:ln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7922476" y="3189759"/>
                <a:ext cx="2908555" cy="92333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Input feature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Label (NDV)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from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𝐂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2476" y="3189759"/>
                <a:ext cx="2908555" cy="923330"/>
              </a:xfrm>
              <a:prstGeom prst="rect">
                <a:avLst/>
              </a:prstGeom>
              <a:blipFill rotWithShape="0">
                <a:blip r:embed="rId10"/>
                <a:stretch>
                  <a:fillRect l="-1670" t="-2597" b="-8442"/>
                </a:stretch>
              </a:blipFill>
              <a:ln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ight Arrow 11"/>
          <p:cNvSpPr/>
          <p:nvPr/>
        </p:nvSpPr>
        <p:spPr>
          <a:xfrm>
            <a:off x="3816455" y="1976221"/>
            <a:ext cx="734280" cy="843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7081872" y="1976220"/>
            <a:ext cx="734280" cy="843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3816454" y="2585776"/>
            <a:ext cx="3999697" cy="843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3816454" y="3928424"/>
            <a:ext cx="3999697" cy="843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3816455" y="3340133"/>
            <a:ext cx="734280" cy="843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7081872" y="3340132"/>
            <a:ext cx="734280" cy="843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092036" y="4747434"/>
            <a:ext cx="3448531" cy="55252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107928" y="4484186"/>
            <a:ext cx="2220512" cy="44932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297580" y="5305455"/>
            <a:ext cx="2515420" cy="326678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392380" y="5958746"/>
            <a:ext cx="5582429" cy="552527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816151" y="5877771"/>
            <a:ext cx="3419952" cy="7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709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268D29F-BB53-422E-A7EF-780AA93B10DD}"/>
              </a:ext>
            </a:extLst>
          </p:cNvPr>
          <p:cNvSpPr txBox="1"/>
          <p:nvPr/>
        </p:nvSpPr>
        <p:spPr>
          <a:xfrm>
            <a:off x="747346" y="448408"/>
            <a:ext cx="48526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How to use the learned estimator</a:t>
            </a:r>
            <a:endParaRPr lang="zh-CN" altLang="en-US" sz="2400" b="1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557533E-EFCA-48C3-B4FE-AB8DDB270AAF}"/>
              </a:ext>
            </a:extLst>
          </p:cNvPr>
          <p:cNvSpPr/>
          <p:nvPr/>
        </p:nvSpPr>
        <p:spPr>
          <a:xfrm>
            <a:off x="936619" y="1435296"/>
            <a:ext cx="529767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/>
              <a:t>Load the learned estimator (“</a:t>
            </a:r>
            <a:r>
              <a:rPr lang="en-US" altLang="zh-CN" dirty="0" err="1"/>
              <a:t>model_paras.npy</a:t>
            </a:r>
            <a:r>
              <a:rPr lang="en-US" altLang="zh-CN" dirty="0"/>
              <a:t>”)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/>
              <a:t>Generate profile from the sample (sample: pre-drawn/block-level/top-k)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/>
              <a:t>Use profile as the input feature to predict NDV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/>
          </a:p>
          <a:p>
            <a:r>
              <a:rPr lang="en-US" altLang="zh-CN" dirty="0"/>
              <a:t>(implemented in Alibaba MaxCompute-ODPS)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4298" y="1435296"/>
            <a:ext cx="5124307" cy="3809471"/>
          </a:xfrm>
          <a:prstGeom prst="rect">
            <a:avLst/>
          </a:prstGeom>
        </p:spPr>
      </p:pic>
      <p:pic>
        <p:nvPicPr>
          <p:cNvPr id="3074" name="Picture 2" descr="Consultantsmind - Worlds Worst Ques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619" y="5518607"/>
            <a:ext cx="3594173" cy="1062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1070345" y="6521114"/>
            <a:ext cx="362215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hlinkClick r:id="rId4"/>
              </a:rPr>
              <a:t>https://www.consultantsmind.com/2016/07/20/are-you-sure/</a:t>
            </a:r>
            <a:endParaRPr lang="en-US" sz="1000" dirty="0"/>
          </a:p>
        </p:txBody>
      </p:sp>
      <p:sp>
        <p:nvSpPr>
          <p:cNvPr id="7" name="矩形 5">
            <a:extLst>
              <a:ext uri="{FF2B5EF4-FFF2-40B4-BE49-F238E27FC236}">
                <a16:creationId xmlns:a16="http://schemas.microsoft.com/office/drawing/2014/main" id="{F557533E-EFCA-48C3-B4FE-AB8DDB270AAF}"/>
              </a:ext>
            </a:extLst>
          </p:cNvPr>
          <p:cNvSpPr/>
          <p:nvPr/>
        </p:nvSpPr>
        <p:spPr>
          <a:xfrm>
            <a:off x="5186099" y="5588156"/>
            <a:ext cx="617250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/>
              <a:t>Synthetic training data </a:t>
            </a:r>
            <a:r>
              <a:rPr lang="en-US" altLang="zh-CN" dirty="0" err="1"/>
              <a:t>v.s</a:t>
            </a:r>
            <a:r>
              <a:rPr lang="en-US" altLang="zh-CN" dirty="0"/>
              <a:t>. estimation on real workload?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/>
              <a:t>Proper feature?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/>
              <a:t>Hardness result?</a:t>
            </a:r>
          </a:p>
        </p:txBody>
      </p:sp>
      <p:sp>
        <p:nvSpPr>
          <p:cNvPr id="5" name="Rectangle 4"/>
          <p:cNvSpPr/>
          <p:nvPr/>
        </p:nvSpPr>
        <p:spPr>
          <a:xfrm>
            <a:off x="6234298" y="988019"/>
            <a:ext cx="48894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5"/>
              </a:rPr>
              <a:t>https://figshare.com/s/0415ccdd6d19645e44b5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893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1844" y="2850143"/>
            <a:ext cx="247685" cy="266737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813957" y="2805934"/>
            <a:ext cx="3331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Randomness from workload   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268D29F-BB53-422E-A7EF-780AA93B10DD}"/>
              </a:ext>
            </a:extLst>
          </p:cNvPr>
          <p:cNvSpPr txBox="1"/>
          <p:nvPr/>
        </p:nvSpPr>
        <p:spPr>
          <a:xfrm>
            <a:off x="747346" y="448408"/>
            <a:ext cx="64171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How to make the model workload-agnostic?</a:t>
            </a:r>
            <a:endParaRPr lang="zh-CN" altLang="en-US" sz="2400" b="1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557533E-EFCA-48C3-B4FE-AB8DDB270AAF}"/>
              </a:ext>
            </a:extLst>
          </p:cNvPr>
          <p:cNvSpPr/>
          <p:nvPr/>
        </p:nvSpPr>
        <p:spPr>
          <a:xfrm>
            <a:off x="936619" y="1435296"/>
            <a:ext cx="101566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/>
              <a:t>What to be learned?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103620" y="1821716"/>
                <a:ext cx="2598522" cy="92333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Generate data column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𝐂</m:t>
                    </m:r>
                  </m:oMath>
                </a14:m>
                <a:r>
                  <a:rPr lang="en-US" dirty="0"/>
                  <a:t> from distribution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620" y="1821716"/>
                <a:ext cx="2598522" cy="923330"/>
              </a:xfrm>
              <a:prstGeom prst="rect">
                <a:avLst/>
              </a:prstGeom>
              <a:blipFill rotWithShape="0">
                <a:blip r:embed="rId3"/>
                <a:stretch>
                  <a:fillRect l="-1636" t="-3268"/>
                </a:stretch>
              </a:blipFill>
              <a:ln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632728" y="1821718"/>
                <a:ext cx="2252838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Draw sample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𝐒</m:t>
                    </m:r>
                  </m:oMath>
                </a14:m>
                <a:r>
                  <a:rPr lang="en-US" dirty="0"/>
                  <a:t> from randomly from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𝐂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2728" y="1821718"/>
                <a:ext cx="2252838" cy="646331"/>
              </a:xfrm>
              <a:prstGeom prst="rect">
                <a:avLst/>
              </a:prstGeom>
              <a:blipFill rotWithShape="0">
                <a:blip r:embed="rId4"/>
                <a:stretch>
                  <a:fillRect l="-2151" t="-4630" r="-806" b="-12963"/>
                </a:stretch>
              </a:blipFill>
              <a:ln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69775" y="2151696"/>
            <a:ext cx="257211" cy="26673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7922477" y="1821716"/>
                <a:ext cx="2908555" cy="92333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Input feature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from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𝐒</m:t>
                    </m:r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:r>
                  <a:rPr lang="en-US" dirty="0"/>
                  <a:t>Label (NDV)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from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𝐂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2477" y="1821716"/>
                <a:ext cx="2908555" cy="923330"/>
              </a:xfrm>
              <a:prstGeom prst="rect">
                <a:avLst/>
              </a:prstGeom>
              <a:blipFill rotWithShape="0">
                <a:blip r:embed="rId6"/>
                <a:stretch>
                  <a:fillRect l="-1670" t="-3268" b="-9150"/>
                </a:stretch>
              </a:blipFill>
              <a:ln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ight Arrow 9"/>
          <p:cNvSpPr/>
          <p:nvPr/>
        </p:nvSpPr>
        <p:spPr>
          <a:xfrm>
            <a:off x="3816455" y="1976221"/>
            <a:ext cx="734280" cy="843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7081872" y="1976220"/>
            <a:ext cx="734280" cy="843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3816454" y="2585776"/>
            <a:ext cx="3999697" cy="843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/>
          <p:cNvCxnSpPr/>
          <p:nvPr/>
        </p:nvCxnSpPr>
        <p:spPr>
          <a:xfrm>
            <a:off x="4196237" y="1821716"/>
            <a:ext cx="0" cy="92333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7460355" y="1832726"/>
            <a:ext cx="0" cy="646331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340590" y="2793283"/>
            <a:ext cx="3119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Randomness from sampling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922477" y="2793283"/>
            <a:ext cx="1843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NDV Estimation</a:t>
            </a:r>
          </a:p>
        </p:txBody>
      </p:sp>
      <p:cxnSp>
        <p:nvCxnSpPr>
          <p:cNvPr id="26" name="Straight Connector 25"/>
          <p:cNvCxnSpPr>
            <a:stCxn id="20" idx="1"/>
            <a:endCxn id="20" idx="3"/>
          </p:cNvCxnSpPr>
          <p:nvPr/>
        </p:nvCxnSpPr>
        <p:spPr>
          <a:xfrm>
            <a:off x="813957" y="2990600"/>
            <a:ext cx="333190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3957" y="3490428"/>
            <a:ext cx="6039693" cy="2505425"/>
          </a:xfrm>
          <a:prstGeom prst="rect">
            <a:avLst/>
          </a:prstGeom>
        </p:spPr>
      </p:pic>
      <p:cxnSp>
        <p:nvCxnSpPr>
          <p:cNvPr id="32" name="Straight Connector 31"/>
          <p:cNvCxnSpPr/>
          <p:nvPr/>
        </p:nvCxnSpPr>
        <p:spPr>
          <a:xfrm>
            <a:off x="6880843" y="3543498"/>
            <a:ext cx="0" cy="25054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164487" y="3543496"/>
            <a:ext cx="47298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Choose the distribution      carefully</a:t>
            </a:r>
          </a:p>
          <a:p>
            <a:endParaRPr lang="en-US" b="1" dirty="0"/>
          </a:p>
          <a:p>
            <a:r>
              <a:rPr lang="en-US" dirty="0"/>
              <a:t>If                          is a constant: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approximation to an MLE estimator</a:t>
            </a: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4569" y="3594793"/>
            <a:ext cx="247685" cy="266737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22477" y="1130934"/>
            <a:ext cx="3448531" cy="552527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14727" y="4472687"/>
            <a:ext cx="2829320" cy="781159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333967" y="5832318"/>
            <a:ext cx="4625550" cy="687363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520903" y="4069675"/>
            <a:ext cx="1162212" cy="400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289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1472</TotalTime>
  <Words>2810</Words>
  <Application>Microsoft Office PowerPoint</Application>
  <PresentationFormat>Widescreen</PresentationFormat>
  <Paragraphs>429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3" baseType="lpstr">
      <vt:lpstr>等线</vt:lpstr>
      <vt:lpstr>阿里巴巴普惠体 L</vt:lpstr>
      <vt:lpstr>Arial</vt:lpstr>
      <vt:lpstr>Calibri</vt:lpstr>
      <vt:lpstr>Calibri Light</vt:lpstr>
      <vt:lpstr>Cambria Math</vt:lpstr>
      <vt:lpstr>Times New Roman</vt:lpstr>
      <vt:lpstr>Office Theme</vt:lpstr>
      <vt:lpstr>Learning to be a Statistician Learned Estimator for Number of Distinct Values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初探智能系统研究</dc:title>
  <dc:creator>bolin.ding</dc:creator>
  <cp:lastModifiedBy>bolin.ding</cp:lastModifiedBy>
  <cp:revision>14</cp:revision>
  <dcterms:created xsi:type="dcterms:W3CDTF">2022-01-22T01:22:15Z</dcterms:created>
  <dcterms:modified xsi:type="dcterms:W3CDTF">2022-01-25T01:30:21Z</dcterms:modified>
</cp:coreProperties>
</file>