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64" r:id="rId3"/>
    <p:sldId id="1118" r:id="rId4"/>
    <p:sldId id="277" r:id="rId5"/>
    <p:sldId id="278" r:id="rId6"/>
    <p:sldId id="279" r:id="rId7"/>
    <p:sldId id="280" r:id="rId8"/>
    <p:sldId id="281" r:id="rId9"/>
    <p:sldId id="276" r:id="rId10"/>
    <p:sldId id="282" r:id="rId11"/>
    <p:sldId id="285" r:id="rId12"/>
    <p:sldId id="284" r:id="rId13"/>
    <p:sldId id="286" r:id="rId14"/>
    <p:sldId id="283" r:id="rId15"/>
    <p:sldId id="289" r:id="rId16"/>
    <p:sldId id="288" r:id="rId17"/>
    <p:sldId id="290" r:id="rId18"/>
    <p:sldId id="292" r:id="rId19"/>
    <p:sldId id="291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EC62-699D-494D-B78F-E53A6C54171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6335-A3C1-4C3C-921C-37A5AB54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B1C7-D602-45FE-A583-48B88CA5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C2924-385E-446F-928E-14E2C66BE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34C9-9E67-42FA-9F37-4EEAA478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6D1C-588C-4559-B240-A62D78A1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E2075-5AD9-4D89-BB8A-39846C00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3A98-8D7A-452E-B7A2-2681407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CE5B-0E3F-40B6-9E57-8991A71F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ACCC-8736-4264-8878-0D8CE2EC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3551-5DC7-4C2E-98BC-54BC96CD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6299-4BA4-484E-AB4A-CBD359F0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809CA-7C6A-4D24-97FA-CB7B41944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039DB-AC46-48D5-947D-CF868D4DA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3CC4-DD65-4405-8128-DB7090E2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9002-EDB3-4A16-AFE3-17EB6B9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6381-B780-4FD5-9CE2-CA5790AB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D3FB-17D1-4DBC-9EC7-E1DA6369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A5AA-B77B-44E2-A3B8-84A008DA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BB55-9879-42C2-BC4A-CB21AC1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B60B-B85A-49C6-8E98-5D741299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21FC-7886-49C2-8AA3-27CDF0C0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1E7E-7AB8-4F81-BD52-F4E619A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9A11-6C59-4385-9DA1-11604DF9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AA4F-1F5B-4B73-BAC4-6BD69FBB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B861-8EA4-4F1A-ACEB-AB3883C6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68E6-6549-4AFE-ACAD-30C0FF8E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85D-705D-4AB4-A181-1B39DB56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75F8-0166-40AF-A100-F91D87105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93F2-A29A-4F9B-B84C-A7B73A6D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16A3-D685-44C4-B5E5-34401D9A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EFE4-0D7B-4E57-92DA-A39D5B5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128B-B8B4-472A-BBA5-44630753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75E-7BED-42DE-AA2A-4F7F505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FA50-AD78-4C1E-810F-F56B4A4A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F2D6F-B385-4B5A-9E10-BF3153F3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83442-9264-4C81-9DE3-D5D182AFA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ACFB5-205C-47F4-A1EA-ECED35D17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B51F-9B83-4370-B78A-F4F4AEB9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DF7BC-A355-4227-BAA7-C4608AEC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28723-C8F2-45F8-9E1C-9F1B7A8C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1B72-1177-4B1E-958D-F83FFD99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6D9B9-3263-43A9-9870-013DA5A1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A1972-0CBA-4815-9BE9-5A64B445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F4FB4-A4F1-428E-A50B-56C82BBF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159DD-DAA5-4778-8A7E-BAF304CA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4173A-4C13-4AD2-9937-020B6B85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4A3EE-24F9-4E19-8776-6F99D84F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32D1-BC11-4C4A-9BCB-E936809D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9194-822E-43B5-99B7-DB5EA7EE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E5C55-B2BC-42F7-9443-F0823D637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9BE4-E8AC-4C67-B9EF-DAB760AD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6A389-5D06-4582-BCC7-8842FD14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2946B-8EED-4B16-95CF-ED5D932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D2C2-770C-451B-A5DB-04A2FD8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E6590-F2A9-44E1-A28D-1CE5B56B2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A4E46-05A6-4780-9947-75A0A34EF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07D7-869D-4B1C-91C4-0338AF69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A737F-788C-4215-B421-23AAFFF0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B5ED-4B77-4E17-9842-A344F51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8942B-7A1F-4966-BE65-F7A3F701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C4F8-1140-48E3-AE54-E2306527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2FEC-E6CF-41B7-98FD-507C305BB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4FA0-DEA5-4DD6-BDE3-539F365C363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C0AE-E6EB-400C-9168-B3D2B5C79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E35B-A934-4571-95D8-F13C4FFA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gshare.com/s/0415ccdd6d19645e44b5" TargetMode="External"/><Relationship Id="rId4" Type="http://schemas.openxmlformats.org/officeDocument/2006/relationships/hyperlink" Target="https://www.consultantsmind.com/2016/07/20/are-you-sure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06891" y="800747"/>
            <a:ext cx="10178218" cy="23876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Learning to be a Statistician</a:t>
            </a:r>
            <a:br>
              <a:rPr lang="en-US" sz="4400" dirty="0"/>
            </a:br>
            <a:r>
              <a:rPr lang="en-US" sz="3600" dirty="0"/>
              <a:t>Learned Estimator for Number of Distinct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Renzhi</a:t>
            </a:r>
            <a:r>
              <a:rPr lang="en-US" dirty="0"/>
              <a:t> Wu</a:t>
            </a:r>
            <a:r>
              <a:rPr lang="en-US" baseline="30000" dirty="0"/>
              <a:t>1,2</a:t>
            </a:r>
            <a:r>
              <a:rPr lang="en-US" dirty="0"/>
              <a:t>, Bolin Ding</a:t>
            </a:r>
            <a:r>
              <a:rPr lang="en-US" baseline="30000" dirty="0"/>
              <a:t>1</a:t>
            </a:r>
            <a:r>
              <a:rPr lang="en-US" dirty="0"/>
              <a:t>, Xu Chu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Zhewei</a:t>
            </a:r>
            <a:r>
              <a:rPr lang="en-US" dirty="0"/>
              <a:t> Wei</a:t>
            </a:r>
            <a:r>
              <a:rPr lang="en-US" baseline="30000" dirty="0"/>
              <a:t>3</a:t>
            </a:r>
          </a:p>
          <a:p>
            <a:r>
              <a:rPr lang="en-US" dirty="0" err="1"/>
              <a:t>Xiening</a:t>
            </a:r>
            <a:r>
              <a:rPr lang="en-US" dirty="0"/>
              <a:t> Dai</a:t>
            </a:r>
            <a:r>
              <a:rPr lang="en-US" baseline="30000" dirty="0"/>
              <a:t>1</a:t>
            </a:r>
            <a:r>
              <a:rPr lang="en-US" dirty="0"/>
              <a:t>, Tao Guan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Jingren</a:t>
            </a:r>
            <a:r>
              <a:rPr lang="en-US" dirty="0"/>
              <a:t> Zhou</a:t>
            </a:r>
            <a:r>
              <a:rPr lang="en-US" baseline="30000" dirty="0"/>
              <a:t>1</a:t>
            </a:r>
          </a:p>
          <a:p>
            <a:r>
              <a:rPr lang="en-US" dirty="0">
                <a:solidFill>
                  <a:prstClr val="black"/>
                </a:solidFill>
              </a:rPr>
              <a:t>[To appear in VLDB 2022]</a:t>
            </a:r>
            <a:endParaRPr lang="en-US" baseline="30000" dirty="0"/>
          </a:p>
        </p:txBody>
      </p:sp>
      <p:pic>
        <p:nvPicPr>
          <p:cNvPr id="1026" name="Picture 2" descr="docs.alibabagroup.com/assets2/images/en/news/li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44" y="5373272"/>
            <a:ext cx="1897203" cy="84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min University of Chin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279" y="5159412"/>
            <a:ext cx="1276830" cy="127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rgia Tech -- ANS / Meetings / 2021 Student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72" y="5328460"/>
            <a:ext cx="2220102" cy="93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1244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0267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0905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24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Rest questions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Feature reduction/selection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Training sample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Model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Hardness results </a:t>
            </a:r>
            <a:r>
              <a:rPr lang="en-US" altLang="zh-CN" b="1" dirty="0" err="1"/>
              <a:t>v.s</a:t>
            </a:r>
            <a:r>
              <a:rPr lang="en-US" altLang="zh-CN" b="1" dirty="0"/>
              <a:t>. Model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754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Feature reduction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638693" cy="5129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From sample to profile</a:t>
                </a:r>
                <a:r>
                  <a:rPr lang="en-US" altLang="zh-CN" dirty="0"/>
                  <a:t>: profile suffices for “consistent” estimator (proved in the paper)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Dimensionality reduction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-dim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-dim, </a:t>
                </a:r>
                <a:r>
                  <a:rPr lang="en-US" altLang="zh-CN" b="1" dirty="0"/>
                  <a:t>why?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b="1" dirty="0"/>
                  <a:t>Frequent (Sample-frequent) value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Infrequent -&gt; sample-infrequent</a:t>
                </a:r>
                <a:r>
                  <a:rPr lang="en-US" altLang="zh-CN" dirty="0"/>
                  <a:t>: stay in the sample, with probability roughly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Infrequent -&gt; disappearing</a:t>
                </a:r>
                <a:r>
                  <a:rPr lang="en-US" altLang="zh-CN" dirty="0"/>
                  <a:t>: unobserved, with probability roughly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Frequent -&gt; sample-frequent</a:t>
                </a:r>
                <a:r>
                  <a:rPr lang="en-US" altLang="zh-CN" dirty="0"/>
                  <a:t>: stand out</a:t>
                </a:r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Frequent -&gt; sample-infrequent</a:t>
                </a:r>
                <a:r>
                  <a:rPr lang="en-US" altLang="zh-CN" dirty="0"/>
                  <a:t>: mixed with a)</a:t>
                </a:r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Frequent -&gt; disappearing</a:t>
                </a:r>
                <a:r>
                  <a:rPr lang="en-US" altLang="zh-CN" dirty="0"/>
                  <a:t>: with low probability (roughly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marL="342900" indent="-342900">
                  <a:buAutoNum type="alphaLcParenR"/>
                </a:pPr>
                <a:endParaRPr lang="en-US" altLang="zh-CN" dirty="0"/>
              </a:p>
              <a:p>
                <a:r>
                  <a:rPr lang="en-US" altLang="zh-CN" dirty="0"/>
                  <a:t>Choose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Feature set 1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Feature 2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638693" cy="5129033"/>
              </a:xfrm>
              <a:prstGeom prst="rect">
                <a:avLst/>
              </a:prstGeom>
              <a:blipFill rotWithShape="0">
                <a:blip r:embed="rId2"/>
                <a:stretch>
                  <a:fillRect l="-516" t="-594" b="-1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25" y="4794500"/>
            <a:ext cx="4448796" cy="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413" y="4432261"/>
            <a:ext cx="1524213" cy="39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3832" y="452749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5571" y="452749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8947" y="45274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a) + d)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639709" y="452749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3196" y="4525183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64812" y="4525183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70105" y="452480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Training sample generation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 profile distribution with constant                     </a:t>
                </a:r>
              </a:p>
              <a:p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b="1" dirty="0"/>
                  <a:t> follows uniform distribution, conditioned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b="1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Draw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~    uniformly at random, with constraints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Reduce to </a:t>
                </a:r>
                <a:r>
                  <a:rPr lang="en-US" altLang="zh-CN" i="1" dirty="0"/>
                  <a:t>random fixed sum problem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One-to-one mapping: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satisfies constraints and is uniformly at random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540" t="-767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77" y="1419909"/>
            <a:ext cx="1162212" cy="40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36" y="2294008"/>
            <a:ext cx="247685" cy="2667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405" y="2636427"/>
            <a:ext cx="2572109" cy="714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405" y="3712564"/>
            <a:ext cx="510611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structure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Logarithmic -&gt; K + 2 fully connected layers -&gt; Exponential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3700" y="2154883"/>
            <a:ext cx="7222520" cy="1867161"/>
            <a:chOff x="2126721" y="2495419"/>
            <a:chExt cx="7222520" cy="18671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758" y="2495419"/>
              <a:ext cx="6506483" cy="1867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126721" y="3244333"/>
                  <a:ext cx="804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721" y="3244333"/>
                  <a:ext cx="80432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948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00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Hardness results </a:t>
            </a:r>
            <a:r>
              <a:rPr lang="en-US" altLang="zh-CN" sz="2400" b="1" dirty="0" err="1"/>
              <a:t>v.s</a:t>
            </a:r>
            <a:r>
              <a:rPr lang="en-US" altLang="zh-CN" sz="2400" b="1" dirty="0"/>
              <a:t>. Model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5204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An instance-level hardness result:</a:t>
                </a:r>
              </a:p>
              <a:p>
                <a:r>
                  <a:rPr lang="en-US" altLang="zh-CN" dirty="0"/>
                  <a:t>Observing a sample with sample NDV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Hard to distinguish two scenarios (</a:t>
                </a:r>
                <a:r>
                  <a:rPr lang="en-US" altLang="zh-CN" dirty="0" err="1"/>
                  <a:t>w.h.p</a:t>
                </a:r>
                <a:r>
                  <a:rPr lang="en-US" altLang="zh-CN" dirty="0"/>
                  <a:t>.):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: no unobserved values in the full column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 values unobserved values which appear only once in the full column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Ratio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can be as large as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maxerr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 err="1"/>
                  <a:t>w.h.p</a:t>
                </a:r>
                <a:r>
                  <a:rPr lang="en-US" altLang="zh-CN" dirty="0"/>
                  <a:t>.)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5204310"/>
              </a:xfrm>
              <a:prstGeom prst="rect">
                <a:avLst/>
              </a:prstGeom>
              <a:blipFill rotWithShape="0">
                <a:blip r:embed="rId2"/>
                <a:stretch>
                  <a:fillRect l="-540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4464794" y="3165716"/>
                <a:ext cx="655846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94" y="3165716"/>
                <a:ext cx="655846" cy="62431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894547" y="4219903"/>
                <a:ext cx="1526103" cy="11025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47" y="4219903"/>
                <a:ext cx="1526103" cy="110253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51908" y="4219903"/>
            <a:ext cx="1526103" cy="110253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251907" y="4522074"/>
                <a:ext cx="1293935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07" y="4522074"/>
                <a:ext cx="1293935" cy="62431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84789" y="428296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789" y="4282965"/>
                <a:ext cx="671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2" idx="4"/>
            <a:endCxn id="5" idx="0"/>
          </p:cNvCxnSpPr>
          <p:nvPr/>
        </p:nvCxnSpPr>
        <p:spPr>
          <a:xfrm flipH="1">
            <a:off x="3657599" y="3790030"/>
            <a:ext cx="1135118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4792717" y="3790030"/>
            <a:ext cx="1222243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616" y="323508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sample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6616" y="447677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Underlying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09269" y="3693518"/>
                <a:ext cx="3345591" cy="712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Worst-case optimal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69" y="3693518"/>
                <a:ext cx="3345591" cy="712183"/>
              </a:xfrm>
              <a:prstGeom prst="rect">
                <a:avLst/>
              </a:prstGeom>
              <a:blipFill rotWithShape="0">
                <a:blip r:embed="rId7"/>
                <a:stretch>
                  <a:fillRect l="-1457" t="-5128" r="-1639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29628" y="5328745"/>
                <a:ext cx="855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28" y="5328745"/>
                <a:ext cx="85593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190631" y="5207974"/>
                <a:ext cx="1648656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631" y="5207974"/>
                <a:ext cx="1648656" cy="6108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7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00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Hardness results </a:t>
            </a:r>
            <a:r>
              <a:rPr lang="en-US" altLang="zh-CN" sz="2400" b="1" dirty="0" err="1"/>
              <a:t>v.s</a:t>
            </a:r>
            <a:r>
              <a:rPr lang="en-US" altLang="zh-CN" sz="2400" b="1" dirty="0"/>
              <a:t>. Model regularization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Model regularization: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Intuition:</a:t>
            </a:r>
          </a:p>
          <a:p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04" y="1805363"/>
            <a:ext cx="5582429" cy="5525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40" y="2547711"/>
            <a:ext cx="5772956" cy="476316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4331790" y="2288521"/>
            <a:ext cx="157655" cy="353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6123326" y="3298147"/>
                <a:ext cx="655846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26" y="3298147"/>
                <a:ext cx="655846" cy="62431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553079" y="4352334"/>
                <a:ext cx="1526103" cy="11025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79" y="4352334"/>
                <a:ext cx="1526103" cy="110253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6910440" y="4352334"/>
            <a:ext cx="1526103" cy="110253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910439" y="4654505"/>
                <a:ext cx="1293935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439" y="4654505"/>
                <a:ext cx="1293935" cy="62431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43321" y="441539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321" y="4415396"/>
                <a:ext cx="67197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 flipH="1">
            <a:off x="5316131" y="3922461"/>
            <a:ext cx="1135118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6451249" y="3922461"/>
            <a:ext cx="1222243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5148" y="336751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sample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5148" y="460920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Underlying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88160" y="5461176"/>
                <a:ext cx="855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60" y="5461176"/>
                <a:ext cx="85593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49163" y="5340405"/>
                <a:ext cx="1648656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63" y="5340405"/>
                <a:ext cx="1648656" cy="6108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316131" y="5896307"/>
            <a:ext cx="0" cy="29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16131" y="6192699"/>
            <a:ext cx="249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13390" y="5896307"/>
            <a:ext cx="0" cy="29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7630" y="6066575"/>
            <a:ext cx="81981" cy="819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9163" y="5940452"/>
            <a:ext cx="81981" cy="819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1109" y="6044503"/>
            <a:ext cx="81981" cy="819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16415" y="5910707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48378" y="5956216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57697" y="6044503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83064" y="6068152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23912" y="5815220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24344" y="5874031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95148" y="6407115"/>
                <a:ext cx="860427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Force to 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in the middle; otherwise adversary may make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lie on the boundary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8" y="6407115"/>
                <a:ext cx="8604279" cy="376770"/>
              </a:xfrm>
              <a:prstGeom prst="rect">
                <a:avLst/>
              </a:prstGeom>
              <a:blipFill rotWithShape="0">
                <a:blip r:embed="rId10"/>
                <a:stretch>
                  <a:fillRect l="-638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Up Arrow 33"/>
          <p:cNvSpPr/>
          <p:nvPr/>
        </p:nvSpPr>
        <p:spPr>
          <a:xfrm>
            <a:off x="6451249" y="6194276"/>
            <a:ext cx="113511" cy="2351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Datasets: 6 public + 3 private</a:t>
                </a:r>
              </a:p>
              <a:p>
                <a:r>
                  <a:rPr lang="en-US" altLang="zh-CN" dirty="0"/>
                  <a:t>Sampling rate: from 0.0001 to 0.01</a:t>
                </a:r>
              </a:p>
              <a:p>
                <a:r>
                  <a:rPr lang="en-US" altLang="zh-CN" dirty="0"/>
                  <a:t>Default hyperparameters: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, 7 + 2 fully connect layers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Eight previous NDV estimators + </a:t>
                </a:r>
                <a:r>
                  <a:rPr lang="en-US" altLang="zh-CN" b="1" dirty="0"/>
                  <a:t>Ours (learned one)</a:t>
                </a:r>
                <a:r>
                  <a:rPr lang="en-US" altLang="zh-CN" dirty="0"/>
                  <a:t> + </a:t>
                </a:r>
                <a:r>
                  <a:rPr lang="en-US" altLang="zh-CN" b="1" dirty="0"/>
                  <a:t>LB</a:t>
                </a:r>
                <a:r>
                  <a:rPr lang="en-US" altLang="zh-CN" dirty="0"/>
                  <a:t> (workload-dependent lower-bound)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54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57" y="3058284"/>
            <a:ext cx="560148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Tuning the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24" y="1944432"/>
            <a:ext cx="4153480" cy="2086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420" y="1944432"/>
            <a:ext cx="4210638" cy="2124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270" y="4367693"/>
            <a:ext cx="4220164" cy="2057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0428" y="403069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Feature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28" y="4030698"/>
                <a:ext cx="1580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827938" y="403069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# layers in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32653" y="6425380"/>
                <a:ext cx="3146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Data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training sample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53" y="6425380"/>
                <a:ext cx="314624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44" t="-8197" r="-9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1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More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9" y="2191921"/>
            <a:ext cx="6430272" cy="299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7448" y="2191921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rate 0.001</a:t>
            </a:r>
          </a:p>
          <a:p>
            <a:r>
              <a:rPr lang="en-US" dirty="0"/>
              <a:t>Min + 25% + 50% + 75% + Max + Outliers</a:t>
            </a:r>
          </a:p>
        </p:txBody>
      </p:sp>
    </p:spTree>
    <p:extLst>
      <p:ext uri="{BB962C8B-B14F-4D97-AF65-F5344CB8AC3E}">
        <p14:creationId xmlns:p14="http://schemas.microsoft.com/office/powerpoint/2010/main" val="19429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Average error: different sampling rates and NDVs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9" y="2059431"/>
            <a:ext cx="5420794" cy="43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Learning to be a statistician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Statistician’s task:</a:t>
                </a:r>
                <a:r>
                  <a:rPr lang="en-US" altLang="zh-CN" dirty="0"/>
                  <a:t> data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some statistics, 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…</a:t>
                </a:r>
              </a:p>
              <a:p>
                <a:endParaRPr lang="en-US" altLang="zh-CN" dirty="0"/>
              </a:p>
              <a:p>
                <a:r>
                  <a:rPr lang="en-US" altLang="zh-CN" b="1" dirty="0"/>
                  <a:t>Estimating statistics from random sample: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Draw a sample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Derive some formula (estimator)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stat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Desirable property:</a:t>
                </a:r>
                <a:r>
                  <a:rPr lang="en-US" altLang="zh-CN" dirty="0"/>
                  <a:t> unbiasedness, small variance (or sampling efficiency), consistency, …</a:t>
                </a:r>
              </a:p>
              <a:p>
                <a:endParaRPr lang="en-US" altLang="zh-CN" dirty="0"/>
              </a:p>
              <a:p>
                <a:r>
                  <a:rPr lang="en-US" altLang="zh-CN" b="1" dirty="0"/>
                  <a:t>Can we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1" dirty="0"/>
                  <a:t>?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559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西游记解读】8：悟空用兵法为唐僧压惊+9：磨难——无形的炼丹炉- 知乎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7" y="4875273"/>
            <a:ext cx="1889883" cy="188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57730" y="4036455"/>
            <a:ext cx="46428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Technical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generate training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are the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model/loss function should be used?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Workload-dependent? (able to be generalized?)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6619" y="4036455"/>
                <a:ext cx="1699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0" dirty="0"/>
                  <a:t>Input feature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(drawn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4036455"/>
                <a:ext cx="169950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237" t="-4717" r="-3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6" y="4036455"/>
                <a:ext cx="4061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Alchemy: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(train a machine learning model to approximate what a statistician derives)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4036455"/>
                <a:ext cx="4061633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201" t="-3289" r="-90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424731" y="5678115"/>
            <a:ext cx="659219" cy="284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46120" y="5635546"/>
                <a:ext cx="1619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stat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120" y="5635546"/>
                <a:ext cx="161935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Conclusion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Attempt to learn an estimator (which is hard to derive)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Synthetic training sample -&gt; workload-agnostic model/estimator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Careful feature engineering and model regularization</a:t>
            </a:r>
          </a:p>
          <a:p>
            <a:endParaRPr lang="en-US" altLang="zh-CN" dirty="0"/>
          </a:p>
          <a:p>
            <a:r>
              <a:rPr lang="en-US" altLang="zh-CN" b="1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Fine-tuning of the estimator</a:t>
            </a:r>
          </a:p>
          <a:p>
            <a:r>
              <a:rPr lang="en-US" altLang="zh-CN" dirty="0"/>
              <a:t>Pros: even better accuracy</a:t>
            </a:r>
          </a:p>
          <a:p>
            <a:r>
              <a:rPr lang="en-US" altLang="zh-CN" dirty="0"/>
              <a:t>Cons: may not generalize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Learn other statistics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it works together with other components, e.g., query optimizer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05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567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Learning to be a statistician: a toy example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3149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Consider a Gaussian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a sample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Statistician: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MLE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MLE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MLE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Both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altLang="zh-CN" dirty="0"/>
                  <a:t> are in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</m:oMath>
                </a14:m>
                <a:r>
                  <a:rPr lang="en-US" altLang="zh-CN" dirty="0"/>
                  <a:t>… Can we learn it from samples?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Prepare training data points and feed into an NN model: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3149004"/>
              </a:xfrm>
              <a:prstGeom prst="rect">
                <a:avLst/>
              </a:prstGeom>
              <a:blipFill>
                <a:blip r:embed="rId2"/>
                <a:stretch>
                  <a:fillRect l="-540" t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FDD5ECC-56B8-4C21-936C-D728D052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422" y="160431"/>
            <a:ext cx="2489668" cy="2024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0AF798-7729-462B-B012-2E5E670FE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422" y="2377582"/>
            <a:ext cx="2489668" cy="2077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58994-CCA9-490F-BE62-92597AFEC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422" y="4673062"/>
            <a:ext cx="2489668" cy="2025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C46F0B-2DF8-477B-BA3C-63088D992C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07909"/>
                  </p:ext>
                </p:extLst>
              </p:nvPr>
            </p:nvGraphicFramePr>
            <p:xfrm>
              <a:off x="936619" y="4345516"/>
              <a:ext cx="7648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581">
                      <a:extLst>
                        <a:ext uri="{9D8B030D-6E8A-4147-A177-3AD203B41FA5}">
                          <a16:colId xmlns:a16="http://schemas.microsoft.com/office/drawing/2014/main" val="1810799138"/>
                        </a:ext>
                      </a:extLst>
                    </a:gridCol>
                    <a:gridCol w="1041400">
                      <a:extLst>
                        <a:ext uri="{9D8B030D-6E8A-4147-A177-3AD203B41FA5}">
                          <a16:colId xmlns:a16="http://schemas.microsoft.com/office/drawing/2014/main" val="57053843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798147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 (size-4 sample =&gt; 4-dim features)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933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(0,100)</m:t>
                              </m:r>
                            </m:oMath>
                          </a14:m>
                          <a:r>
                            <a:rPr lang="en-US" dirty="0"/>
                            <a:t>) =&gt; {-1.2,</a:t>
                          </a:r>
                          <a:r>
                            <a:rPr lang="en-US" baseline="0" dirty="0"/>
                            <a:t> -3.6, 3.2, 2.1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10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(2,80)</m:t>
                              </m:r>
                            </m:oMath>
                          </a14:m>
                          <a:r>
                            <a:rPr lang="en-US" dirty="0"/>
                            <a:t>) =&gt;</a:t>
                          </a:r>
                          <a:r>
                            <a:rPr lang="en-US" baseline="0" dirty="0"/>
                            <a:t> {1.1, 2.2, 3.4, 0.3}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39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(6,200)</m:t>
                              </m:r>
                            </m:oMath>
                          </a14:m>
                          <a:r>
                            <a:rPr lang="en-US" dirty="0"/>
                            <a:t>) =&gt; {0, 4.2, 6.3, 18.7}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225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(−2,10)</m:t>
                              </m:r>
                            </m:oMath>
                          </a14:m>
                          <a:r>
                            <a:rPr lang="en-US" dirty="0"/>
                            <a:t>) =&gt;</a:t>
                          </a:r>
                          <a:r>
                            <a:rPr lang="en-US" baseline="0" dirty="0"/>
                            <a:t> {-1.6, -1.9, -4, 0.2}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321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C46F0B-2DF8-477B-BA3C-63088D992C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07909"/>
                  </p:ext>
                </p:extLst>
              </p:nvPr>
            </p:nvGraphicFramePr>
            <p:xfrm>
              <a:off x="936619" y="4345516"/>
              <a:ext cx="7648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581">
                      <a:extLst>
                        <a:ext uri="{9D8B030D-6E8A-4147-A177-3AD203B41FA5}">
                          <a16:colId xmlns:a16="http://schemas.microsoft.com/office/drawing/2014/main" val="1810799138"/>
                        </a:ext>
                      </a:extLst>
                    </a:gridCol>
                    <a:gridCol w="1041400">
                      <a:extLst>
                        <a:ext uri="{9D8B030D-6E8A-4147-A177-3AD203B41FA5}">
                          <a16:colId xmlns:a16="http://schemas.microsoft.com/office/drawing/2014/main" val="57053843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798147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 (size-4 sample =&gt; 4-dim features)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9766" t="-8197" r="-9766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1166" t="-8197" r="-245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933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108197" r="-366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10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204839" r="-36659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39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309836" r="-366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225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409836" r="-366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3219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72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924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Estimating number of distinct values (NDV) from </a:t>
            </a:r>
            <a:r>
              <a:rPr lang="en-US" altLang="zh-CN" sz="2400" b="1" dirty="0">
                <a:solidFill>
                  <a:schemeClr val="accent1"/>
                </a:solidFill>
              </a:rPr>
              <a:t>random sample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4845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Data column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zh-CN" dirty="0"/>
                  <a:t>: a multi-set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values</a:t>
                </a:r>
              </a:p>
              <a:p>
                <a:r>
                  <a:rPr lang="en-US" altLang="zh-CN" b="1" dirty="0"/>
                  <a:t>A random sample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values drawn uniformly at random 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Sampling rate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NDV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b="1" dirty="0"/>
                  <a:t>sample NDV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Frequency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# times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appears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Profile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# distinct values with frequency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/>
                  <a:t>Deterministic relation: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Sample frequency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# times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appears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Sample profile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# distinct values with sample frequency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4845942"/>
              </a:xfrm>
              <a:prstGeom prst="rect">
                <a:avLst/>
              </a:prstGeom>
              <a:blipFill rotWithShape="0">
                <a:blip r:embed="rId2"/>
                <a:stretch>
                  <a:fillRect l="-540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661982" y="1602747"/>
                <a:ext cx="33434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1, 1, 1, 1, 2, 2, 3, 3, 4, 5, 6, 7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={1, 1, 2, 3, 4, 7}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982" y="1602747"/>
                <a:ext cx="3343416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21904" y="3652484"/>
                <a:ext cx="3296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)=(4, 2, 2, 1, 1, 1, 1)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904" y="3652484"/>
                <a:ext cx="3296092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1904" y="5295370"/>
                <a:ext cx="3296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)=(2, 1, 1, 1, 0, 0, 1)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904" y="5295370"/>
                <a:ext cx="3296092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8339946" y="1435296"/>
            <a:ext cx="1" cy="463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 MLE-based formulation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MLE: maximum likelihood estimation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Probability distribution of sample profile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Feasible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-NDV profile configurations: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can estimation: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540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88" y="2010444"/>
            <a:ext cx="813943" cy="327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988" y="2570972"/>
            <a:ext cx="2667211" cy="291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88" y="3122031"/>
            <a:ext cx="3470373" cy="70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619" y="4756297"/>
            <a:ext cx="53351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Easy to be formulated but difficult to be solved ;(</a:t>
            </a:r>
          </a:p>
        </p:txBody>
      </p:sp>
    </p:spTree>
    <p:extLst>
      <p:ext uri="{BB962C8B-B14F-4D97-AF65-F5344CB8AC3E}">
        <p14:creationId xmlns:p14="http://schemas.microsoft.com/office/powerpoint/2010/main" val="16889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Existing estimators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3585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Shlosser</a:t>
                </a:r>
                <a:r>
                  <a:rPr lang="en-US" altLang="zh-CN" dirty="0"/>
                  <a:t> [</a:t>
                </a:r>
                <a:r>
                  <a:rPr lang="en-US" altLang="zh-CN" dirty="0" err="1"/>
                  <a:t>Shlosser</a:t>
                </a:r>
                <a:r>
                  <a:rPr lang="en-US" altLang="zh-CN" dirty="0"/>
                  <a:t> 1981]: works well on skewed datasets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Chao</a:t>
                </a:r>
                <a:r>
                  <a:rPr lang="en-US" altLang="zh-CN" dirty="0"/>
                  <a:t> [Chao 1984]: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approaches infinity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GEE</a:t>
                </a:r>
                <a:r>
                  <a:rPr lang="en-US" altLang="zh-CN" dirty="0"/>
                  <a:t> [</a:t>
                </a:r>
                <a:r>
                  <a:rPr lang="en-US" altLang="zh-CN" dirty="0" err="1"/>
                  <a:t>Charikar</a:t>
                </a:r>
                <a:r>
                  <a:rPr lang="en-US" altLang="zh-CN" dirty="0"/>
                  <a:t>, Chaudhuri, </a:t>
                </a:r>
                <a:r>
                  <a:rPr lang="en-US" altLang="zh-CN" dirty="0" err="1"/>
                  <a:t>Motwani</a:t>
                </a:r>
                <a:r>
                  <a:rPr lang="en-US" altLang="zh-CN" dirty="0"/>
                  <a:t>, Narasayya 2000]: a “worst-case” optimal estimator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3585149"/>
              </a:xfrm>
              <a:prstGeom prst="rect">
                <a:avLst/>
              </a:prstGeom>
              <a:blipFill rotWithShape="0"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32" y="1893154"/>
            <a:ext cx="3982006" cy="781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32" y="3327504"/>
            <a:ext cx="1724266" cy="752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732" y="4850325"/>
            <a:ext cx="2524477" cy="743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51628" y="679240"/>
                <a:ext cx="3990753" cy="292278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Negative results 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Charikar</a:t>
                </a:r>
                <a:r>
                  <a:rPr lang="en-US" altLang="zh-CN" dirty="0"/>
                  <a:t>, Chaudhuri, </a:t>
                </a:r>
                <a:r>
                  <a:rPr lang="en-US" altLang="zh-CN" dirty="0" err="1"/>
                  <a:t>Motwani</a:t>
                </a:r>
                <a:r>
                  <a:rPr lang="en-US" altLang="zh-CN" dirty="0"/>
                  <a:t>, Narasayya 2000]: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w.h.p</a:t>
                </a:r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Intuition</a:t>
                </a:r>
                <a:r>
                  <a:rPr lang="en-US" dirty="0"/>
                  <a:t>: hard to distinguish a dataset with NDV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one with NDV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28" y="679240"/>
                <a:ext cx="3990753" cy="2922788"/>
              </a:xfrm>
              <a:prstGeom prst="rect">
                <a:avLst/>
              </a:prstGeom>
              <a:blipFill rotWithShape="0">
                <a:blip r:embed="rId6"/>
                <a:stretch>
                  <a:fillRect l="-1065" t="-830" r="-2283" b="-2075"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9462" y="1512101"/>
            <a:ext cx="293410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13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 (workload-agnostic) learning framework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8" y="1435296"/>
                <a:ext cx="10915139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Generating training sample: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Or equivalently: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Train a machine learning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1" dirty="0"/>
                  <a:t> to approximate (recall the MLE formulation                                     ):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Ratio Error:</a:t>
                </a:r>
              </a:p>
              <a:p>
                <a:r>
                  <a:rPr lang="en-US" altLang="zh-CN" b="1" dirty="0"/>
                  <a:t>Loss function and empirical loss:</a:t>
                </a:r>
              </a:p>
              <a:p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8" y="1435296"/>
                <a:ext cx="10915139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503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data column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dirty="0"/>
                  <a:t> from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636" t="-326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sample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from randomly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51" t="-4630" r="-806" b="-129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775" y="2151696"/>
            <a:ext cx="257211" cy="266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Label (NDV)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670" t="-3268" b="-915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3620" y="3189759"/>
                <a:ext cx="259852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20" y="3189759"/>
                <a:ext cx="2598522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636" t="-2597" r="-70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9999" y="3512924"/>
            <a:ext cx="247685" cy="266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32727" y="3189759"/>
                <a:ext cx="225283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sample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randomly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27" y="3189759"/>
                <a:ext cx="2252838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2151" t="-3704" b="-129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22476" y="3189759"/>
                <a:ext cx="29085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Label (NDV)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76" y="3189759"/>
                <a:ext cx="2908555" cy="923330"/>
              </a:xfrm>
              <a:prstGeom prst="rect">
                <a:avLst/>
              </a:prstGeom>
              <a:blipFill rotWithShape="0">
                <a:blip r:embed="rId10"/>
                <a:stretch>
                  <a:fillRect l="-1670" t="-2597" b="-8442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3816455" y="1976221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081872" y="1976220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816454" y="2585776"/>
            <a:ext cx="3999697" cy="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16454" y="3928424"/>
            <a:ext cx="3999697" cy="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16455" y="3340133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081872" y="3340132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2036" y="4747434"/>
            <a:ext cx="3448531" cy="552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7928" y="4484186"/>
            <a:ext cx="2220512" cy="4493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7580" y="5305455"/>
            <a:ext cx="2515420" cy="3266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2380" y="5958746"/>
            <a:ext cx="5582429" cy="552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151" y="5877771"/>
            <a:ext cx="34199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How to use the learned estimator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52976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Load the learned estimator (“</a:t>
            </a:r>
            <a:r>
              <a:rPr lang="en-US" altLang="zh-CN" dirty="0" err="1"/>
              <a:t>model_paras.npy</a:t>
            </a:r>
            <a:r>
              <a:rPr lang="en-US" altLang="zh-CN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Generate profile from the sample (sample: pre-drawn/block-level/top-k)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Use profile as the input feature to predict NDV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(implemented in Alibaba MaxCompute-ODPS)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98" y="1435296"/>
            <a:ext cx="5124307" cy="3809471"/>
          </a:xfrm>
          <a:prstGeom prst="rect">
            <a:avLst/>
          </a:prstGeom>
        </p:spPr>
      </p:pic>
      <p:pic>
        <p:nvPicPr>
          <p:cNvPr id="3074" name="Picture 2" descr="Consultantsmind - Worlds Worst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9" y="5518607"/>
            <a:ext cx="3594173" cy="106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0345" y="6521114"/>
            <a:ext cx="3622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https://www.consultantsmind.com/2016/07/20/are-you-sure/</a:t>
            </a:r>
            <a:endParaRPr lang="en-US" sz="1000" dirty="0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5186099" y="5588156"/>
            <a:ext cx="6172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Synthetic training data </a:t>
            </a:r>
            <a:r>
              <a:rPr lang="en-US" altLang="zh-CN" dirty="0" err="1"/>
              <a:t>v.s</a:t>
            </a:r>
            <a:r>
              <a:rPr lang="en-US" altLang="zh-CN" dirty="0"/>
              <a:t>. estimation on real workload?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Proper feature?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Hardness result?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4298" y="988019"/>
            <a:ext cx="488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https://figshare.com/s/0415ccdd6d19645e44b5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4" y="2850143"/>
            <a:ext cx="247685" cy="26673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3957" y="2805934"/>
            <a:ext cx="33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Randomness from workload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How to make the model workload-agnostic?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What to be learned?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data column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dirty="0"/>
                  <a:t> from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636" t="-326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sample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from randomly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51" t="-4630" r="-806" b="-129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775" y="2151696"/>
            <a:ext cx="257211" cy="266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Label (NDV)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670" t="-3268" b="-915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16455" y="1976221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81872" y="1976220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6454" y="2585776"/>
            <a:ext cx="3999697" cy="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196237" y="1821716"/>
            <a:ext cx="0" cy="9233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55" y="1832726"/>
            <a:ext cx="0" cy="646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0590" y="2793283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Randomness from sampling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22477" y="279328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NDV Estimation</a:t>
            </a:r>
          </a:p>
        </p:txBody>
      </p:sp>
      <p:cxnSp>
        <p:nvCxnSpPr>
          <p:cNvPr id="26" name="Straight Connector 25"/>
          <p:cNvCxnSpPr>
            <a:stCxn id="20" idx="1"/>
            <a:endCxn id="20" idx="3"/>
          </p:cNvCxnSpPr>
          <p:nvPr/>
        </p:nvCxnSpPr>
        <p:spPr>
          <a:xfrm>
            <a:off x="813957" y="2990600"/>
            <a:ext cx="33319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957" y="3490428"/>
            <a:ext cx="6039693" cy="25054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6880843" y="3543498"/>
            <a:ext cx="0" cy="250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4487" y="3543496"/>
            <a:ext cx="4729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Choose the distribution      carefully</a:t>
            </a:r>
          </a:p>
          <a:p>
            <a:endParaRPr lang="en-US" b="1" dirty="0"/>
          </a:p>
          <a:p>
            <a:r>
              <a:rPr lang="en-US" dirty="0"/>
              <a:t>If                          is a constant: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approximation to an MLE estimator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569" y="3594793"/>
            <a:ext cx="247685" cy="2667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2477" y="1130934"/>
            <a:ext cx="3448531" cy="55252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4727" y="4472687"/>
            <a:ext cx="2829320" cy="7811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3967" y="5832318"/>
            <a:ext cx="4625550" cy="68736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0903" y="4069675"/>
            <a:ext cx="116221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1428</Words>
  <Application>Microsoft Office PowerPoint</Application>
  <PresentationFormat>Widescreen</PresentationFormat>
  <Paragraphs>289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Cambria Math</vt:lpstr>
      <vt:lpstr>Office Theme</vt:lpstr>
      <vt:lpstr>Learning to be a Statistician Learned Estimator for Number of Distinct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初探智能系统研究</dc:title>
  <dc:creator>bolin.ding</dc:creator>
  <cp:lastModifiedBy>bolin.ding</cp:lastModifiedBy>
  <cp:revision>15</cp:revision>
  <dcterms:created xsi:type="dcterms:W3CDTF">2022-01-22T01:22:15Z</dcterms:created>
  <dcterms:modified xsi:type="dcterms:W3CDTF">2022-06-25T01:49:27Z</dcterms:modified>
</cp:coreProperties>
</file>