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6" r:id="rId3"/>
    <p:sldId id="293" r:id="rId4"/>
    <p:sldId id="292" r:id="rId5"/>
    <p:sldId id="294" r:id="rId6"/>
    <p:sldId id="295" r:id="rId7"/>
    <p:sldId id="296" r:id="rId8"/>
    <p:sldId id="274" r:id="rId9"/>
    <p:sldId id="260" r:id="rId10"/>
    <p:sldId id="277" r:id="rId11"/>
    <p:sldId id="289" r:id="rId12"/>
    <p:sldId id="280" r:id="rId13"/>
    <p:sldId id="278" r:id="rId14"/>
    <p:sldId id="297" r:id="rId15"/>
    <p:sldId id="263" r:id="rId16"/>
    <p:sldId id="264" r:id="rId17"/>
    <p:sldId id="267" r:id="rId18"/>
    <p:sldId id="266" r:id="rId19"/>
    <p:sldId id="265" r:id="rId20"/>
    <p:sldId id="268" r:id="rId21"/>
    <p:sldId id="29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31" autoAdjust="0"/>
    <p:restoredTop sz="96327"/>
  </p:normalViewPr>
  <p:slideViewPr>
    <p:cSldViewPr snapToGrid="0">
      <p:cViewPr varScale="1">
        <p:scale>
          <a:sx n="77" d="100"/>
          <a:sy n="77" d="100"/>
        </p:scale>
        <p:origin x="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A561C-F688-6EB2-2DB8-6EB7A7EDB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73E54C-8C87-FD57-C635-D6E68B93E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EE3CD-3ED7-8874-9D20-915BDAF7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9BC7-BC3C-D647-92A9-FD9B67AF4AC9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80E31-A74E-BFB0-E900-726A3813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8B507-B4FC-9C49-EB6A-6CAC21CB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1845-3C7C-FB4F-9DC4-0D471A0EDB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60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38D8F-BD63-6F44-CA9F-A33B3413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7D49D5-B6E4-D508-F380-5F154237F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57823-76FE-7360-A4DA-C1CFED49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9BC7-BC3C-D647-92A9-FD9B67AF4AC9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10FC41-45F0-A14C-48FD-9B8A9126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FC414F-DDCF-4CF4-2D63-298B2D2A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1845-3C7C-FB4F-9DC4-0D471A0EDB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096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2ADDEF-45B6-374B-C2F5-8ACD675D5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04AFE7-6662-B59F-7816-6E3860942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F0814-0716-CB17-B88C-D3A9E83A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9BC7-BC3C-D647-92A9-FD9B67AF4AC9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D8DAF-ED1B-FCF1-9DC5-53801A38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124C5-CC8D-7D25-D1A5-73BF2E6B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1845-3C7C-FB4F-9DC4-0D471A0EDB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323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A0536-625B-B321-7F4D-019F5026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054DA-1812-E250-EC32-B1E7A97D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EF428-7AF8-EE9D-EED3-DAC39B82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9BC7-BC3C-D647-92A9-FD9B67AF4AC9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BCD6B7-079A-CAA5-4A14-EEE5D5EE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F3572-A4CD-4DD0-1BC2-A85C437E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1845-3C7C-FB4F-9DC4-0D471A0EDB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16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8B5CD-0611-1CCE-4CB2-D1003F8B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4DAA91-F086-26DB-3E6F-360BC7C90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78FF5-4AC0-63CE-5FA0-E07FCB8F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9BC7-BC3C-D647-92A9-FD9B67AF4AC9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A1EB9-6772-1BB1-A68A-86CB1BD3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CDE45-7317-1681-1688-6CF630A1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1845-3C7C-FB4F-9DC4-0D471A0EDB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23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51DA1-2D51-FD0D-2A2F-91E18673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E7ECF-A1F4-B1CE-B4DA-F3F70B226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392FC7-0A39-9BF8-5918-016027367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B663BA-FFFB-E2A5-34ED-4DB86335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9BC7-BC3C-D647-92A9-FD9B67AF4AC9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AAC1A0-E178-E372-6B4E-FFAB86AB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35F184-0B97-0796-C7FD-5C2330C4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1845-3C7C-FB4F-9DC4-0D471A0EDB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50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7554B-E9E9-D6BB-9A8D-E6F6AEFB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A57CF8-FC13-07CE-E7BB-D90B9E58E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00C75F-AADC-1E6A-79B5-DC4ACFD08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CDC9AD-FA40-9223-0D89-1368823FA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EF41D0-07D9-6398-AB4A-B010B7B6B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D43599-6A06-8ACF-C56D-53FC1BFB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9BC7-BC3C-D647-92A9-FD9B67AF4AC9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990506-0350-CD36-A6EF-E5E23F72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A6FBB3-9774-B647-28A9-CD16FAA8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1845-3C7C-FB4F-9DC4-0D471A0EDB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42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CAE40-6493-CC24-EBA5-57DC5461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E09EFC-E7C5-93CB-12C4-8FD95FC1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9BC7-BC3C-D647-92A9-FD9B67AF4AC9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09B2E5-8E6B-887D-EC64-F0262CF8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246585-56FE-CB3F-3830-96E79C86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1845-3C7C-FB4F-9DC4-0D471A0EDB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207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40251B-61E3-EAD9-0DAE-A8AB9AD2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9BC7-BC3C-D647-92A9-FD9B67AF4AC9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FFB58B-A79A-B310-5645-D731C077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6EBE2E-8EC2-A733-64A4-72AA7495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1845-3C7C-FB4F-9DC4-0D471A0EDB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39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F2250-FB95-76D6-E6F7-9B889A65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D5144-5EC6-E5DA-8369-9DF0A3F2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B359DE-97C8-35F3-F7C8-4CDEA1364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2F447-514B-8624-DB30-2D5494C7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9BC7-BC3C-D647-92A9-FD9B67AF4AC9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34E37A-9183-2BEA-A00F-5B0CEA15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827D2C-97F7-034F-F3D3-962EDBEF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1845-3C7C-FB4F-9DC4-0D471A0EDB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412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C43CB-4218-9947-DB43-8378F7521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C4F6E6-E41F-0922-4B44-FAB0C0A53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FA6169-DA75-F96E-69F9-A37C6365A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BE13D2-E457-2CE4-BF4F-E3EF7FA4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9BC7-BC3C-D647-92A9-FD9B67AF4AC9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57943-551F-C0BF-A971-2B519E0A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B49B4D-07A8-87A6-401C-315D9F8D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1845-3C7C-FB4F-9DC4-0D471A0EDB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650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950053-9AAF-D03E-4E34-60100CC0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5E1701-B3EF-3EA1-27C4-3DACBA0DC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4B5AB0-E786-0D47-1331-A2B484B42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E9BC7-BC3C-D647-92A9-FD9B67AF4AC9}" type="datetimeFigureOut">
              <a:rPr kumimoji="1" lang="zh-CN" altLang="en-US" smtClean="0"/>
              <a:t>2024/5/16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AC5F6-9FFA-0889-F215-F10523896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2B3F6F-B57A-4D10-66D9-7B1C0A523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91845-3C7C-FB4F-9DC4-0D471A0EDB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11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405.0651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project/probase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examples/default-spreadsheet-ge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9EDD6-6453-6941-814C-40FE0F7A9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304" y="0"/>
            <a:ext cx="11067392" cy="2440644"/>
          </a:xfrm>
        </p:spPr>
        <p:txBody>
          <a:bodyPr>
            <a:noAutofit/>
          </a:bodyPr>
          <a:lstStyle/>
          <a:p>
            <a:r>
              <a:rPr lang="en" altLang="zh-CN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Uni</a:t>
            </a:r>
            <a:r>
              <a:rPr lang="en" altLang="zh-CN" sz="4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DM</a:t>
            </a:r>
            <a:r>
              <a:rPr lang="en" altLang="zh-CN" sz="4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 Unified Framework for Data Manipulation with Large Language Models</a:t>
            </a:r>
            <a:endParaRPr kumimoji="1"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6048F8-54BD-A54C-46F8-A23DC11D23F5}"/>
              </a:ext>
            </a:extLst>
          </p:cNvPr>
          <p:cNvSpPr txBox="1"/>
          <p:nvPr/>
        </p:nvSpPr>
        <p:spPr>
          <a:xfrm>
            <a:off x="846083" y="2847697"/>
            <a:ext cx="104998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Yichen Qian</a:t>
            </a:r>
            <a:r>
              <a:rPr lang="en" altLang="zh-CN" sz="2400" baseline="30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" altLang="zh-C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Yongyi He</a:t>
            </a:r>
            <a:r>
              <a:rPr lang="en" altLang="zh-CN" sz="2400" baseline="30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1,2</a:t>
            </a:r>
            <a:r>
              <a:rPr lang="en" altLang="zh-C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Rong Zhu</a:t>
            </a:r>
            <a:r>
              <a:rPr lang="en" altLang="zh-CN" sz="2400" baseline="30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" altLang="zh-C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Jintao Huang</a:t>
            </a:r>
            <a:r>
              <a:rPr lang="en" altLang="zh-CN" sz="2400" baseline="30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1,2</a:t>
            </a:r>
            <a:r>
              <a:rPr lang="en" altLang="zh-C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Zhijian Ma</a:t>
            </a:r>
            <a:r>
              <a:rPr lang="en" altLang="zh-CN" sz="2400" baseline="30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" altLang="zh-C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Haibin Wang</a:t>
            </a:r>
            <a:r>
              <a:rPr lang="en" altLang="zh-CN" sz="2400" baseline="30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" altLang="zh-C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Yaohua Wang</a:t>
            </a:r>
            <a:r>
              <a:rPr lang="en" altLang="zh-CN" sz="2400" baseline="30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" altLang="zh-C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Xiuyu Sun</a:t>
            </a:r>
            <a:r>
              <a:rPr lang="en" altLang="zh-CN" sz="2400" baseline="30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" altLang="zh-C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Defu Lian</a:t>
            </a:r>
            <a:r>
              <a:rPr lang="en" altLang="zh-CN" sz="2400" baseline="30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" altLang="zh-C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" altLang="zh-CN" sz="24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Bolin Ding</a:t>
            </a:r>
            <a:r>
              <a:rPr lang="en" altLang="zh-CN" sz="2400" baseline="30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" altLang="zh-C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, Jingren Zhou</a:t>
            </a:r>
            <a:r>
              <a:rPr lang="en" altLang="zh-CN" sz="2400" baseline="30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" altLang="zh-CN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br>
              <a:rPr lang="en" altLang="zh-C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altLang="zh-CN" sz="2400" baseline="30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" altLang="zh-C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Alibaba Group, </a:t>
            </a:r>
            <a:r>
              <a:rPr lang="en" altLang="zh-CN" sz="2400" baseline="30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" altLang="zh-C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University of Science and Technology of China </a:t>
            </a:r>
            <a:endParaRPr lang="en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A0973-0C99-61C7-B401-AE15287DA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11" y="4417357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B5001B66-6A9C-E6C5-1C14-83C0E58EF4A0}"/>
              </a:ext>
            </a:extLst>
          </p:cNvPr>
          <p:cNvGrpSpPr/>
          <p:nvPr/>
        </p:nvGrpSpPr>
        <p:grpSpPr>
          <a:xfrm>
            <a:off x="3059805" y="4966632"/>
            <a:ext cx="1536231" cy="628650"/>
            <a:chOff x="1469700" y="5713676"/>
            <a:chExt cx="1536231" cy="62865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4C3C7AE4-4DFC-F3B6-F01C-F9660DDA18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875"/>
            <a:stretch/>
          </p:blipFill>
          <p:spPr bwMode="auto">
            <a:xfrm>
              <a:off x="1469700" y="5713676"/>
              <a:ext cx="751464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2">
              <a:extLst>
                <a:ext uri="{FF2B5EF4-FFF2-40B4-BE49-F238E27FC236}">
                  <a16:creationId xmlns:a16="http://schemas.microsoft.com/office/drawing/2014/main" id="{D0464332-2AB5-5A36-4480-53B913A0290B}"/>
                </a:ext>
              </a:extLst>
            </p:cNvPr>
            <p:cNvSpPr txBox="1"/>
            <p:nvPr/>
          </p:nvSpPr>
          <p:spPr>
            <a:xfrm>
              <a:off x="2103120" y="5766391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3333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通义</a:t>
              </a:r>
              <a:endParaRPr lang="en-US" sz="2800" b="1" dirty="0">
                <a:solidFill>
                  <a:srgbClr val="3333CC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9" name="Picture 4">
            <a:extLst>
              <a:ext uri="{FF2B5EF4-FFF2-40B4-BE49-F238E27FC236}">
                <a16:creationId xmlns:a16="http://schemas.microsoft.com/office/drawing/2014/main" id="{A5AF9793-B221-9734-4A54-34766EECC070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04" y="4665291"/>
            <a:ext cx="1317789" cy="123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55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698FD9-1532-BCD6-6954-5C825633A49D}"/>
              </a:ext>
            </a:extLst>
          </p:cNvPr>
          <p:cNvSpPr txBox="1"/>
          <p:nvPr/>
        </p:nvSpPr>
        <p:spPr>
          <a:xfrm>
            <a:off x="128952" y="88209"/>
            <a:ext cx="4910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UniDM</a:t>
            </a:r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: Automatic Context Retrieval</a:t>
            </a:r>
            <a:endParaRPr kumimoji="1"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AF245A-A8A5-0943-372D-3B26309E7117}"/>
              </a:ext>
            </a:extLst>
          </p:cNvPr>
          <p:cNvSpPr txBox="1"/>
          <p:nvPr/>
        </p:nvSpPr>
        <p:spPr>
          <a:xfrm>
            <a:off x="493936" y="1011338"/>
            <a:ext cx="640779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kumimoji="1" lang="e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Identify useful information while filtering irrelevant data to facilitate the LLMs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kumimoji="1" lang="en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Metadata-wise</a:t>
            </a:r>
            <a:r>
              <a:rPr kumimoji="1" lang="e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retrieval: find relevant attributes from the whole table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kumimoji="1" lang="en" altLang="zh-CN" sz="24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Instance-wise</a:t>
            </a:r>
            <a:r>
              <a:rPr kumimoji="1" lang="en" altLang="zh-CN" sz="2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retrieval: extract useful records as examples</a:t>
            </a:r>
            <a:endParaRPr kumimoji="1" lang="zh-CN" altLang="en-US" sz="24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C45CA6A-C57D-96A5-D6FF-861C27C7C565}"/>
              </a:ext>
            </a:extLst>
          </p:cNvPr>
          <p:cNvGrpSpPr/>
          <p:nvPr/>
        </p:nvGrpSpPr>
        <p:grpSpPr>
          <a:xfrm>
            <a:off x="7278130" y="319041"/>
            <a:ext cx="4357057" cy="6199267"/>
            <a:chOff x="6998984" y="1342393"/>
            <a:chExt cx="3270060" cy="4652676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A0745ABB-6529-AA38-7507-FC091248AE16}"/>
                </a:ext>
              </a:extLst>
            </p:cNvPr>
            <p:cNvSpPr/>
            <p:nvPr/>
          </p:nvSpPr>
          <p:spPr>
            <a:xfrm>
              <a:off x="8723326" y="2867903"/>
              <a:ext cx="1080000" cy="468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C4D6DC98-07F7-907E-0605-E0AE7932963E}"/>
                </a:ext>
              </a:extLst>
            </p:cNvPr>
            <p:cNvSpPr/>
            <p:nvPr/>
          </p:nvSpPr>
          <p:spPr>
            <a:xfrm>
              <a:off x="7295292" y="2858736"/>
              <a:ext cx="1080000" cy="468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51F7E80-2C3A-6FDE-806F-D959A8F62726}"/>
                </a:ext>
              </a:extLst>
            </p:cNvPr>
            <p:cNvSpPr txBox="1"/>
            <p:nvPr/>
          </p:nvSpPr>
          <p:spPr>
            <a:xfrm>
              <a:off x="7245370" y="2070894"/>
              <a:ext cx="1188000" cy="184794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sz="10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country,</a:t>
              </a:r>
              <a:r>
                <a:rPr kumimoji="1" lang="zh-CN" altLang="en-US" sz="10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population,</a:t>
              </a:r>
              <a:r>
                <a:rPr kumimoji="1" lang="zh-CN" altLang="en-US" sz="10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2A3BCD95-D400-947E-EF4F-94AC0A4F80F3}"/>
                </a:ext>
              </a:extLst>
            </p:cNvPr>
            <p:cNvCxnSpPr>
              <a:cxnSpLocks/>
            </p:cNvCxnSpPr>
            <p:nvPr/>
          </p:nvCxnSpPr>
          <p:spPr>
            <a:xfrm>
              <a:off x="9292121" y="3342160"/>
              <a:ext cx="0" cy="18000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24DCD4EC-49F0-B6F3-A8A8-183347DAF8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7528" y="3778175"/>
              <a:ext cx="414661" cy="19419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97FEC15C-1C4D-8088-B0D4-E67B64DC3797}"/>
                </a:ext>
              </a:extLst>
            </p:cNvPr>
            <p:cNvCxnSpPr>
              <a:cxnSpLocks/>
            </p:cNvCxnSpPr>
            <p:nvPr/>
          </p:nvCxnSpPr>
          <p:spPr>
            <a:xfrm>
              <a:off x="8024233" y="3778175"/>
              <a:ext cx="300985" cy="19419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CA66018-BDE7-C6B2-B4D6-503F3F95E257}"/>
                </a:ext>
              </a:extLst>
            </p:cNvPr>
            <p:cNvSpPr txBox="1"/>
            <p:nvPr/>
          </p:nvSpPr>
          <p:spPr>
            <a:xfrm>
              <a:off x="8893860" y="3838390"/>
              <a:ext cx="1050535" cy="190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>
                  <a:latin typeface="Calibri" panose="020F0502020204030204" pitchFamily="34" charset="0"/>
                  <a:cs typeface="Calibri" panose="020F0502020204030204" pitchFamily="34" charset="0"/>
                </a:rPr>
                <a:t>Select</a:t>
              </a:r>
              <a:r>
                <a:rPr lang="zh-CN" altLang="en-US" sz="105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050" b="1" dirty="0">
                  <a:latin typeface="Calibri" panose="020F0502020204030204" pitchFamily="34" charset="0"/>
                  <a:cs typeface="Calibri" panose="020F0502020204030204" pitchFamily="34" charset="0"/>
                </a:rPr>
                <a:t>top-k</a:t>
              </a:r>
              <a:r>
                <a:rPr lang="zh-CN" altLang="en-US" sz="105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050" b="1" dirty="0">
                  <a:latin typeface="Calibri" panose="020F0502020204030204" pitchFamily="34" charset="0"/>
                  <a:cs typeface="Calibri" panose="020F0502020204030204" pitchFamily="34" charset="0"/>
                </a:rPr>
                <a:t>instances</a:t>
              </a:r>
              <a:endParaRPr kumimoji="1"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DEFB494-88B1-169C-EDBA-11B1241EA547}"/>
                </a:ext>
              </a:extLst>
            </p:cNvPr>
            <p:cNvSpPr txBox="1"/>
            <p:nvPr/>
          </p:nvSpPr>
          <p:spPr>
            <a:xfrm>
              <a:off x="7263290" y="3830911"/>
              <a:ext cx="827964" cy="190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>
                  <a:latin typeface="Calibri" panose="020F0502020204030204" pitchFamily="34" charset="0"/>
                  <a:cs typeface="Calibri" panose="020F0502020204030204" pitchFamily="34" charset="0"/>
                </a:rPr>
                <a:t>Select</a:t>
              </a:r>
              <a:r>
                <a:rPr lang="zh-CN" altLang="en-US" sz="105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050" b="1" dirty="0">
                  <a:latin typeface="Calibri" panose="020F0502020204030204" pitchFamily="34" charset="0"/>
                  <a:cs typeface="Calibri" panose="020F0502020204030204" pitchFamily="34" charset="0"/>
                </a:rPr>
                <a:t>attributes</a:t>
              </a:r>
              <a:endParaRPr kumimoji="1"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1FA8AD1B-1C8A-4CE4-B062-1DBF31D80609}"/>
                </a:ext>
              </a:extLst>
            </p:cNvPr>
            <p:cNvCxnSpPr>
              <a:cxnSpLocks/>
              <a:stCxn id="42" idx="2"/>
              <a:endCxn id="14" idx="0"/>
            </p:cNvCxnSpPr>
            <p:nvPr/>
          </p:nvCxnSpPr>
          <p:spPr>
            <a:xfrm>
              <a:off x="7807295" y="2616511"/>
              <a:ext cx="30270" cy="16327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5A0C142E-80BB-01F5-0558-456FE1227957}"/>
                </a:ext>
              </a:extLst>
            </p:cNvPr>
            <p:cNvSpPr/>
            <p:nvPr/>
          </p:nvSpPr>
          <p:spPr>
            <a:xfrm>
              <a:off x="7369565" y="2779789"/>
              <a:ext cx="936000" cy="324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Metadata-wise</a:t>
              </a:r>
            </a:p>
            <a:p>
              <a:pPr algn="ctr"/>
              <a:r>
                <a:rPr kumimoji="1" lang="en-US" altLang="zh-CN" sz="105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  <a:endParaRPr kumimoji="1" lang="zh-CN" altLang="en-US" sz="105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770A240A-3445-CE80-F52B-48D04FB7EAF2}"/>
                </a:ext>
              </a:extLst>
            </p:cNvPr>
            <p:cNvSpPr/>
            <p:nvPr/>
          </p:nvSpPr>
          <p:spPr>
            <a:xfrm>
              <a:off x="8798862" y="2783593"/>
              <a:ext cx="936000" cy="324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Instance-wise</a:t>
              </a:r>
            </a:p>
            <a:p>
              <a:pPr algn="ctr"/>
              <a:r>
                <a:rPr kumimoji="1" lang="en-US" altLang="zh-CN" sz="105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5D1860B9-97DA-8E52-AFA3-662EC7CADE0B}"/>
                </a:ext>
              </a:extLst>
            </p:cNvPr>
            <p:cNvCxnSpPr>
              <a:cxnSpLocks/>
            </p:cNvCxnSpPr>
            <p:nvPr/>
          </p:nvCxnSpPr>
          <p:spPr>
            <a:xfrm>
              <a:off x="7841547" y="3349856"/>
              <a:ext cx="0" cy="18000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曲线连接符 16">
              <a:extLst>
                <a:ext uri="{FF2B5EF4-FFF2-40B4-BE49-F238E27FC236}">
                  <a16:creationId xmlns:a16="http://schemas.microsoft.com/office/drawing/2014/main" id="{77B6875C-9909-2541-BBFD-BF2E2DDA8719}"/>
                </a:ext>
              </a:extLst>
            </p:cNvPr>
            <p:cNvCxnSpPr>
              <a:cxnSpLocks/>
              <a:stCxn id="41" idx="3"/>
              <a:endCxn id="43" idx="3"/>
            </p:cNvCxnSpPr>
            <p:nvPr/>
          </p:nvCxnSpPr>
          <p:spPr>
            <a:xfrm flipV="1">
              <a:off x="9474765" y="2514000"/>
              <a:ext cx="71997" cy="1136054"/>
            </a:xfrm>
            <a:prstGeom prst="curvedConnector3">
              <a:avLst>
                <a:gd name="adj1" fmla="val 338301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54F5B6D-F1C7-6093-C0E2-A700D3074771}"/>
                </a:ext>
              </a:extLst>
            </p:cNvPr>
            <p:cNvSpPr txBox="1"/>
            <p:nvPr/>
          </p:nvSpPr>
          <p:spPr>
            <a:xfrm>
              <a:off x="9811290" y="2794939"/>
              <a:ext cx="408087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Iterate</a:t>
              </a:r>
              <a:endParaRPr kumimoji="1" lang="zh-CN" altLang="en-US"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A1EABAD-42AE-4411-838F-391D6F8402C8}"/>
                </a:ext>
              </a:extLst>
            </p:cNvPr>
            <p:cNvSpPr txBox="1"/>
            <p:nvPr/>
          </p:nvSpPr>
          <p:spPr>
            <a:xfrm>
              <a:off x="8724421" y="2069291"/>
              <a:ext cx="1080000" cy="184794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sz="10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Alicante,</a:t>
              </a:r>
              <a:r>
                <a:rPr kumimoji="1" lang="zh-CN" altLang="en-US" sz="10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Florence,…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BA601F1-E896-92B2-6F7F-18174B44E957}"/>
                    </a:ext>
                  </a:extLst>
                </p:cNvPr>
                <p:cNvSpPr txBox="1"/>
                <p:nvPr/>
              </p:nvSpPr>
              <p:spPr>
                <a:xfrm>
                  <a:off x="7677788" y="3535049"/>
                  <a:ext cx="339374" cy="230010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kumimoji="1" lang="en-US" altLang="zh-CN" sz="12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2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BA601F1-E896-92B2-6F7F-18174B44E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788" y="3535049"/>
                  <a:ext cx="339374" cy="23001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肘形连接符 20">
              <a:extLst>
                <a:ext uri="{FF2B5EF4-FFF2-40B4-BE49-F238E27FC236}">
                  <a16:creationId xmlns:a16="http://schemas.microsoft.com/office/drawing/2014/main" id="{422C6195-1C2B-EB27-0FA8-4958FA7A8318}"/>
                </a:ext>
              </a:extLst>
            </p:cNvPr>
            <p:cNvCxnSpPr>
              <a:cxnSpLocks/>
              <a:stCxn id="40" idx="2"/>
              <a:endCxn id="42" idx="3"/>
            </p:cNvCxnSpPr>
            <p:nvPr/>
          </p:nvCxnSpPr>
          <p:spPr>
            <a:xfrm rot="5400000">
              <a:off x="8058714" y="2002515"/>
              <a:ext cx="594311" cy="429227"/>
            </a:xfrm>
            <a:prstGeom prst="bentConnector2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E87CCE1-2B9D-06C7-1CDA-24533FF165DB}"/>
                </a:ext>
              </a:extLst>
            </p:cNvPr>
            <p:cNvSpPr txBox="1"/>
            <p:nvPr/>
          </p:nvSpPr>
          <p:spPr>
            <a:xfrm>
              <a:off x="7044165" y="1342393"/>
              <a:ext cx="1712378" cy="230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Automatic Context Retrieval</a:t>
              </a:r>
            </a:p>
          </p:txBody>
        </p:sp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A4381165-8992-EB8B-78E7-28E2BAED1683}"/>
                </a:ext>
              </a:extLst>
            </p:cNvPr>
            <p:cNvSpPr/>
            <p:nvPr/>
          </p:nvSpPr>
          <p:spPr>
            <a:xfrm>
              <a:off x="7024527" y="1342395"/>
              <a:ext cx="3203999" cy="2898653"/>
            </a:xfrm>
            <a:prstGeom prst="roundRect">
              <a:avLst>
                <a:gd name="adj" fmla="val 4011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035D6E-3407-C031-C239-E6C5B6958D51}"/>
                </a:ext>
              </a:extLst>
            </p:cNvPr>
            <p:cNvSpPr txBox="1"/>
            <p:nvPr/>
          </p:nvSpPr>
          <p:spPr>
            <a:xfrm>
              <a:off x="7629904" y="3076774"/>
              <a:ext cx="403275" cy="254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endParaRPr kumimoji="1" lang="zh-CN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89E686F-3D90-2B78-2EDD-4523DE7F2B30}"/>
                </a:ext>
              </a:extLst>
            </p:cNvPr>
            <p:cNvSpPr txBox="1"/>
            <p:nvPr/>
          </p:nvSpPr>
          <p:spPr>
            <a:xfrm>
              <a:off x="9056586" y="3075181"/>
              <a:ext cx="403275" cy="254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endParaRPr kumimoji="1" lang="zh-CN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6" name="曲线连接符 25">
              <a:extLst>
                <a:ext uri="{FF2B5EF4-FFF2-40B4-BE49-F238E27FC236}">
                  <a16:creationId xmlns:a16="http://schemas.microsoft.com/office/drawing/2014/main" id="{1F2664F5-144B-D11B-B149-E16CFE0C7ADC}"/>
                </a:ext>
              </a:extLst>
            </p:cNvPr>
            <p:cNvCxnSpPr>
              <a:cxnSpLocks/>
              <a:stCxn id="20" idx="3"/>
              <a:endCxn id="5" idx="1"/>
            </p:cNvCxnSpPr>
            <p:nvPr/>
          </p:nvCxnSpPr>
          <p:spPr>
            <a:xfrm flipV="1">
              <a:off x="8017162" y="3101903"/>
              <a:ext cx="706164" cy="548151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EA043A2-56C9-8E6E-02CA-5B1ABCE20CC6}"/>
                </a:ext>
              </a:extLst>
            </p:cNvPr>
            <p:cNvSpPr txBox="1"/>
            <p:nvPr/>
          </p:nvSpPr>
          <p:spPr>
            <a:xfrm>
              <a:off x="8116488" y="1529192"/>
              <a:ext cx="929340" cy="1847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Task</a:t>
              </a:r>
              <a:r>
                <a: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Parameters</a:t>
              </a:r>
              <a:endParaRPr lang="en" altLang="zh-CN"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A317A7B4-5B8C-0C6E-5167-99CA1E05D035}"/>
                </a:ext>
              </a:extLst>
            </p:cNvPr>
            <p:cNvCxnSpPr>
              <a:cxnSpLocks/>
              <a:stCxn id="43" idx="2"/>
              <a:endCxn id="15" idx="0"/>
            </p:cNvCxnSpPr>
            <p:nvPr/>
          </p:nvCxnSpPr>
          <p:spPr>
            <a:xfrm>
              <a:off x="9232609" y="2616226"/>
              <a:ext cx="34253" cy="16736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3838387C-5744-5FB4-7D5F-38F70E7251FB}"/>
                </a:ext>
              </a:extLst>
            </p:cNvPr>
            <p:cNvSpPr/>
            <p:nvPr/>
          </p:nvSpPr>
          <p:spPr>
            <a:xfrm>
              <a:off x="7018644" y="5239069"/>
              <a:ext cx="3204000" cy="756000"/>
            </a:xfrm>
            <a:prstGeom prst="roundRect">
              <a:avLst>
                <a:gd name="adj" fmla="val 7207"/>
              </a:avLst>
            </a:prstGeom>
            <a:solidFill>
              <a:srgbClr val="E5F7F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762D1B3-F619-10A3-5A79-9B12A5BB9EC1}"/>
                    </a:ext>
                  </a:extLst>
                </p:cNvPr>
                <p:cNvSpPr txBox="1"/>
                <p:nvPr/>
              </p:nvSpPr>
              <p:spPr>
                <a:xfrm>
                  <a:off x="6998984" y="5223625"/>
                  <a:ext cx="3270060" cy="531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en" altLang="zh-CN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rompt</m:t>
                      </m:r>
                      <m:r>
                        <m:rPr>
                          <m:nor/>
                        </m:rPr>
                        <a:rPr kumimoji="1" lang="zh-CN" alt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zh-CN" sz="1000" b="1" i="1">
                              <a:latin typeface="Cambria Math" panose="02040503050406030204" pitchFamily="18" charset="0"/>
                            </a:rPr>
                            <m:t>𝒓𝒊</m:t>
                          </m:r>
                        </m:sub>
                      </m:sSub>
                    </m:oMath>
                  </a14:m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:</a:t>
                  </a:r>
                </a:p>
                <a:p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The task is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:r>
                    <a:rPr lang="en-US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data</a:t>
                  </a:r>
                  <a:r>
                    <a:rPr lang="zh-CN" altLang="en-US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imp</a:t>
                  </a:r>
                  <a:r>
                    <a:rPr lang="en-US" altLang="zh-CN" sz="1000" b="1" dirty="0" err="1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utation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]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.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target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query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is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 </a:t>
                  </a:r>
                  <a:r>
                    <a:rPr lang="en-US" altLang="zh-CN" sz="1000" dirty="0">
                      <a:solidFill>
                        <a:srgbClr val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:r>
                    <a:rPr lang="en-US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Copenhagen]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.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core the relevance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(range from 0 to 3)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of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given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instances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based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on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task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and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query: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:r>
                    <a:rPr lang="en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Alicante, Florence, Athens, Helsinki, Antwerp, London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]</a:t>
                  </a: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762D1B3-F619-10A3-5A79-9B12A5BB9E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984" y="5223625"/>
                  <a:ext cx="3270060" cy="531283"/>
                </a:xfrm>
                <a:prstGeom prst="rect">
                  <a:avLst/>
                </a:prstGeom>
                <a:blipFill>
                  <a:blip r:embed="rId3"/>
                  <a:stretch>
                    <a:fillRect b="-35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9FD696C-9C39-CA87-CB35-EE006DF3F956}"/>
                </a:ext>
              </a:extLst>
            </p:cNvPr>
            <p:cNvSpPr txBox="1"/>
            <p:nvPr/>
          </p:nvSpPr>
          <p:spPr>
            <a:xfrm>
              <a:off x="7016042" y="5787890"/>
              <a:ext cx="226012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(Output)</a:t>
              </a:r>
              <a:r>
                <a:rPr lang="zh-CN" alt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0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Alicante:3,Florence:2,Athens:1,…</a:t>
              </a:r>
            </a:p>
          </p:txBody>
        </p: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C6C255E8-EFE3-8F80-942D-37CA183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7085049" y="5779801"/>
              <a:ext cx="3140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3DBB6CC4-4FE2-F31A-6395-BFDB6560023B}"/>
                </a:ext>
              </a:extLst>
            </p:cNvPr>
            <p:cNvSpPr/>
            <p:nvPr/>
          </p:nvSpPr>
          <p:spPr>
            <a:xfrm>
              <a:off x="7018644" y="4435791"/>
              <a:ext cx="3204000" cy="756000"/>
            </a:xfrm>
            <a:prstGeom prst="roundRect">
              <a:avLst>
                <a:gd name="adj" fmla="val 7207"/>
              </a:avLst>
            </a:prstGeom>
            <a:solidFill>
              <a:srgbClr val="E5F7F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3DF8E11-48E4-4913-D350-DC34B3360FED}"/>
                    </a:ext>
                  </a:extLst>
                </p:cNvPr>
                <p:cNvSpPr txBox="1"/>
                <p:nvPr/>
              </p:nvSpPr>
              <p:spPr>
                <a:xfrm>
                  <a:off x="7015898" y="4403502"/>
                  <a:ext cx="3236235" cy="531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en" altLang="zh-CN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rompt</m:t>
                      </m:r>
                      <m:r>
                        <m:rPr>
                          <m:nor/>
                        </m:rPr>
                        <a:rPr kumimoji="1" lang="zh-CN" alt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zh-CN" sz="1000" b="1" i="1">
                              <a:latin typeface="Cambria Math" panose="02040503050406030204" pitchFamily="18" charset="0"/>
                            </a:rPr>
                            <m:t>𝒓𝒎</m:t>
                          </m:r>
                        </m:sub>
                      </m:sSub>
                    </m:oMath>
                  </a14:m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:</a:t>
                  </a:r>
                </a:p>
                <a:p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The task is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:r>
                    <a:rPr lang="en-US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data</a:t>
                  </a:r>
                  <a:r>
                    <a:rPr lang="zh-CN" altLang="en-US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imp</a:t>
                  </a:r>
                  <a:r>
                    <a:rPr lang="en-US" altLang="zh-CN" sz="1000" b="1" dirty="0" err="1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utation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]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.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target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query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is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:r>
                    <a:rPr lang="en-US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t</a:t>
                  </a:r>
                  <a:r>
                    <a:rPr lang="en" altLang="zh-CN" sz="1000" b="1" dirty="0" err="1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imezone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].</a:t>
                  </a:r>
                  <a:endParaRPr lang="en" altLang="zh-CN"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r>
                    <a:rPr lang="en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The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attributes</a:t>
                  </a:r>
                  <a:r>
                    <a:rPr lang="en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about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:r>
                    <a:rPr lang="en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city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]</a:t>
                  </a:r>
                  <a:r>
                    <a:rPr lang="en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are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:r>
                    <a:rPr lang="en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country, population, </a:t>
                  </a:r>
                  <a:r>
                    <a:rPr lang="en" altLang="zh-CN" sz="1000" b="1" dirty="0" err="1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postalcode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]</a:t>
                  </a:r>
                  <a:r>
                    <a:rPr lang="en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.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Which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attributes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are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helpful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for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task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and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query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3DF8E11-48E4-4913-D350-DC34B3360F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5898" y="4403502"/>
                  <a:ext cx="3236235" cy="531283"/>
                </a:xfrm>
                <a:prstGeom prst="rect">
                  <a:avLst/>
                </a:prstGeom>
                <a:blipFill>
                  <a:blip r:embed="rId4"/>
                  <a:stretch>
                    <a:fillRect b="-35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95104D9-5EA2-CBA9-6451-B24D9D5F59AA}"/>
                </a:ext>
              </a:extLst>
            </p:cNvPr>
            <p:cNvSpPr txBox="1"/>
            <p:nvPr/>
          </p:nvSpPr>
          <p:spPr>
            <a:xfrm>
              <a:off x="7016042" y="4958166"/>
              <a:ext cx="226012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(Output)</a:t>
              </a:r>
              <a:r>
                <a:rPr lang="zh-CN" alt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0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country</a:t>
              </a:r>
            </a:p>
          </p:txBody>
        </p: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57EB0F54-2C04-0E2D-CDC3-77DD90DFD9C8}"/>
                </a:ext>
              </a:extLst>
            </p:cNvPr>
            <p:cNvCxnSpPr>
              <a:cxnSpLocks/>
            </p:cNvCxnSpPr>
            <p:nvPr/>
          </p:nvCxnSpPr>
          <p:spPr>
            <a:xfrm>
              <a:off x="7085049" y="4965759"/>
              <a:ext cx="3140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EC00566-353A-69D4-A8AF-647362BEC15A}"/>
                </a:ext>
              </a:extLst>
            </p:cNvPr>
            <p:cNvSpPr txBox="1"/>
            <p:nvPr/>
          </p:nvSpPr>
          <p:spPr>
            <a:xfrm>
              <a:off x="7517736" y="1902121"/>
              <a:ext cx="822191" cy="1501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700" b="1" dirty="0">
                  <a:latin typeface="Calibri" panose="020F0502020204030204" pitchFamily="34" charset="0"/>
                  <a:cs typeface="Calibri" panose="020F0502020204030204" pitchFamily="34" charset="0"/>
                </a:rPr>
                <a:t>metadata</a:t>
              </a:r>
              <a:endParaRPr lang="en" altLang="zh-CN" sz="7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4A3B9B0-EC92-9888-FCC0-20D24FB83F72}"/>
                </a:ext>
              </a:extLst>
            </p:cNvPr>
            <p:cNvSpPr txBox="1"/>
            <p:nvPr/>
          </p:nvSpPr>
          <p:spPr>
            <a:xfrm>
              <a:off x="8965335" y="1908020"/>
              <a:ext cx="822191" cy="1501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7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instances</a:t>
              </a:r>
              <a:endParaRPr lang="en" altLang="zh-CN" sz="7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BB5C424-A68C-461C-4DFF-8D5FAEACD8A0}"/>
                </a:ext>
              </a:extLst>
            </p:cNvPr>
            <p:cNvSpPr/>
            <p:nvPr/>
          </p:nvSpPr>
          <p:spPr>
            <a:xfrm>
              <a:off x="7616483" y="1703974"/>
              <a:ext cx="1908000" cy="216000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Imputation:</a:t>
              </a:r>
              <a:r>
                <a:rPr kumimoji="1" lang="zh-CN" altLang="en-US" sz="9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900" b="1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Copenhagen,</a:t>
              </a:r>
              <a:r>
                <a:rPr lang="zh-CN" altLang="en-US" sz="900" b="1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900" b="1" dirty="0" err="1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kumimoji="1" lang="en-US" altLang="zh-CN" sz="900" b="1" dirty="0" err="1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imezone</a:t>
              </a:r>
              <a:endParaRPr kumimoji="1" lang="zh-CN" altLang="en-US" sz="9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0E71412D-A21C-CA55-AB8E-D23B2CDB7EF0}"/>
                    </a:ext>
                  </a:extLst>
                </p:cNvPr>
                <p:cNvSpPr txBox="1"/>
                <p:nvPr/>
              </p:nvSpPr>
              <p:spPr>
                <a:xfrm>
                  <a:off x="9121919" y="3535049"/>
                  <a:ext cx="352847" cy="230010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2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kumimoji="1" lang="en-US" altLang="zh-CN" sz="12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2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0E71412D-A21C-CA55-AB8E-D23B2CDB7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1919" y="3535049"/>
                  <a:ext cx="352847" cy="23001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46F424E4-4876-D78B-0954-01502B1975BD}"/>
                    </a:ext>
                  </a:extLst>
                </p:cNvPr>
                <p:cNvSpPr txBox="1"/>
                <p:nvPr/>
              </p:nvSpPr>
              <p:spPr>
                <a:xfrm>
                  <a:off x="7473334" y="2412058"/>
                  <a:ext cx="667922" cy="204453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1" lang="en-US" altLang="zh-CN" sz="10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kumimoji="1" lang="en" altLang="zh-CN" sz="10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rompt</m:t>
                        </m:r>
                        <m:r>
                          <m:rPr>
                            <m:nor/>
                          </m:rPr>
                          <a:rPr kumimoji="1" lang="zh-CN" altLang="en-US" sz="10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CN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>
                                <a:latin typeface="Cambria Math" panose="02040503050406030204" pitchFamily="18" charset="0"/>
                              </a:rPr>
                              <m:t>𝒓𝒎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46F424E4-4876-D78B-0954-01502B1975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3334" y="2412058"/>
                  <a:ext cx="667922" cy="204453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5607AB5D-643A-3E3E-12D1-7A97A94FEB44}"/>
                    </a:ext>
                  </a:extLst>
                </p:cNvPr>
                <p:cNvSpPr txBox="1"/>
                <p:nvPr/>
              </p:nvSpPr>
              <p:spPr>
                <a:xfrm>
                  <a:off x="8918456" y="2411773"/>
                  <a:ext cx="628306" cy="204453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1" lang="en-US" altLang="zh-CN" sz="10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kumimoji="1" lang="en" altLang="zh-CN" sz="10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rompt</m:t>
                        </m:r>
                        <m:r>
                          <m:rPr>
                            <m:nor/>
                          </m:rPr>
                          <a:rPr kumimoji="1" lang="zh-CN" altLang="en-US" sz="10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CN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>
                                <a:latin typeface="Cambria Math" panose="02040503050406030204" pitchFamily="18" charset="0"/>
                              </a:rPr>
                              <m:t>𝒓𝒊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5607AB5D-643A-3E3E-12D1-7A97A94FE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8456" y="2411773"/>
                  <a:ext cx="628306" cy="204453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肘形连接符 43">
              <a:extLst>
                <a:ext uri="{FF2B5EF4-FFF2-40B4-BE49-F238E27FC236}">
                  <a16:creationId xmlns:a16="http://schemas.microsoft.com/office/drawing/2014/main" id="{A15F064C-E897-EF94-43D3-BF177ADAE5F5}"/>
                </a:ext>
              </a:extLst>
            </p:cNvPr>
            <p:cNvCxnSpPr>
              <a:cxnSpLocks/>
              <a:stCxn id="40" idx="2"/>
              <a:endCxn id="43" idx="1"/>
            </p:cNvCxnSpPr>
            <p:nvPr/>
          </p:nvCxnSpPr>
          <p:spPr>
            <a:xfrm rot="16200000" flipH="1">
              <a:off x="8447457" y="2042999"/>
              <a:ext cx="594026" cy="347974"/>
            </a:xfrm>
            <a:prstGeom prst="bentConnector2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26A17526-8FB0-1D9A-3B6B-ED5FE39A0211}"/>
                </a:ext>
              </a:extLst>
            </p:cNvPr>
            <p:cNvCxnSpPr>
              <a:cxnSpLocks/>
              <a:stCxn id="7" idx="2"/>
              <a:endCxn id="42" idx="0"/>
            </p:cNvCxnSpPr>
            <p:nvPr/>
          </p:nvCxnSpPr>
          <p:spPr>
            <a:xfrm flipH="1">
              <a:off x="7807295" y="2255688"/>
              <a:ext cx="32075" cy="15637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61876FF0-E873-FE4F-1A0E-6AC2860F485F}"/>
                </a:ext>
              </a:extLst>
            </p:cNvPr>
            <p:cNvCxnSpPr>
              <a:cxnSpLocks/>
              <a:stCxn id="19" idx="2"/>
              <a:endCxn id="43" idx="0"/>
            </p:cNvCxnSpPr>
            <p:nvPr/>
          </p:nvCxnSpPr>
          <p:spPr>
            <a:xfrm flipH="1">
              <a:off x="9232609" y="2254085"/>
              <a:ext cx="31812" cy="15768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7E466AF8-3A64-8771-7FB7-C649D0D3C508}"/>
                    </a:ext>
                  </a:extLst>
                </p:cNvPr>
                <p:cNvSpPr txBox="1"/>
                <p:nvPr/>
              </p:nvSpPr>
              <p:spPr>
                <a:xfrm>
                  <a:off x="8381380" y="3918033"/>
                  <a:ext cx="282747" cy="255566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1" i="1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kumimoji="1" lang="zh-CN" altLang="en-US" sz="14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7E466AF8-3A64-8771-7FB7-C649D0D3C5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380" y="3918033"/>
                  <a:ext cx="282747" cy="255566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右箭头 47">
              <a:extLst>
                <a:ext uri="{FF2B5EF4-FFF2-40B4-BE49-F238E27FC236}">
                  <a16:creationId xmlns:a16="http://schemas.microsoft.com/office/drawing/2014/main" id="{22AEC735-D9AF-7812-8DF0-25C120AE04DC}"/>
                </a:ext>
              </a:extLst>
            </p:cNvPr>
            <p:cNvSpPr/>
            <p:nvPr/>
          </p:nvSpPr>
          <p:spPr>
            <a:xfrm rot="16200000">
              <a:off x="8409962" y="4209004"/>
              <a:ext cx="252000" cy="252000"/>
            </a:xfrm>
            <a:prstGeom prst="rightArrow">
              <a:avLst>
                <a:gd name="adj1" fmla="val 50000"/>
                <a:gd name="adj2" fmla="val 35190"/>
              </a:avLst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0" name="图片 49">
            <a:extLst>
              <a:ext uri="{FF2B5EF4-FFF2-40B4-BE49-F238E27FC236}">
                <a16:creationId xmlns:a16="http://schemas.microsoft.com/office/drawing/2014/main" id="{9CF7470B-699F-8BEE-DEBF-3681EBEF07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183" y="4150368"/>
            <a:ext cx="6375301" cy="158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9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698FD9-1532-BCD6-6954-5C825633A49D}"/>
              </a:ext>
            </a:extLst>
          </p:cNvPr>
          <p:cNvSpPr txBox="1"/>
          <p:nvPr/>
        </p:nvSpPr>
        <p:spPr>
          <a:xfrm>
            <a:off x="128952" y="88209"/>
            <a:ext cx="4841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UniDM</a:t>
            </a:r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: Automatic Context Retrieval</a:t>
            </a:r>
            <a:endParaRPr kumimoji="1"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C45CA6A-C57D-96A5-D6FF-861C27C7C565}"/>
              </a:ext>
            </a:extLst>
          </p:cNvPr>
          <p:cNvGrpSpPr/>
          <p:nvPr/>
        </p:nvGrpSpPr>
        <p:grpSpPr>
          <a:xfrm>
            <a:off x="7278130" y="319041"/>
            <a:ext cx="4357057" cy="6199267"/>
            <a:chOff x="6998984" y="1342393"/>
            <a:chExt cx="3270060" cy="4652676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A0745ABB-6529-AA38-7507-FC091248AE16}"/>
                </a:ext>
              </a:extLst>
            </p:cNvPr>
            <p:cNvSpPr/>
            <p:nvPr/>
          </p:nvSpPr>
          <p:spPr>
            <a:xfrm>
              <a:off x="8723326" y="2867903"/>
              <a:ext cx="1080000" cy="468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C4D6DC98-07F7-907E-0605-E0AE7932963E}"/>
                </a:ext>
              </a:extLst>
            </p:cNvPr>
            <p:cNvSpPr/>
            <p:nvPr/>
          </p:nvSpPr>
          <p:spPr>
            <a:xfrm>
              <a:off x="7295292" y="2858736"/>
              <a:ext cx="1080000" cy="468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kumimoji="1" lang="zh-CN" alt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51F7E80-2C3A-6FDE-806F-D959A8F62726}"/>
                </a:ext>
              </a:extLst>
            </p:cNvPr>
            <p:cNvSpPr txBox="1"/>
            <p:nvPr/>
          </p:nvSpPr>
          <p:spPr>
            <a:xfrm>
              <a:off x="7245370" y="2070894"/>
              <a:ext cx="1188000" cy="184794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sz="10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country,</a:t>
              </a:r>
              <a:r>
                <a:rPr kumimoji="1" lang="zh-CN" altLang="en-US" sz="10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population,</a:t>
              </a:r>
              <a:r>
                <a:rPr kumimoji="1" lang="zh-CN" altLang="en-US" sz="10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2A3BCD95-D400-947E-EF4F-94AC0A4F80F3}"/>
                </a:ext>
              </a:extLst>
            </p:cNvPr>
            <p:cNvCxnSpPr>
              <a:cxnSpLocks/>
            </p:cNvCxnSpPr>
            <p:nvPr/>
          </p:nvCxnSpPr>
          <p:spPr>
            <a:xfrm>
              <a:off x="9292121" y="3342160"/>
              <a:ext cx="0" cy="18000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24DCD4EC-49F0-B6F3-A8A8-183347DAF8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7528" y="3778175"/>
              <a:ext cx="414661" cy="19419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97FEC15C-1C4D-8088-B0D4-E67B64DC3797}"/>
                </a:ext>
              </a:extLst>
            </p:cNvPr>
            <p:cNvCxnSpPr>
              <a:cxnSpLocks/>
            </p:cNvCxnSpPr>
            <p:nvPr/>
          </p:nvCxnSpPr>
          <p:spPr>
            <a:xfrm>
              <a:off x="8024233" y="3778175"/>
              <a:ext cx="300985" cy="19419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CA66018-BDE7-C6B2-B4D6-503F3F95E257}"/>
                </a:ext>
              </a:extLst>
            </p:cNvPr>
            <p:cNvSpPr txBox="1"/>
            <p:nvPr/>
          </p:nvSpPr>
          <p:spPr>
            <a:xfrm>
              <a:off x="8893860" y="3838390"/>
              <a:ext cx="1050535" cy="190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>
                  <a:latin typeface="Calibri" panose="020F0502020204030204" pitchFamily="34" charset="0"/>
                  <a:cs typeface="Calibri" panose="020F0502020204030204" pitchFamily="34" charset="0"/>
                </a:rPr>
                <a:t>Select</a:t>
              </a:r>
              <a:r>
                <a:rPr lang="zh-CN" altLang="en-US" sz="105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050" b="1" dirty="0">
                  <a:latin typeface="Calibri" panose="020F0502020204030204" pitchFamily="34" charset="0"/>
                  <a:cs typeface="Calibri" panose="020F0502020204030204" pitchFamily="34" charset="0"/>
                </a:rPr>
                <a:t>top-k</a:t>
              </a:r>
              <a:r>
                <a:rPr lang="zh-CN" altLang="en-US" sz="105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050" b="1" dirty="0">
                  <a:latin typeface="Calibri" panose="020F0502020204030204" pitchFamily="34" charset="0"/>
                  <a:cs typeface="Calibri" panose="020F0502020204030204" pitchFamily="34" charset="0"/>
                </a:rPr>
                <a:t>instances</a:t>
              </a:r>
              <a:endParaRPr kumimoji="1"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DEFB494-88B1-169C-EDBA-11B1241EA547}"/>
                </a:ext>
              </a:extLst>
            </p:cNvPr>
            <p:cNvSpPr txBox="1"/>
            <p:nvPr/>
          </p:nvSpPr>
          <p:spPr>
            <a:xfrm>
              <a:off x="7263290" y="3830911"/>
              <a:ext cx="827964" cy="1905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>
                  <a:latin typeface="Calibri" panose="020F0502020204030204" pitchFamily="34" charset="0"/>
                  <a:cs typeface="Calibri" panose="020F0502020204030204" pitchFamily="34" charset="0"/>
                </a:rPr>
                <a:t>Select</a:t>
              </a:r>
              <a:r>
                <a:rPr lang="zh-CN" altLang="en-US" sz="105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050" b="1" dirty="0">
                  <a:latin typeface="Calibri" panose="020F0502020204030204" pitchFamily="34" charset="0"/>
                  <a:cs typeface="Calibri" panose="020F0502020204030204" pitchFamily="34" charset="0"/>
                </a:rPr>
                <a:t>attributes</a:t>
              </a:r>
              <a:endParaRPr kumimoji="1"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1FA8AD1B-1C8A-4CE4-B062-1DBF31D80609}"/>
                </a:ext>
              </a:extLst>
            </p:cNvPr>
            <p:cNvCxnSpPr>
              <a:cxnSpLocks/>
              <a:stCxn id="42" idx="2"/>
              <a:endCxn id="14" idx="0"/>
            </p:cNvCxnSpPr>
            <p:nvPr/>
          </p:nvCxnSpPr>
          <p:spPr>
            <a:xfrm>
              <a:off x="7807295" y="2616511"/>
              <a:ext cx="30270" cy="16327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5A0C142E-80BB-01F5-0558-456FE1227957}"/>
                </a:ext>
              </a:extLst>
            </p:cNvPr>
            <p:cNvSpPr/>
            <p:nvPr/>
          </p:nvSpPr>
          <p:spPr>
            <a:xfrm>
              <a:off x="7369565" y="2779789"/>
              <a:ext cx="936000" cy="324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Metadata-wise</a:t>
              </a:r>
            </a:p>
            <a:p>
              <a:pPr algn="ctr"/>
              <a:r>
                <a:rPr kumimoji="1" lang="en-US" altLang="zh-CN" sz="105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  <a:endParaRPr kumimoji="1" lang="zh-CN" altLang="en-US" sz="105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770A240A-3445-CE80-F52B-48D04FB7EAF2}"/>
                </a:ext>
              </a:extLst>
            </p:cNvPr>
            <p:cNvSpPr/>
            <p:nvPr/>
          </p:nvSpPr>
          <p:spPr>
            <a:xfrm>
              <a:off x="8798862" y="2783593"/>
              <a:ext cx="936000" cy="324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Instance-wise</a:t>
              </a:r>
            </a:p>
            <a:p>
              <a:pPr algn="ctr"/>
              <a:r>
                <a:rPr kumimoji="1" lang="en-US" altLang="zh-CN" sz="105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5D1860B9-97DA-8E52-AFA3-662EC7CADE0B}"/>
                </a:ext>
              </a:extLst>
            </p:cNvPr>
            <p:cNvCxnSpPr>
              <a:cxnSpLocks/>
            </p:cNvCxnSpPr>
            <p:nvPr/>
          </p:nvCxnSpPr>
          <p:spPr>
            <a:xfrm>
              <a:off x="7841547" y="3349856"/>
              <a:ext cx="0" cy="18000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曲线连接符 16">
              <a:extLst>
                <a:ext uri="{FF2B5EF4-FFF2-40B4-BE49-F238E27FC236}">
                  <a16:creationId xmlns:a16="http://schemas.microsoft.com/office/drawing/2014/main" id="{77B6875C-9909-2541-BBFD-BF2E2DDA8719}"/>
                </a:ext>
              </a:extLst>
            </p:cNvPr>
            <p:cNvCxnSpPr>
              <a:cxnSpLocks/>
              <a:stCxn id="41" idx="3"/>
              <a:endCxn id="43" idx="3"/>
            </p:cNvCxnSpPr>
            <p:nvPr/>
          </p:nvCxnSpPr>
          <p:spPr>
            <a:xfrm flipV="1">
              <a:off x="9474765" y="2514000"/>
              <a:ext cx="71997" cy="1136054"/>
            </a:xfrm>
            <a:prstGeom prst="curvedConnector3">
              <a:avLst>
                <a:gd name="adj1" fmla="val 338301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54F5B6D-F1C7-6093-C0E2-A700D3074771}"/>
                </a:ext>
              </a:extLst>
            </p:cNvPr>
            <p:cNvSpPr txBox="1"/>
            <p:nvPr/>
          </p:nvSpPr>
          <p:spPr>
            <a:xfrm>
              <a:off x="9811290" y="2794939"/>
              <a:ext cx="408087" cy="184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Iterate</a:t>
              </a:r>
              <a:endParaRPr kumimoji="1" lang="zh-CN" altLang="en-US"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A1EABAD-42AE-4411-838F-391D6F8402C8}"/>
                </a:ext>
              </a:extLst>
            </p:cNvPr>
            <p:cNvSpPr txBox="1"/>
            <p:nvPr/>
          </p:nvSpPr>
          <p:spPr>
            <a:xfrm>
              <a:off x="8724421" y="2069291"/>
              <a:ext cx="1080000" cy="184794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sz="10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Alicante,</a:t>
              </a:r>
              <a:r>
                <a:rPr kumimoji="1" lang="zh-CN" altLang="en-US" sz="10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Florence,…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BA601F1-E896-92B2-6F7F-18174B44E957}"/>
                    </a:ext>
                  </a:extLst>
                </p:cNvPr>
                <p:cNvSpPr txBox="1"/>
                <p:nvPr/>
              </p:nvSpPr>
              <p:spPr>
                <a:xfrm>
                  <a:off x="7677788" y="3535049"/>
                  <a:ext cx="339374" cy="230010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kumimoji="1" lang="en-US" altLang="zh-CN" sz="12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2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BA601F1-E896-92B2-6F7F-18174B44E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788" y="3535049"/>
                  <a:ext cx="339374" cy="23001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肘形连接符 20">
              <a:extLst>
                <a:ext uri="{FF2B5EF4-FFF2-40B4-BE49-F238E27FC236}">
                  <a16:creationId xmlns:a16="http://schemas.microsoft.com/office/drawing/2014/main" id="{422C6195-1C2B-EB27-0FA8-4958FA7A8318}"/>
                </a:ext>
              </a:extLst>
            </p:cNvPr>
            <p:cNvCxnSpPr>
              <a:cxnSpLocks/>
              <a:stCxn id="40" idx="2"/>
              <a:endCxn id="42" idx="3"/>
            </p:cNvCxnSpPr>
            <p:nvPr/>
          </p:nvCxnSpPr>
          <p:spPr>
            <a:xfrm rot="5400000">
              <a:off x="8058714" y="2002515"/>
              <a:ext cx="594311" cy="429227"/>
            </a:xfrm>
            <a:prstGeom prst="bentConnector2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E87CCE1-2B9D-06C7-1CDA-24533FF165DB}"/>
                </a:ext>
              </a:extLst>
            </p:cNvPr>
            <p:cNvSpPr txBox="1"/>
            <p:nvPr/>
          </p:nvSpPr>
          <p:spPr>
            <a:xfrm>
              <a:off x="7044165" y="1342393"/>
              <a:ext cx="1712378" cy="230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Automatic Context Retrieval</a:t>
              </a:r>
            </a:p>
          </p:txBody>
        </p:sp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A4381165-8992-EB8B-78E7-28E2BAED1683}"/>
                </a:ext>
              </a:extLst>
            </p:cNvPr>
            <p:cNvSpPr/>
            <p:nvPr/>
          </p:nvSpPr>
          <p:spPr>
            <a:xfrm>
              <a:off x="7024527" y="1342395"/>
              <a:ext cx="3203999" cy="2898653"/>
            </a:xfrm>
            <a:prstGeom prst="roundRect">
              <a:avLst>
                <a:gd name="adj" fmla="val 4011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035D6E-3407-C031-C239-E6C5B6958D51}"/>
                </a:ext>
              </a:extLst>
            </p:cNvPr>
            <p:cNvSpPr txBox="1"/>
            <p:nvPr/>
          </p:nvSpPr>
          <p:spPr>
            <a:xfrm>
              <a:off x="7629904" y="3076774"/>
              <a:ext cx="403275" cy="254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endParaRPr kumimoji="1" lang="zh-CN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89E686F-3D90-2B78-2EDD-4523DE7F2B30}"/>
                </a:ext>
              </a:extLst>
            </p:cNvPr>
            <p:cNvSpPr txBox="1"/>
            <p:nvPr/>
          </p:nvSpPr>
          <p:spPr>
            <a:xfrm>
              <a:off x="9056586" y="3075181"/>
              <a:ext cx="403275" cy="254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endParaRPr kumimoji="1" lang="zh-CN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6" name="曲线连接符 25">
              <a:extLst>
                <a:ext uri="{FF2B5EF4-FFF2-40B4-BE49-F238E27FC236}">
                  <a16:creationId xmlns:a16="http://schemas.microsoft.com/office/drawing/2014/main" id="{1F2664F5-144B-D11B-B149-E16CFE0C7ADC}"/>
                </a:ext>
              </a:extLst>
            </p:cNvPr>
            <p:cNvCxnSpPr>
              <a:cxnSpLocks/>
              <a:stCxn id="20" idx="3"/>
              <a:endCxn id="5" idx="1"/>
            </p:cNvCxnSpPr>
            <p:nvPr/>
          </p:nvCxnSpPr>
          <p:spPr>
            <a:xfrm flipV="1">
              <a:off x="8017162" y="3101903"/>
              <a:ext cx="706164" cy="548151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EA043A2-56C9-8E6E-02CA-5B1ABCE20CC6}"/>
                </a:ext>
              </a:extLst>
            </p:cNvPr>
            <p:cNvSpPr txBox="1"/>
            <p:nvPr/>
          </p:nvSpPr>
          <p:spPr>
            <a:xfrm>
              <a:off x="8116488" y="1529192"/>
              <a:ext cx="929340" cy="1847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Task</a:t>
              </a:r>
              <a:r>
                <a: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Parameters</a:t>
              </a:r>
              <a:endParaRPr lang="en" altLang="zh-CN"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A317A7B4-5B8C-0C6E-5167-99CA1E05D035}"/>
                </a:ext>
              </a:extLst>
            </p:cNvPr>
            <p:cNvCxnSpPr>
              <a:cxnSpLocks/>
              <a:stCxn id="43" idx="2"/>
              <a:endCxn id="15" idx="0"/>
            </p:cNvCxnSpPr>
            <p:nvPr/>
          </p:nvCxnSpPr>
          <p:spPr>
            <a:xfrm>
              <a:off x="9232609" y="2616226"/>
              <a:ext cx="34253" cy="16736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3838387C-5744-5FB4-7D5F-38F70E7251FB}"/>
                </a:ext>
              </a:extLst>
            </p:cNvPr>
            <p:cNvSpPr/>
            <p:nvPr/>
          </p:nvSpPr>
          <p:spPr>
            <a:xfrm>
              <a:off x="7018644" y="5239069"/>
              <a:ext cx="3204000" cy="756000"/>
            </a:xfrm>
            <a:prstGeom prst="roundRect">
              <a:avLst>
                <a:gd name="adj" fmla="val 7207"/>
              </a:avLst>
            </a:prstGeom>
            <a:solidFill>
              <a:srgbClr val="E5F7F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762D1B3-F619-10A3-5A79-9B12A5BB9EC1}"/>
                    </a:ext>
                  </a:extLst>
                </p:cNvPr>
                <p:cNvSpPr txBox="1"/>
                <p:nvPr/>
              </p:nvSpPr>
              <p:spPr>
                <a:xfrm>
                  <a:off x="6998984" y="5223625"/>
                  <a:ext cx="3270060" cy="531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en" altLang="zh-CN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rompt</m:t>
                      </m:r>
                      <m:r>
                        <m:rPr>
                          <m:nor/>
                        </m:rPr>
                        <a:rPr kumimoji="1" lang="zh-CN" alt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zh-CN" sz="1000" b="1" i="1">
                              <a:latin typeface="Cambria Math" panose="02040503050406030204" pitchFamily="18" charset="0"/>
                            </a:rPr>
                            <m:t>𝒓𝒊</m:t>
                          </m:r>
                        </m:sub>
                      </m:sSub>
                    </m:oMath>
                  </a14:m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:</a:t>
                  </a:r>
                </a:p>
                <a:p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The task is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:r>
                    <a:rPr lang="en-US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data</a:t>
                  </a:r>
                  <a:r>
                    <a:rPr lang="zh-CN" altLang="en-US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imp</a:t>
                  </a:r>
                  <a:r>
                    <a:rPr lang="en-US" altLang="zh-CN" sz="1000" b="1" dirty="0" err="1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utation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]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.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target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query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is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 </a:t>
                  </a:r>
                  <a:r>
                    <a:rPr lang="en-US" altLang="zh-CN" sz="1000" dirty="0">
                      <a:solidFill>
                        <a:srgbClr val="00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:r>
                    <a:rPr lang="en-US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Copenhagen]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.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core the relevance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(range from 0 to 3)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of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given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instances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based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on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task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and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query: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:r>
                    <a:rPr lang="en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Alicante, Florence, Athens, Helsinki, Antwerp, London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]</a:t>
                  </a: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762D1B3-F619-10A3-5A79-9B12A5BB9E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984" y="5223625"/>
                  <a:ext cx="3270060" cy="531283"/>
                </a:xfrm>
                <a:prstGeom prst="rect">
                  <a:avLst/>
                </a:prstGeom>
                <a:blipFill>
                  <a:blip r:embed="rId3"/>
                  <a:stretch>
                    <a:fillRect b="-35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9FD696C-9C39-CA87-CB35-EE006DF3F956}"/>
                </a:ext>
              </a:extLst>
            </p:cNvPr>
            <p:cNvSpPr txBox="1"/>
            <p:nvPr/>
          </p:nvSpPr>
          <p:spPr>
            <a:xfrm>
              <a:off x="7016042" y="5787890"/>
              <a:ext cx="226012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(Output)</a:t>
              </a:r>
              <a:r>
                <a:rPr lang="zh-CN" alt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0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Alicante:3,Florence:2,Athens:1,…</a:t>
              </a:r>
            </a:p>
          </p:txBody>
        </p: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C6C255E8-EFE3-8F80-942D-37CA183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7085049" y="5779801"/>
              <a:ext cx="3140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3DBB6CC4-4FE2-F31A-6395-BFDB6560023B}"/>
                </a:ext>
              </a:extLst>
            </p:cNvPr>
            <p:cNvSpPr/>
            <p:nvPr/>
          </p:nvSpPr>
          <p:spPr>
            <a:xfrm>
              <a:off x="7018644" y="4435791"/>
              <a:ext cx="3204000" cy="756000"/>
            </a:xfrm>
            <a:prstGeom prst="roundRect">
              <a:avLst>
                <a:gd name="adj" fmla="val 7207"/>
              </a:avLst>
            </a:prstGeom>
            <a:solidFill>
              <a:srgbClr val="E5F7F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3DF8E11-48E4-4913-D350-DC34B3360FED}"/>
                    </a:ext>
                  </a:extLst>
                </p:cNvPr>
                <p:cNvSpPr txBox="1"/>
                <p:nvPr/>
              </p:nvSpPr>
              <p:spPr>
                <a:xfrm>
                  <a:off x="7015898" y="4403502"/>
                  <a:ext cx="3236235" cy="531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en" altLang="zh-CN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rompt</m:t>
                      </m:r>
                      <m:r>
                        <m:rPr>
                          <m:nor/>
                        </m:rPr>
                        <a:rPr kumimoji="1" lang="zh-CN" altLang="en-US" sz="1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zh-CN" sz="1000" b="1" i="1">
                              <a:latin typeface="Cambria Math" panose="02040503050406030204" pitchFamily="18" charset="0"/>
                            </a:rPr>
                            <m:t>𝒓𝒎</m:t>
                          </m:r>
                        </m:sub>
                      </m:sSub>
                    </m:oMath>
                  </a14:m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:</a:t>
                  </a:r>
                </a:p>
                <a:p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The task is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:r>
                    <a:rPr lang="en-US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data</a:t>
                  </a:r>
                  <a:r>
                    <a:rPr lang="zh-CN" altLang="en-US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imp</a:t>
                  </a:r>
                  <a:r>
                    <a:rPr lang="en-US" altLang="zh-CN" sz="1000" b="1" dirty="0" err="1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utation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]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.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target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query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is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:r>
                    <a:rPr lang="en-US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t</a:t>
                  </a:r>
                  <a:r>
                    <a:rPr lang="en" altLang="zh-CN" sz="1000" b="1" dirty="0" err="1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imezone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].</a:t>
                  </a:r>
                  <a:endParaRPr lang="en" altLang="zh-CN"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r>
                    <a:rPr lang="en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The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attributes</a:t>
                  </a:r>
                  <a:r>
                    <a:rPr lang="en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about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:r>
                    <a:rPr lang="en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city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]</a:t>
                  </a:r>
                  <a:r>
                    <a:rPr lang="en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are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:r>
                    <a:rPr lang="en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country, population, </a:t>
                  </a:r>
                  <a:r>
                    <a:rPr lang="en" altLang="zh-CN" sz="1000" b="1" dirty="0" err="1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postalcode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]</a:t>
                  </a:r>
                  <a:r>
                    <a:rPr lang="en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.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Which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attributes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are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helpful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for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task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and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query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3DF8E11-48E4-4913-D350-DC34B3360F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5898" y="4403502"/>
                  <a:ext cx="3236235" cy="531283"/>
                </a:xfrm>
                <a:prstGeom prst="rect">
                  <a:avLst/>
                </a:prstGeom>
                <a:blipFill>
                  <a:blip r:embed="rId4"/>
                  <a:stretch>
                    <a:fillRect b="-35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95104D9-5EA2-CBA9-6451-B24D9D5F59AA}"/>
                </a:ext>
              </a:extLst>
            </p:cNvPr>
            <p:cNvSpPr txBox="1"/>
            <p:nvPr/>
          </p:nvSpPr>
          <p:spPr>
            <a:xfrm>
              <a:off x="7016042" y="4958166"/>
              <a:ext cx="226012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(Output)</a:t>
              </a:r>
              <a:r>
                <a:rPr lang="zh-CN" alt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0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country</a:t>
              </a:r>
            </a:p>
          </p:txBody>
        </p: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57EB0F54-2C04-0E2D-CDC3-77DD90DFD9C8}"/>
                </a:ext>
              </a:extLst>
            </p:cNvPr>
            <p:cNvCxnSpPr>
              <a:cxnSpLocks/>
            </p:cNvCxnSpPr>
            <p:nvPr/>
          </p:nvCxnSpPr>
          <p:spPr>
            <a:xfrm>
              <a:off x="7085049" y="4965759"/>
              <a:ext cx="3140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EC00566-353A-69D4-A8AF-647362BEC15A}"/>
                </a:ext>
              </a:extLst>
            </p:cNvPr>
            <p:cNvSpPr txBox="1"/>
            <p:nvPr/>
          </p:nvSpPr>
          <p:spPr>
            <a:xfrm>
              <a:off x="7517736" y="1902121"/>
              <a:ext cx="822191" cy="1501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700" b="1" dirty="0">
                  <a:latin typeface="Calibri" panose="020F0502020204030204" pitchFamily="34" charset="0"/>
                  <a:cs typeface="Calibri" panose="020F0502020204030204" pitchFamily="34" charset="0"/>
                </a:rPr>
                <a:t>metadata</a:t>
              </a:r>
              <a:endParaRPr lang="en" altLang="zh-CN" sz="7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4A3B9B0-EC92-9888-FCC0-20D24FB83F72}"/>
                </a:ext>
              </a:extLst>
            </p:cNvPr>
            <p:cNvSpPr txBox="1"/>
            <p:nvPr/>
          </p:nvSpPr>
          <p:spPr>
            <a:xfrm>
              <a:off x="8965335" y="1908020"/>
              <a:ext cx="822191" cy="1501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7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instances</a:t>
              </a:r>
              <a:endParaRPr lang="en" altLang="zh-CN" sz="7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BB5C424-A68C-461C-4DFF-8D5FAEACD8A0}"/>
                </a:ext>
              </a:extLst>
            </p:cNvPr>
            <p:cNvSpPr/>
            <p:nvPr/>
          </p:nvSpPr>
          <p:spPr>
            <a:xfrm>
              <a:off x="7616483" y="1703974"/>
              <a:ext cx="1908000" cy="216000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Imputation:</a:t>
              </a:r>
              <a:r>
                <a:rPr kumimoji="1" lang="zh-CN" altLang="en-US" sz="9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900" b="1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Copenhagen,</a:t>
              </a:r>
              <a:r>
                <a:rPr lang="zh-CN" altLang="en-US" sz="900" b="1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900" b="1" dirty="0" err="1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kumimoji="1" lang="en-US" altLang="zh-CN" sz="900" b="1" dirty="0" err="1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imezone</a:t>
              </a:r>
              <a:endParaRPr kumimoji="1" lang="zh-CN" altLang="en-US" sz="9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0E71412D-A21C-CA55-AB8E-D23B2CDB7EF0}"/>
                    </a:ext>
                  </a:extLst>
                </p:cNvPr>
                <p:cNvSpPr txBox="1"/>
                <p:nvPr/>
              </p:nvSpPr>
              <p:spPr>
                <a:xfrm>
                  <a:off x="9121919" y="3535049"/>
                  <a:ext cx="352847" cy="230010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1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2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kumimoji="1" lang="en-US" altLang="zh-CN" sz="12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12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0E71412D-A21C-CA55-AB8E-D23B2CDB7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1919" y="3535049"/>
                  <a:ext cx="352847" cy="23001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46F424E4-4876-D78B-0954-01502B1975BD}"/>
                    </a:ext>
                  </a:extLst>
                </p:cNvPr>
                <p:cNvSpPr txBox="1"/>
                <p:nvPr/>
              </p:nvSpPr>
              <p:spPr>
                <a:xfrm>
                  <a:off x="7473334" y="2412058"/>
                  <a:ext cx="667922" cy="204453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1" lang="en-US" altLang="zh-CN" sz="10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kumimoji="1" lang="en" altLang="zh-CN" sz="10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rompt</m:t>
                        </m:r>
                        <m:r>
                          <m:rPr>
                            <m:nor/>
                          </m:rPr>
                          <a:rPr kumimoji="1" lang="zh-CN" altLang="en-US" sz="10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CN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>
                                <a:latin typeface="Cambria Math" panose="02040503050406030204" pitchFamily="18" charset="0"/>
                              </a:rPr>
                              <m:t>𝒓𝒎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46F424E4-4876-D78B-0954-01502B1975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3334" y="2412058"/>
                  <a:ext cx="667922" cy="204453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5607AB5D-643A-3E3E-12D1-7A97A94FEB44}"/>
                    </a:ext>
                  </a:extLst>
                </p:cNvPr>
                <p:cNvSpPr txBox="1"/>
                <p:nvPr/>
              </p:nvSpPr>
              <p:spPr>
                <a:xfrm>
                  <a:off x="8918456" y="2411773"/>
                  <a:ext cx="628306" cy="204453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1" lang="en-US" altLang="zh-CN" sz="10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kumimoji="1" lang="en" altLang="zh-CN" sz="10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rompt</m:t>
                        </m:r>
                        <m:r>
                          <m:rPr>
                            <m:nor/>
                          </m:rPr>
                          <a:rPr kumimoji="1" lang="zh-CN" altLang="en-US" sz="10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CN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000" b="1" i="1">
                                <a:latin typeface="Cambria Math" panose="02040503050406030204" pitchFamily="18" charset="0"/>
                              </a:rPr>
                              <m:t>𝒓𝒊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5607AB5D-643A-3E3E-12D1-7A97A94FE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8456" y="2411773"/>
                  <a:ext cx="628306" cy="204453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肘形连接符 43">
              <a:extLst>
                <a:ext uri="{FF2B5EF4-FFF2-40B4-BE49-F238E27FC236}">
                  <a16:creationId xmlns:a16="http://schemas.microsoft.com/office/drawing/2014/main" id="{A15F064C-E897-EF94-43D3-BF177ADAE5F5}"/>
                </a:ext>
              </a:extLst>
            </p:cNvPr>
            <p:cNvCxnSpPr>
              <a:cxnSpLocks/>
              <a:stCxn id="40" idx="2"/>
              <a:endCxn id="43" idx="1"/>
            </p:cNvCxnSpPr>
            <p:nvPr/>
          </p:nvCxnSpPr>
          <p:spPr>
            <a:xfrm rot="16200000" flipH="1">
              <a:off x="8447457" y="2042999"/>
              <a:ext cx="594026" cy="347974"/>
            </a:xfrm>
            <a:prstGeom prst="bentConnector2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26A17526-8FB0-1D9A-3B6B-ED5FE39A0211}"/>
                </a:ext>
              </a:extLst>
            </p:cNvPr>
            <p:cNvCxnSpPr>
              <a:cxnSpLocks/>
              <a:stCxn id="7" idx="2"/>
              <a:endCxn id="42" idx="0"/>
            </p:cNvCxnSpPr>
            <p:nvPr/>
          </p:nvCxnSpPr>
          <p:spPr>
            <a:xfrm flipH="1">
              <a:off x="7807295" y="2255688"/>
              <a:ext cx="32075" cy="15637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61876FF0-E873-FE4F-1A0E-6AC2860F485F}"/>
                </a:ext>
              </a:extLst>
            </p:cNvPr>
            <p:cNvCxnSpPr>
              <a:cxnSpLocks/>
              <a:stCxn id="19" idx="2"/>
              <a:endCxn id="43" idx="0"/>
            </p:cNvCxnSpPr>
            <p:nvPr/>
          </p:nvCxnSpPr>
          <p:spPr>
            <a:xfrm flipH="1">
              <a:off x="9232609" y="2254085"/>
              <a:ext cx="31812" cy="15768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7E466AF8-3A64-8771-7FB7-C649D0D3C508}"/>
                    </a:ext>
                  </a:extLst>
                </p:cNvPr>
                <p:cNvSpPr txBox="1"/>
                <p:nvPr/>
              </p:nvSpPr>
              <p:spPr>
                <a:xfrm>
                  <a:off x="8381380" y="3918033"/>
                  <a:ext cx="282747" cy="255566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1" i="1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kumimoji="1" lang="zh-CN" altLang="en-US" sz="14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7E466AF8-3A64-8771-7FB7-C649D0D3C5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380" y="3918033"/>
                  <a:ext cx="282747" cy="255566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右箭头 47">
              <a:extLst>
                <a:ext uri="{FF2B5EF4-FFF2-40B4-BE49-F238E27FC236}">
                  <a16:creationId xmlns:a16="http://schemas.microsoft.com/office/drawing/2014/main" id="{22AEC735-D9AF-7812-8DF0-25C120AE04DC}"/>
                </a:ext>
              </a:extLst>
            </p:cNvPr>
            <p:cNvSpPr/>
            <p:nvPr/>
          </p:nvSpPr>
          <p:spPr>
            <a:xfrm rot="16200000">
              <a:off x="8409962" y="4209004"/>
              <a:ext cx="252000" cy="252000"/>
            </a:xfrm>
            <a:prstGeom prst="rightArrow">
              <a:avLst>
                <a:gd name="adj1" fmla="val 50000"/>
                <a:gd name="adj2" fmla="val 35190"/>
              </a:avLst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DE2D3E4A-AE59-5118-6D38-18FD539372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785" y="4203035"/>
            <a:ext cx="6360098" cy="1514309"/>
          </a:xfrm>
          <a:prstGeom prst="rect">
            <a:avLst/>
          </a:prstGeom>
        </p:spPr>
      </p:pic>
      <p:sp>
        <p:nvSpPr>
          <p:cNvPr id="51" name="文本框 1">
            <a:extLst>
              <a:ext uri="{FF2B5EF4-FFF2-40B4-BE49-F238E27FC236}">
                <a16:creationId xmlns:a16="http://schemas.microsoft.com/office/drawing/2014/main" id="{CCBA4A60-390D-4E75-BFCE-875FC40B11B2}"/>
              </a:ext>
            </a:extLst>
          </p:cNvPr>
          <p:cNvSpPr txBox="1"/>
          <p:nvPr/>
        </p:nvSpPr>
        <p:spPr>
          <a:xfrm>
            <a:off x="493936" y="1011338"/>
            <a:ext cx="640779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kumimoji="1" lang="e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Identify useful information while filtering irrelevant data to facilitate the LLMs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kumimoji="1" lang="en" altLang="zh-CN" sz="24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Metadata-wise</a:t>
            </a:r>
            <a:r>
              <a:rPr kumimoji="1" lang="en" altLang="zh-CN" sz="2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retrieval: find relevant attributes from the whole table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kumimoji="1" lang="en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Instance-wise</a:t>
            </a:r>
            <a:r>
              <a:rPr kumimoji="1" lang="e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retrieval: extract useful records as examples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4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1">
            <a:extLst>
              <a:ext uri="{FF2B5EF4-FFF2-40B4-BE49-F238E27FC236}">
                <a16:creationId xmlns:a16="http://schemas.microsoft.com/office/drawing/2014/main" id="{B2983A69-9603-44DB-A5B7-A2D0CD577845}"/>
              </a:ext>
            </a:extLst>
          </p:cNvPr>
          <p:cNvSpPr txBox="1"/>
          <p:nvPr/>
        </p:nvSpPr>
        <p:spPr>
          <a:xfrm>
            <a:off x="493936" y="1011338"/>
            <a:ext cx="640779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" altLang="zh-CN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Transform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 information</a:t>
            </a:r>
            <a:r>
              <a:rPr lang="en" altLang="zh-CN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into a more LLM-friendly format (closer to training data)</a:t>
            </a:r>
            <a:endParaRPr lang="en" altLang="zh-C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" altLang="zh-CN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Serialize relational tuples into text </a:t>
            </a:r>
            <a:r>
              <a:rPr lang="e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using LLMs</a:t>
            </a:r>
            <a:endParaRPr lang="en" altLang="zh-CN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698FD9-1532-BCD6-6954-5C825633A49D}"/>
              </a:ext>
            </a:extLst>
          </p:cNvPr>
          <p:cNvSpPr txBox="1"/>
          <p:nvPr/>
        </p:nvSpPr>
        <p:spPr>
          <a:xfrm>
            <a:off x="128952" y="88209"/>
            <a:ext cx="3967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UniDM</a:t>
            </a:r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: Context Data Parsing</a:t>
            </a:r>
            <a:endParaRPr kumimoji="1"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7" name="表格 57">
            <a:extLst>
              <a:ext uri="{FF2B5EF4-FFF2-40B4-BE49-F238E27FC236}">
                <a16:creationId xmlns:a16="http://schemas.microsoft.com/office/drawing/2014/main" id="{8188AF57-4849-9086-ECEF-2FE5AC44F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473408"/>
              </p:ext>
            </p:extLst>
          </p:nvPr>
        </p:nvGraphicFramePr>
        <p:xfrm>
          <a:off x="8107099" y="962988"/>
          <a:ext cx="2954443" cy="8308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9446">
                  <a:extLst>
                    <a:ext uri="{9D8B030D-6E8A-4147-A177-3AD203B41FA5}">
                      <a16:colId xmlns:a16="http://schemas.microsoft.com/office/drawing/2014/main" val="2734112824"/>
                    </a:ext>
                  </a:extLst>
                </a:gridCol>
                <a:gridCol w="718281">
                  <a:extLst>
                    <a:ext uri="{9D8B030D-6E8A-4147-A177-3AD203B41FA5}">
                      <a16:colId xmlns:a16="http://schemas.microsoft.com/office/drawing/2014/main" val="396289825"/>
                    </a:ext>
                  </a:extLst>
                </a:gridCol>
                <a:gridCol w="1366716">
                  <a:extLst>
                    <a:ext uri="{9D8B030D-6E8A-4147-A177-3AD203B41FA5}">
                      <a16:colId xmlns:a16="http://schemas.microsoft.com/office/drawing/2014/main" val="3596888115"/>
                    </a:ext>
                  </a:extLst>
                </a:gridCol>
              </a:tblGrid>
              <a:tr h="2077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country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solidFill>
                            <a:schemeClr val="tx1"/>
                          </a:solidFill>
                        </a:rPr>
                        <a:t>timezone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87139932"/>
                  </a:ext>
                </a:extLst>
              </a:tr>
              <a:tr h="2077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Alicante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050" dirty="0">
                          <a:solidFill>
                            <a:schemeClr val="tx1"/>
                          </a:solidFill>
                        </a:rPr>
                        <a:t>Spain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050" dirty="0">
                          <a:solidFill>
                            <a:schemeClr val="tx1"/>
                          </a:solidFill>
                        </a:rPr>
                        <a:t>Central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050" dirty="0">
                          <a:solidFill>
                            <a:schemeClr val="tx1"/>
                          </a:solidFill>
                        </a:rPr>
                        <a:t>European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05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9919774"/>
                  </a:ext>
                </a:extLst>
              </a:tr>
              <a:tr h="2077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Florence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Italy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0824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50" dirty="0">
                          <a:solidFill>
                            <a:schemeClr val="tx1"/>
                          </a:solidFill>
                        </a:rPr>
                        <a:t>Central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050" dirty="0">
                          <a:solidFill>
                            <a:schemeClr val="tx1"/>
                          </a:solidFill>
                        </a:rPr>
                        <a:t>European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05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6616714"/>
                  </a:ext>
                </a:extLst>
              </a:tr>
              <a:tr h="2077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Antwerp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Belgium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0824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50" dirty="0">
                          <a:solidFill>
                            <a:schemeClr val="tx1"/>
                          </a:solidFill>
                        </a:rPr>
                        <a:t>Central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050" dirty="0">
                          <a:solidFill>
                            <a:schemeClr val="tx1"/>
                          </a:solidFill>
                        </a:rPr>
                        <a:t>European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05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68544065"/>
                  </a:ext>
                </a:extLst>
              </a:tr>
            </a:tbl>
          </a:graphicData>
        </a:graphic>
      </p:graphicFrame>
      <p:grpSp>
        <p:nvGrpSpPr>
          <p:cNvPr id="72" name="组合 71">
            <a:extLst>
              <a:ext uri="{FF2B5EF4-FFF2-40B4-BE49-F238E27FC236}">
                <a16:creationId xmlns:a16="http://schemas.microsoft.com/office/drawing/2014/main" id="{A2739E6F-2DB5-6D88-6FA4-A1E11EB1F190}"/>
              </a:ext>
            </a:extLst>
          </p:cNvPr>
          <p:cNvGrpSpPr/>
          <p:nvPr/>
        </p:nvGrpSpPr>
        <p:grpSpPr>
          <a:xfrm>
            <a:off x="7004278" y="420335"/>
            <a:ext cx="4784071" cy="6176581"/>
            <a:chOff x="7377102" y="903718"/>
            <a:chExt cx="3622262" cy="4676603"/>
          </a:xfrm>
        </p:grpSpPr>
        <p:cxnSp>
          <p:nvCxnSpPr>
            <p:cNvPr id="3" name="直线箭头连接符 2">
              <a:extLst>
                <a:ext uri="{FF2B5EF4-FFF2-40B4-BE49-F238E27FC236}">
                  <a16:creationId xmlns:a16="http://schemas.microsoft.com/office/drawing/2014/main" id="{E1031158-A85E-EBE5-6EE6-28EF6F10E969}"/>
                </a:ext>
              </a:extLst>
            </p:cNvPr>
            <p:cNvCxnSpPr>
              <a:cxnSpLocks/>
              <a:stCxn id="52" idx="2"/>
              <a:endCxn id="64" idx="0"/>
            </p:cNvCxnSpPr>
            <p:nvPr/>
          </p:nvCxnSpPr>
          <p:spPr>
            <a:xfrm flipH="1">
              <a:off x="9979379" y="3068205"/>
              <a:ext cx="2051" cy="393432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C00A4527-B493-3DB4-7086-738DE9027BF7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>
              <a:off x="8748554" y="1943674"/>
              <a:ext cx="0" cy="237483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D4BE804E-96F5-D12D-BAF3-58DC0F0A1BB3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V="1">
              <a:off x="9475307" y="2531767"/>
              <a:ext cx="506631" cy="310194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B9265C70-E485-D9D1-6BDC-F691F6772B0C}"/>
                </a:ext>
              </a:extLst>
            </p:cNvPr>
            <p:cNvSpPr/>
            <p:nvPr/>
          </p:nvSpPr>
          <p:spPr>
            <a:xfrm>
              <a:off x="9441430" y="2600205"/>
              <a:ext cx="1080000" cy="468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endParaRPr kumimoji="1" lang="zh-CN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6C249CEF-2AC2-36B4-6F8E-DB2B9BEB5BD6}"/>
                </a:ext>
              </a:extLst>
            </p:cNvPr>
            <p:cNvSpPr/>
            <p:nvPr/>
          </p:nvSpPr>
          <p:spPr>
            <a:xfrm>
              <a:off x="9549936" y="2531767"/>
              <a:ext cx="864000" cy="288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kumimoji="1" lang="zh-CN" altLang="en-US" sz="105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5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Parsing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F55AE68-C1A7-84EF-1767-F551B47B0FC1}"/>
                    </a:ext>
                  </a:extLst>
                </p:cNvPr>
                <p:cNvSpPr txBox="1"/>
                <p:nvPr/>
              </p:nvSpPr>
              <p:spPr>
                <a:xfrm>
                  <a:off x="8889279" y="1134991"/>
                  <a:ext cx="1127524" cy="1922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zh-CN" sz="1050" b="1" i="1">
                          <a:latin typeface="Cambria Math" panose="02040503050406030204" pitchFamily="18" charset="0"/>
                        </a:rPr>
                        <m:t>𝑪</m:t>
                      </m:r>
                    </m:oMath>
                  </a14:m>
                  <a:r>
                    <a:rPr kumimoji="1" lang="en-US" altLang="zh-CN" sz="105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:</a:t>
                  </a:r>
                  <a:r>
                    <a:rPr lang="zh-CN" altLang="en-US" sz="105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5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context</a:t>
                  </a:r>
                  <a:r>
                    <a:rPr lang="zh-CN" altLang="en-US" sz="105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5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data</a:t>
                  </a:r>
                  <a:endParaRPr lang="en" altLang="zh-CN" sz="105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F55AE68-C1A7-84EF-1767-F551B47B0F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9279" y="1134991"/>
                  <a:ext cx="1127524" cy="192253"/>
                </a:xfrm>
                <a:prstGeom prst="rect">
                  <a:avLst/>
                </a:prstGeom>
                <a:blipFill>
                  <a:blip r:embed="rId2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898EBD9-1703-C5B4-D4AC-1DBE36889BD8}"/>
                </a:ext>
              </a:extLst>
            </p:cNvPr>
            <p:cNvSpPr txBox="1"/>
            <p:nvPr/>
          </p:nvSpPr>
          <p:spPr>
            <a:xfrm>
              <a:off x="7702055" y="912543"/>
              <a:ext cx="1611339" cy="23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Context</a:t>
              </a:r>
              <a:r>
                <a:rPr lang="zh-CN" altLang="en-U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Data Parsing</a:t>
              </a:r>
              <a:endParaRPr kumimoji="1" lang="zh-CN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圆角矩形 55">
              <a:extLst>
                <a:ext uri="{FF2B5EF4-FFF2-40B4-BE49-F238E27FC236}">
                  <a16:creationId xmlns:a16="http://schemas.microsoft.com/office/drawing/2014/main" id="{E004A135-67A4-D7B7-E08A-26F98E729EDB}"/>
                </a:ext>
              </a:extLst>
            </p:cNvPr>
            <p:cNvSpPr/>
            <p:nvPr/>
          </p:nvSpPr>
          <p:spPr>
            <a:xfrm>
              <a:off x="7637857" y="903718"/>
              <a:ext cx="3281092" cy="2900292"/>
            </a:xfrm>
            <a:prstGeom prst="roundRect">
              <a:avLst>
                <a:gd name="adj" fmla="val 4011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圆角矩形 56">
              <a:extLst>
                <a:ext uri="{FF2B5EF4-FFF2-40B4-BE49-F238E27FC236}">
                  <a16:creationId xmlns:a16="http://schemas.microsoft.com/office/drawing/2014/main" id="{32FA2B02-76F6-A911-A83A-B95B4764B1ED}"/>
                </a:ext>
              </a:extLst>
            </p:cNvPr>
            <p:cNvSpPr/>
            <p:nvPr/>
          </p:nvSpPr>
          <p:spPr>
            <a:xfrm>
              <a:off x="7642047" y="3994463"/>
              <a:ext cx="3281093" cy="1584000"/>
            </a:xfrm>
            <a:prstGeom prst="roundRect">
              <a:avLst>
                <a:gd name="adj" fmla="val 7207"/>
              </a:avLst>
            </a:prstGeom>
            <a:solidFill>
              <a:srgbClr val="E5F7F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7FAA22C9-75FB-C2B4-FEF4-9BD92D3C150A}"/>
                    </a:ext>
                  </a:extLst>
                </p:cNvPr>
                <p:cNvSpPr txBox="1"/>
                <p:nvPr/>
              </p:nvSpPr>
              <p:spPr>
                <a:xfrm>
                  <a:off x="7618384" y="4019333"/>
                  <a:ext cx="3317234" cy="105957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en-US" altLang="zh-CN" sz="105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</a:t>
                  </a:r>
                  <a:r>
                    <a:rPr kumimoji="1" lang="en" altLang="zh-CN" sz="1050" b="1" dirty="0" err="1">
                      <a:latin typeface="Calibri" panose="020F0502020204030204" pitchFamily="34" charset="0"/>
                      <a:cs typeface="Calibri" panose="020F0502020204030204" pitchFamily="34" charset="0"/>
                    </a:rPr>
                    <a:t>rompt</a:t>
                  </a:r>
                  <a:r>
                    <a:rPr kumimoji="1" lang="zh-CN" altLang="en-US" sz="105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5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zh-CN" sz="1050" b="1" i="1">
                              <a:latin typeface="Cambria Math" panose="02040503050406030204" pitchFamily="18" charset="0"/>
                            </a:rPr>
                            <m:t>𝒅𝒑</m:t>
                          </m:r>
                        </m:sub>
                      </m:sSub>
                    </m:oMath>
                  </a14:m>
                  <a:r>
                    <a:rPr kumimoji="1" lang="en-US" altLang="zh-CN" sz="105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:</a:t>
                  </a:r>
                  <a:endParaRPr lang="en-US" altLang="zh-CN" sz="105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r>
                    <a:rPr lang="en-US" altLang="zh-CN" sz="105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Given the data, convert the</a:t>
                  </a:r>
                  <a:r>
                    <a:rPr lang="zh-CN" altLang="en-US" sz="105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5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items into a textual format that encompasses all relevant information in a logical order:</a:t>
                  </a:r>
                </a:p>
                <a:p>
                  <a:endParaRPr lang="en-US" altLang="zh-CN" sz="105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r>
                    <a:rPr lang="en-US" altLang="zh-CN" sz="105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:r>
                    <a:rPr lang="en-US" altLang="zh-CN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city:</a:t>
                  </a:r>
                  <a:r>
                    <a:rPr lang="zh-CN" altLang="en-US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Florence,</a:t>
                  </a:r>
                  <a:r>
                    <a:rPr lang="zh-CN" altLang="en-US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country:</a:t>
                  </a:r>
                  <a:r>
                    <a:rPr lang="zh-CN" altLang="en-US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Italy,</a:t>
                  </a:r>
                  <a:r>
                    <a:rPr lang="zh-CN" altLang="en-US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50" b="1" dirty="0" err="1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timezone</a:t>
                  </a:r>
                  <a:r>
                    <a:rPr lang="en-US" altLang="zh-CN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:</a:t>
                  </a:r>
                  <a:r>
                    <a:rPr lang="zh-CN" altLang="en-US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Central European Time</a:t>
                  </a:r>
                </a:p>
                <a:p>
                  <a:r>
                    <a:rPr lang="zh-CN" altLang="en-US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city:</a:t>
                  </a:r>
                  <a:r>
                    <a:rPr lang="zh-CN" altLang="en-US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Alicante,</a:t>
                  </a:r>
                  <a:r>
                    <a:rPr lang="zh-CN" altLang="en-US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country:</a:t>
                  </a:r>
                  <a:r>
                    <a:rPr lang="zh-CN" altLang="en-US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Spain,</a:t>
                  </a:r>
                  <a:r>
                    <a:rPr lang="zh-CN" altLang="en-US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50" b="1" dirty="0" err="1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timezone</a:t>
                  </a:r>
                  <a:r>
                    <a:rPr lang="en-US" altLang="zh-CN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:</a:t>
                  </a:r>
                  <a:r>
                    <a:rPr lang="zh-CN" altLang="en-US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Central European Time</a:t>
                  </a:r>
                </a:p>
                <a:p>
                  <a:r>
                    <a:rPr lang="zh-CN" altLang="en-US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city:</a:t>
                  </a:r>
                  <a:r>
                    <a:rPr lang="zh-CN" altLang="en-US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Antwerp,</a:t>
                  </a:r>
                  <a:r>
                    <a:rPr lang="zh-CN" altLang="en-US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country:</a:t>
                  </a:r>
                  <a:r>
                    <a:rPr lang="zh-CN" altLang="en-US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Belgium,</a:t>
                  </a:r>
                  <a:r>
                    <a:rPr lang="zh-CN" altLang="en-US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50" b="1" dirty="0" err="1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timezone</a:t>
                  </a:r>
                  <a:r>
                    <a:rPr lang="en-US" altLang="zh-CN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:</a:t>
                  </a:r>
                  <a:r>
                    <a:rPr lang="zh-CN" altLang="en-US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5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Central European Time</a:t>
                  </a:r>
                  <a:r>
                    <a:rPr lang="en-US" altLang="zh-CN" sz="105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]</a:t>
                  </a:r>
                </a:p>
                <a:p>
                  <a:endParaRPr lang="en-US" altLang="zh-CN" sz="105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7FAA22C9-75FB-C2B4-FEF4-9BD92D3C15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84" y="4019333"/>
                  <a:ext cx="3317234" cy="1059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50D84FA-9C3F-1AC8-EC12-34E8336601ED}"/>
                </a:ext>
              </a:extLst>
            </p:cNvPr>
            <p:cNvSpPr txBox="1"/>
            <p:nvPr/>
          </p:nvSpPr>
          <p:spPr>
            <a:xfrm>
              <a:off x="7615364" y="5265726"/>
              <a:ext cx="3384000" cy="314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(Output)</a:t>
              </a:r>
              <a:r>
                <a:rPr lang="zh-CN" altLang="en-US" sz="105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" altLang="zh-CN" sz="105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Florence is a city of Italy</a:t>
              </a:r>
              <a:r>
                <a:rPr lang="zh-CN" altLang="en-US" sz="105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05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and</a:t>
              </a:r>
              <a:r>
                <a:rPr lang="zh-CN" altLang="en-US" sz="105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05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</a:t>
              </a:r>
              <a:r>
                <a:rPr lang="zh-CN" altLang="en-US" sz="105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05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the</a:t>
              </a:r>
              <a:r>
                <a:rPr lang="zh-CN" altLang="en-US" sz="105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" altLang="zh-CN" sz="1050" b="1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timezone</a:t>
              </a:r>
              <a:r>
                <a:rPr lang="en" altLang="zh-CN" sz="105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Central European Time...</a:t>
              </a:r>
            </a:p>
          </p:txBody>
        </p: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7FEF37F-0216-E673-CD19-0AEFD71FA6CD}"/>
                </a:ext>
              </a:extLst>
            </p:cNvPr>
            <p:cNvCxnSpPr>
              <a:cxnSpLocks/>
            </p:cNvCxnSpPr>
            <p:nvPr/>
          </p:nvCxnSpPr>
          <p:spPr>
            <a:xfrm>
              <a:off x="7720525" y="5277227"/>
              <a:ext cx="31508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左中括号 60">
              <a:extLst>
                <a:ext uri="{FF2B5EF4-FFF2-40B4-BE49-F238E27FC236}">
                  <a16:creationId xmlns:a16="http://schemas.microsoft.com/office/drawing/2014/main" id="{82CED62B-7178-C0E1-764E-C3732EC00ED4}"/>
                </a:ext>
              </a:extLst>
            </p:cNvPr>
            <p:cNvSpPr/>
            <p:nvPr/>
          </p:nvSpPr>
          <p:spPr>
            <a:xfrm>
              <a:off x="7607478" y="4557589"/>
              <a:ext cx="90000" cy="396000"/>
            </a:xfrm>
            <a:prstGeom prst="leftBracket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9B7219B6-01CF-38C7-DDCA-799F1AEDC04F}"/>
                </a:ext>
              </a:extLst>
            </p:cNvPr>
            <p:cNvSpPr txBox="1"/>
            <p:nvPr/>
          </p:nvSpPr>
          <p:spPr>
            <a:xfrm rot="16200000">
              <a:off x="6968380" y="4556310"/>
              <a:ext cx="1015521" cy="1980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" altLang="zh-CN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erialize</a:t>
              </a:r>
              <a:r>
                <a:rPr kumimoji="1"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zh-CN" alt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044A712-780C-DDC1-3F47-4EDCEE207A2C}"/>
                </a:ext>
              </a:extLst>
            </p:cNvPr>
            <p:cNvSpPr txBox="1"/>
            <p:nvPr/>
          </p:nvSpPr>
          <p:spPr>
            <a:xfrm>
              <a:off x="8274528" y="2181157"/>
              <a:ext cx="948052" cy="19336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Serialize</a:t>
              </a:r>
              <a:r>
                <a:rPr kumimoji="1" lang="zh-CN" altLang="en-US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function</a:t>
              </a:r>
              <a:endParaRPr kumimoji="1" lang="zh-CN" altLang="en-US" sz="9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00C95E94-11E7-7CE9-3616-64780F9C872C}"/>
                    </a:ext>
                  </a:extLst>
                </p:cNvPr>
                <p:cNvSpPr txBox="1"/>
                <p:nvPr/>
              </p:nvSpPr>
              <p:spPr>
                <a:xfrm>
                  <a:off x="9803050" y="3461637"/>
                  <a:ext cx="352658" cy="257824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sz="1400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kumimoji="1" lang="en-US" altLang="zh-CN" sz="1400" b="1" i="1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1" lang="zh-CN" altLang="en-US" sz="14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00C95E94-11E7-7CE9-3616-64780F9C87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3050" y="3461637"/>
                  <a:ext cx="352658" cy="257824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D2C8ED9C-F26D-6645-4DD7-942B5B15CFC3}"/>
                    </a:ext>
                  </a:extLst>
                </p:cNvPr>
                <p:cNvSpPr txBox="1"/>
                <p:nvPr/>
              </p:nvSpPr>
              <p:spPr>
                <a:xfrm>
                  <a:off x="8405852" y="3035888"/>
                  <a:ext cx="685405" cy="203735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9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</a:t>
                  </a:r>
                  <a:r>
                    <a:rPr kumimoji="1" lang="en" altLang="zh-CN" sz="900" b="1" dirty="0" err="1">
                      <a:latin typeface="Calibri" panose="020F0502020204030204" pitchFamily="34" charset="0"/>
                      <a:cs typeface="Calibri" panose="020F0502020204030204" pitchFamily="34" charset="0"/>
                    </a:rPr>
                    <a:t>rompt</a:t>
                  </a:r>
                  <a:r>
                    <a:rPr kumimoji="1" lang="zh-CN" altLang="en-US" sz="9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9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zh-CN" sz="900" b="1" i="1">
                              <a:latin typeface="Cambria Math" panose="02040503050406030204" pitchFamily="18" charset="0"/>
                            </a:rPr>
                            <m:t>𝒅𝒑</m:t>
                          </m:r>
                        </m:sub>
                      </m:sSub>
                    </m:oMath>
                  </a14:m>
                  <a:endParaRPr kumimoji="1" lang="zh-CN" altLang="en-US" sz="9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D2C8ED9C-F26D-6645-4DD7-942B5B15CF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5852" y="3035888"/>
                  <a:ext cx="685405" cy="203735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32102BF7-BAF2-F599-AC49-A64B3C8C30C9}"/>
                    </a:ext>
                  </a:extLst>
                </p:cNvPr>
                <p:cNvSpPr txBox="1"/>
                <p:nvPr/>
              </p:nvSpPr>
              <p:spPr>
                <a:xfrm>
                  <a:off x="8586319" y="2594462"/>
                  <a:ext cx="328481" cy="257824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𝓥</m:t>
                        </m:r>
                      </m:oMath>
                    </m:oMathPara>
                  </a14:m>
                  <a:endParaRPr kumimoji="1" lang="zh-CN" altLang="en-US" sz="14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32102BF7-BAF2-F599-AC49-A64B3C8C3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6319" y="2594462"/>
                  <a:ext cx="328481" cy="257824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56A5F895-B85F-4F03-091B-741915B5AB60}"/>
                </a:ext>
              </a:extLst>
            </p:cNvPr>
            <p:cNvCxnSpPr>
              <a:cxnSpLocks/>
              <a:stCxn id="63" idx="2"/>
              <a:endCxn id="66" idx="0"/>
            </p:cNvCxnSpPr>
            <p:nvPr/>
          </p:nvCxnSpPr>
          <p:spPr>
            <a:xfrm>
              <a:off x="8748554" y="2374525"/>
              <a:ext cx="2006" cy="219937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曲线连接符 67">
              <a:extLst>
                <a:ext uri="{FF2B5EF4-FFF2-40B4-BE49-F238E27FC236}">
                  <a16:creationId xmlns:a16="http://schemas.microsoft.com/office/drawing/2014/main" id="{89F32C10-5810-F9AC-9D76-1600A23A5A8D}"/>
                </a:ext>
              </a:extLst>
            </p:cNvPr>
            <p:cNvCxnSpPr>
              <a:cxnSpLocks/>
              <a:stCxn id="65" idx="3"/>
              <a:endCxn id="53" idx="0"/>
            </p:cNvCxnSpPr>
            <p:nvPr/>
          </p:nvCxnSpPr>
          <p:spPr>
            <a:xfrm flipV="1">
              <a:off x="9091256" y="2531767"/>
              <a:ext cx="890680" cy="605989"/>
            </a:xfrm>
            <a:prstGeom prst="curvedConnector4">
              <a:avLst>
                <a:gd name="adj1" fmla="val 25749"/>
                <a:gd name="adj2" fmla="val 128562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45E8C2D1-0B86-C53A-075A-982071A3C400}"/>
                </a:ext>
              </a:extLst>
            </p:cNvPr>
            <p:cNvCxnSpPr>
              <a:cxnSpLocks/>
              <a:stCxn id="66" idx="2"/>
              <a:endCxn id="65" idx="0"/>
            </p:cNvCxnSpPr>
            <p:nvPr/>
          </p:nvCxnSpPr>
          <p:spPr>
            <a:xfrm flipH="1">
              <a:off x="8748554" y="2852286"/>
              <a:ext cx="2006" cy="183601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右箭头 69">
              <a:extLst>
                <a:ext uri="{FF2B5EF4-FFF2-40B4-BE49-F238E27FC236}">
                  <a16:creationId xmlns:a16="http://schemas.microsoft.com/office/drawing/2014/main" id="{CE54B254-F7B8-12EE-5FFC-BC4477744DC8}"/>
                </a:ext>
              </a:extLst>
            </p:cNvPr>
            <p:cNvSpPr/>
            <p:nvPr/>
          </p:nvSpPr>
          <p:spPr>
            <a:xfrm rot="16200000">
              <a:off x="9151001" y="3770329"/>
              <a:ext cx="252000" cy="252000"/>
            </a:xfrm>
            <a:prstGeom prst="rightArrow">
              <a:avLst>
                <a:gd name="adj1" fmla="val 50000"/>
                <a:gd name="adj2" fmla="val 35190"/>
              </a:avLst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6" name="图片 75">
            <a:extLst>
              <a:ext uri="{FF2B5EF4-FFF2-40B4-BE49-F238E27FC236}">
                <a16:creationId xmlns:a16="http://schemas.microsoft.com/office/drawing/2014/main" id="{C86C93F0-BFC9-B917-9D49-37B213C0BC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231" y="4228319"/>
            <a:ext cx="6479839" cy="12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9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698FD9-1532-BCD6-6954-5C825633A49D}"/>
              </a:ext>
            </a:extLst>
          </p:cNvPr>
          <p:cNvSpPr txBox="1"/>
          <p:nvPr/>
        </p:nvSpPr>
        <p:spPr>
          <a:xfrm>
            <a:off x="128952" y="88209"/>
            <a:ext cx="4762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UniDM</a:t>
            </a:r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: Target Prompt Construction</a:t>
            </a:r>
            <a:endParaRPr kumimoji="1"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5A3382A-5C9E-3F8B-7775-D775043833A6}"/>
              </a:ext>
            </a:extLst>
          </p:cNvPr>
          <p:cNvGrpSpPr/>
          <p:nvPr/>
        </p:nvGrpSpPr>
        <p:grpSpPr>
          <a:xfrm>
            <a:off x="7014288" y="506589"/>
            <a:ext cx="4599796" cy="6035430"/>
            <a:chOff x="7742126" y="1855190"/>
            <a:chExt cx="3575387" cy="4691296"/>
          </a:xfrm>
        </p:grpSpPr>
        <p:sp>
          <p:nvSpPr>
            <p:cNvPr id="2" name="圆角矩形 1">
              <a:extLst>
                <a:ext uri="{FF2B5EF4-FFF2-40B4-BE49-F238E27FC236}">
                  <a16:creationId xmlns:a16="http://schemas.microsoft.com/office/drawing/2014/main" id="{554A2CF6-4042-78D4-0ADD-5449D0DF495F}"/>
                </a:ext>
              </a:extLst>
            </p:cNvPr>
            <p:cNvSpPr/>
            <p:nvPr/>
          </p:nvSpPr>
          <p:spPr>
            <a:xfrm>
              <a:off x="9937327" y="3460256"/>
              <a:ext cx="936000" cy="396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endParaRPr kumimoji="1" lang="zh-CN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" name="直线箭头连接符 2">
              <a:extLst>
                <a:ext uri="{FF2B5EF4-FFF2-40B4-BE49-F238E27FC236}">
                  <a16:creationId xmlns:a16="http://schemas.microsoft.com/office/drawing/2014/main" id="{7E989F3D-7CCF-5020-258D-98F671EC9506}"/>
                </a:ext>
              </a:extLst>
            </p:cNvPr>
            <p:cNvCxnSpPr>
              <a:cxnSpLocks/>
              <a:stCxn id="23" idx="2"/>
              <a:endCxn id="2" idx="0"/>
            </p:cNvCxnSpPr>
            <p:nvPr/>
          </p:nvCxnSpPr>
          <p:spPr>
            <a:xfrm>
              <a:off x="10379114" y="3109162"/>
              <a:ext cx="26213" cy="351094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79A846C7-9BD8-9BD9-7863-C2209257BE4C}"/>
                </a:ext>
              </a:extLst>
            </p:cNvPr>
            <p:cNvCxnSpPr>
              <a:cxnSpLocks/>
              <a:stCxn id="2" idx="2"/>
              <a:endCxn id="24" idx="0"/>
            </p:cNvCxnSpPr>
            <p:nvPr/>
          </p:nvCxnSpPr>
          <p:spPr>
            <a:xfrm flipH="1">
              <a:off x="10405326" y="3856256"/>
              <a:ext cx="1" cy="515162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3E176F59-1299-46B9-F39E-4FBD370E7DBC}"/>
                </a:ext>
              </a:extLst>
            </p:cNvPr>
            <p:cNvCxnSpPr>
              <a:cxnSpLocks/>
              <a:stCxn id="22" idx="2"/>
              <a:endCxn id="8" idx="0"/>
            </p:cNvCxnSpPr>
            <p:nvPr/>
          </p:nvCxnSpPr>
          <p:spPr>
            <a:xfrm>
              <a:off x="8895423" y="3130605"/>
              <a:ext cx="17555" cy="221798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DD4AD4E6-FA23-12FA-5E55-65BD59E3FFB9}"/>
                </a:ext>
              </a:extLst>
            </p:cNvPr>
            <p:cNvSpPr/>
            <p:nvPr/>
          </p:nvSpPr>
          <p:spPr>
            <a:xfrm>
              <a:off x="8372978" y="3443512"/>
              <a:ext cx="1080000" cy="468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endParaRPr kumimoji="1" lang="zh-CN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82653399-20EB-2520-ABE1-66755C1171ED}"/>
                </a:ext>
              </a:extLst>
            </p:cNvPr>
            <p:cNvSpPr/>
            <p:nvPr/>
          </p:nvSpPr>
          <p:spPr>
            <a:xfrm>
              <a:off x="8444978" y="3352403"/>
              <a:ext cx="936000" cy="324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Prompt</a:t>
              </a:r>
              <a:r>
                <a:rPr kumimoji="1" lang="zh-CN" altLang="en-US" sz="105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5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Engineering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CFE6862-9682-3342-20DA-B16AD6640723}"/>
                </a:ext>
              </a:extLst>
            </p:cNvPr>
            <p:cNvSpPr txBox="1"/>
            <p:nvPr/>
          </p:nvSpPr>
          <p:spPr>
            <a:xfrm>
              <a:off x="8054460" y="1872961"/>
              <a:ext cx="1738672" cy="239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Target Prompt Construction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16C4FEFD-D331-9265-BE85-C98C5B8054AF}"/>
                </a:ext>
              </a:extLst>
            </p:cNvPr>
            <p:cNvSpPr/>
            <p:nvPr/>
          </p:nvSpPr>
          <p:spPr>
            <a:xfrm>
              <a:off x="8024051" y="1855190"/>
              <a:ext cx="3293462" cy="2908747"/>
            </a:xfrm>
            <a:prstGeom prst="roundRect">
              <a:avLst>
                <a:gd name="adj" fmla="val 4011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658EC1C5-040B-CB5D-4F0B-D0A2BF172C37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8821511" y="2564809"/>
              <a:ext cx="0" cy="337782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33C52A2-279E-B2BE-843C-B6FE58311A18}"/>
                </a:ext>
              </a:extLst>
            </p:cNvPr>
            <p:cNvSpPr txBox="1"/>
            <p:nvPr/>
          </p:nvSpPr>
          <p:spPr>
            <a:xfrm>
              <a:off x="8327849" y="2104202"/>
              <a:ext cx="987327" cy="191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after</a:t>
              </a:r>
              <a:r>
                <a: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parsing</a:t>
              </a:r>
              <a:endParaRPr lang="en" altLang="zh-CN"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E49ABF6E-2296-D5AE-9616-83B3023A48DD}"/>
                </a:ext>
              </a:extLst>
            </p:cNvPr>
            <p:cNvSpPr/>
            <p:nvPr/>
          </p:nvSpPr>
          <p:spPr>
            <a:xfrm>
              <a:off x="8003608" y="4945934"/>
              <a:ext cx="3313905" cy="1584000"/>
            </a:xfrm>
            <a:prstGeom prst="roundRect">
              <a:avLst>
                <a:gd name="adj" fmla="val 7207"/>
              </a:avLst>
            </a:prstGeom>
            <a:solidFill>
              <a:srgbClr val="E5F7F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BB5B4717-1E1F-B453-F577-545DC6984908}"/>
                    </a:ext>
                  </a:extLst>
                </p:cNvPr>
                <p:cNvSpPr txBox="1"/>
                <p:nvPr/>
              </p:nvSpPr>
              <p:spPr>
                <a:xfrm>
                  <a:off x="8007425" y="4945934"/>
                  <a:ext cx="3293463" cy="12786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en-US" altLang="zh-C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</a:t>
                  </a:r>
                  <a:r>
                    <a:rPr kumimoji="1" lang="en" altLang="zh-CN" sz="1000" b="1" dirty="0" err="1">
                      <a:latin typeface="Calibri" panose="020F0502020204030204" pitchFamily="34" charset="0"/>
                      <a:cs typeface="Calibri" panose="020F0502020204030204" pitchFamily="34" charset="0"/>
                    </a:rPr>
                    <a:t>rompt</a:t>
                  </a:r>
                  <a:r>
                    <a:rPr kumimoji="1" lang="zh-CN" altLang="en-US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zh-CN" sz="1000" b="1" i="1">
                              <a:latin typeface="Cambria Math" panose="02040503050406030204" pitchFamily="18" charset="0"/>
                            </a:rPr>
                            <m:t>𝒄𝒒</m:t>
                          </m:r>
                        </m:sub>
                      </m:sSub>
                    </m:oMath>
                  </a14:m>
                  <a:r>
                    <a:rPr kumimoji="1" lang="en-US" altLang="zh-C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:</a:t>
                  </a:r>
                  <a:endParaRPr lang="en-US" altLang="zh-CN"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Write the claim as a cloze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question.</a:t>
                  </a:r>
                </a:p>
                <a:p>
                  <a:r>
                    <a:rPr lang="en-US" altLang="zh-C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Claim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: The task is [data discovery]. The context is [A city is a human settlement…smart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city…] The target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query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is [smart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city?]. </a:t>
                  </a:r>
                </a:p>
                <a:p>
                  <a:r>
                    <a:rPr lang="en-US" altLang="zh-C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Cloze</a:t>
                  </a:r>
                  <a:r>
                    <a:rPr lang="zh-CN" altLang="en-US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question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: The task is to discover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data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from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context. A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city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is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human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settlement… A smart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city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is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__.</a:t>
                  </a:r>
                </a:p>
                <a:p>
                  <a:r>
                    <a:rPr lang="en" altLang="zh-C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Claim: </a:t>
                  </a:r>
                  <a:r>
                    <a:rPr lang="en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The task is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:r>
                    <a:rPr lang="en-US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data</a:t>
                  </a:r>
                  <a:r>
                    <a:rPr lang="zh-CN" altLang="en-US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imp</a:t>
                  </a:r>
                  <a:r>
                    <a:rPr lang="en-US" altLang="zh-CN" sz="1000" b="1" dirty="0" err="1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utation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]</a:t>
                  </a:r>
                  <a:r>
                    <a:rPr lang="en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.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The context is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:r>
                    <a:rPr lang="en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Florence is a city of Italy</a:t>
                  </a:r>
                  <a:r>
                    <a:rPr lang="zh-CN" altLang="en-US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and</a:t>
                  </a:r>
                  <a:r>
                    <a:rPr lang="zh-CN" altLang="en-US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in</a:t>
                  </a:r>
                  <a:r>
                    <a:rPr lang="zh-CN" altLang="en-US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en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" altLang="zh-CN" sz="1000" b="1" dirty="0" err="1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timezone</a:t>
                  </a:r>
                  <a:r>
                    <a:rPr lang="en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Central European Time…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].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The target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query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is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[</a:t>
                  </a:r>
                  <a:r>
                    <a:rPr lang="en-US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ci</a:t>
                  </a:r>
                  <a:r>
                    <a:rPr lang="en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ty</a:t>
                  </a:r>
                  <a:r>
                    <a:rPr lang="en-US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: Copenhagen,</a:t>
                  </a:r>
                  <a:r>
                    <a:rPr lang="en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  <a:r>
                    <a:rPr lang="en" altLang="zh-CN" sz="1000" b="1" dirty="0" err="1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ountry</a:t>
                  </a:r>
                  <a:r>
                    <a:rPr lang="en-US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:Denmark,</a:t>
                  </a:r>
                  <a:r>
                    <a:rPr lang="en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b="1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t</a:t>
                  </a:r>
                  <a:r>
                    <a:rPr lang="en" altLang="zh-CN" sz="1000" b="1" dirty="0" err="1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imezone</a:t>
                  </a:r>
                  <a:r>
                    <a:rPr lang="en-US" altLang="zh-CN" sz="1000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:?</a:t>
                  </a:r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].</a:t>
                  </a:r>
                </a:p>
                <a:p>
                  <a:r>
                    <a:rPr lang="en-US" altLang="zh-C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Cloze</a:t>
                  </a:r>
                  <a:r>
                    <a:rPr lang="zh-CN" altLang="en-US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question:</a:t>
                  </a:r>
                  <a:endParaRPr kumimoji="1" lang="en-US" altLang="zh-CN" sz="1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BB5B4717-1E1F-B453-F577-545DC6984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7425" y="4945934"/>
                  <a:ext cx="3293463" cy="1278698"/>
                </a:xfrm>
                <a:prstGeom prst="rect">
                  <a:avLst/>
                </a:prstGeom>
                <a:blipFill>
                  <a:blip r:embed="rId2"/>
                  <a:stretch>
                    <a:fillRect b="-7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188C2C4F-1A23-33D2-DA06-8160F081C165}"/>
                    </a:ext>
                  </a:extLst>
                </p:cNvPr>
                <p:cNvSpPr txBox="1"/>
                <p:nvPr/>
              </p:nvSpPr>
              <p:spPr>
                <a:xfrm>
                  <a:off x="8003609" y="6223522"/>
                  <a:ext cx="3251092" cy="3229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(Output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9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</a:t>
                  </a:r>
                  <a:r>
                    <a:rPr kumimoji="1" lang="en" altLang="zh-CN" sz="900" b="1" dirty="0" err="1">
                      <a:latin typeface="Calibri" panose="020F0502020204030204" pitchFamily="34" charset="0"/>
                      <a:cs typeface="Calibri" panose="020F0502020204030204" pitchFamily="34" charset="0"/>
                    </a:rPr>
                    <a:t>rompt</a:t>
                  </a:r>
                  <a:r>
                    <a:rPr kumimoji="1" lang="zh-CN" altLang="en-US" sz="9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9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9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zh-CN" sz="900" b="1" i="1">
                              <a:latin typeface="Cambria Math" panose="02040503050406030204" pitchFamily="18" charset="0"/>
                            </a:rPr>
                            <m:t>𝒂𝒔</m:t>
                          </m:r>
                        </m:sub>
                      </m:sSub>
                    </m:oMath>
                  </a14:m>
                  <a:r>
                    <a:rPr lang="en-US" altLang="zh-CN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)</a:t>
                  </a:r>
                  <a:r>
                    <a:rPr lang="zh-CN" altLang="en-US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" altLang="zh-CN" sz="1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The task is to impute the missing value…</a:t>
                  </a:r>
                  <a:r>
                    <a:rPr lang="en-US" altLang="zh-CN" sz="1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zh-CN" altLang="en-US" sz="1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context</a:t>
                  </a:r>
                  <a:r>
                    <a:rPr lang="zh-CN" altLang="en-US" sz="1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is</a:t>
                  </a:r>
                  <a:r>
                    <a:rPr lang="zh-CN" altLang="en-US" sz="1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…</a:t>
                  </a:r>
                  <a:r>
                    <a:rPr lang="zh-CN" altLang="en-US" sz="1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Copenhagen</a:t>
                  </a:r>
                  <a:r>
                    <a:rPr lang="zh-CN" altLang="en-US" sz="1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is</a:t>
                  </a:r>
                  <a:r>
                    <a:rPr lang="zh-CN" altLang="en-US" sz="1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  <a:r>
                    <a:rPr lang="zh-CN" altLang="en-US" sz="1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city</a:t>
                  </a:r>
                  <a:r>
                    <a:rPr lang="zh-CN" altLang="en-US" sz="1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of</a:t>
                  </a:r>
                  <a:r>
                    <a:rPr lang="zh-CN" altLang="en-US" sz="1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Denmark</a:t>
                  </a:r>
                  <a:r>
                    <a:rPr lang="zh-CN" altLang="en-US" sz="1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and</a:t>
                  </a:r>
                  <a:r>
                    <a:rPr lang="zh-CN" altLang="en-US" sz="1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in</a:t>
                  </a:r>
                  <a:r>
                    <a:rPr lang="zh-CN" altLang="en-US" sz="1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the</a:t>
                  </a:r>
                  <a:r>
                    <a:rPr lang="zh-CN" altLang="en-US" sz="1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b="1" dirty="0" err="1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timezone</a:t>
                  </a:r>
                  <a:r>
                    <a:rPr lang="zh-CN" altLang="en-US" sz="1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zh-CN" sz="10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__.</a:t>
                  </a:r>
                  <a:endParaRPr lang="en" altLang="zh-CN" sz="10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188C2C4F-1A23-33D2-DA06-8160F081C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3609" y="6223522"/>
                  <a:ext cx="3251092" cy="322964"/>
                </a:xfrm>
                <a:prstGeom prst="rect">
                  <a:avLst/>
                </a:prstGeom>
                <a:blipFill>
                  <a:blip r:embed="rId3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AD1D5F90-E327-7B09-9BB5-018F37BF0B8A}"/>
                </a:ext>
              </a:extLst>
            </p:cNvPr>
            <p:cNvCxnSpPr>
              <a:cxnSpLocks/>
            </p:cNvCxnSpPr>
            <p:nvPr/>
          </p:nvCxnSpPr>
          <p:spPr>
            <a:xfrm>
              <a:off x="8005959" y="6223522"/>
              <a:ext cx="33115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左中括号 16">
              <a:extLst>
                <a:ext uri="{FF2B5EF4-FFF2-40B4-BE49-F238E27FC236}">
                  <a16:creationId xmlns:a16="http://schemas.microsoft.com/office/drawing/2014/main" id="{A29D2A2A-60A9-3CFD-E75C-E713D503A75F}"/>
                </a:ext>
              </a:extLst>
            </p:cNvPr>
            <p:cNvSpPr/>
            <p:nvPr/>
          </p:nvSpPr>
          <p:spPr>
            <a:xfrm>
              <a:off x="7945476" y="5269204"/>
              <a:ext cx="90000" cy="432000"/>
            </a:xfrm>
            <a:prstGeom prst="leftBracket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B8D202F-77BA-38F9-0732-B2FC765D68FA}"/>
                </a:ext>
              </a:extLst>
            </p:cNvPr>
            <p:cNvSpPr txBox="1"/>
            <p:nvPr/>
          </p:nvSpPr>
          <p:spPr>
            <a:xfrm rot="16200000">
              <a:off x="7336039" y="5257358"/>
              <a:ext cx="1015521" cy="2033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demonstration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B4A021A-21C0-E627-4503-01D7E2480D32}"/>
                </a:ext>
              </a:extLst>
            </p:cNvPr>
            <p:cNvSpPr txBox="1"/>
            <p:nvPr/>
          </p:nvSpPr>
          <p:spPr>
            <a:xfrm>
              <a:off x="9779077" y="2139427"/>
              <a:ext cx="929340" cy="191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Task</a:t>
              </a:r>
              <a:r>
                <a:rPr lang="zh-CN" alt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Parameters</a:t>
              </a:r>
              <a:endParaRPr lang="en" altLang="zh-CN"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91887FB-C67B-5DF1-1F29-DF632BB235B0}"/>
                </a:ext>
              </a:extLst>
            </p:cNvPr>
            <p:cNvSpPr/>
            <p:nvPr/>
          </p:nvSpPr>
          <p:spPr>
            <a:xfrm>
              <a:off x="9322232" y="2334200"/>
              <a:ext cx="1908000" cy="216000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kumimoji="1" lang="zh-CN" altLang="en-US" sz="9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9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Imputation:</a:t>
              </a:r>
              <a:r>
                <a:rPr kumimoji="1" lang="zh-CN" altLang="en-US" sz="9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900" b="1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Copenhagen,</a:t>
              </a:r>
              <a:r>
                <a:rPr lang="zh-CN" altLang="en-US" sz="900" b="1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900" b="1" dirty="0" err="1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kumimoji="1" lang="en-US" altLang="zh-CN" sz="900" b="1" dirty="0" err="1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imezone</a:t>
              </a:r>
              <a:endParaRPr kumimoji="1" lang="zh-CN" altLang="en-US" sz="9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A58CD1AF-BCA3-2EF0-23DF-CFC37FD3B774}"/>
                    </a:ext>
                  </a:extLst>
                </p:cNvPr>
                <p:cNvSpPr txBox="1"/>
                <p:nvPr/>
              </p:nvSpPr>
              <p:spPr>
                <a:xfrm>
                  <a:off x="8659511" y="2326594"/>
                  <a:ext cx="324000" cy="238215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  <m:r>
                          <a:rPr kumimoji="1" lang="en-US" altLang="zh-CN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1" lang="zh-CN" altLang="en-US" sz="12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A58CD1AF-BCA3-2EF0-23DF-CFC37FD3B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9511" y="2326594"/>
                  <a:ext cx="324000" cy="238215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E475DA65-B8FD-A9B5-33BB-BF6B7E68BC44}"/>
                    </a:ext>
                  </a:extLst>
                </p:cNvPr>
                <p:cNvSpPr txBox="1"/>
                <p:nvPr/>
              </p:nvSpPr>
              <p:spPr>
                <a:xfrm>
                  <a:off x="8574550" y="2906948"/>
                  <a:ext cx="641744" cy="22365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</a:t>
                  </a:r>
                  <a:r>
                    <a:rPr kumimoji="1" lang="en" altLang="zh-CN" sz="1000" b="1" dirty="0" err="1">
                      <a:latin typeface="Calibri" panose="020F0502020204030204" pitchFamily="34" charset="0"/>
                      <a:cs typeface="Calibri" panose="020F0502020204030204" pitchFamily="34" charset="0"/>
                    </a:rPr>
                    <a:t>rompt</a:t>
                  </a:r>
                  <a:r>
                    <a:rPr kumimoji="1" lang="zh-CN" altLang="en-US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zh-CN" sz="1000" b="1" i="1">
                              <a:latin typeface="Cambria Math" panose="02040503050406030204" pitchFamily="18" charset="0"/>
                            </a:rPr>
                            <m:t>𝒄𝒒</m:t>
                          </m:r>
                        </m:sub>
                      </m:sSub>
                    </m:oMath>
                  </a14:m>
                  <a:endParaRPr kumimoji="1" lang="zh-CN" altLang="en-US" sz="1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E475DA65-B8FD-A9B5-33BB-BF6B7E68B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4550" y="2906948"/>
                  <a:ext cx="641744" cy="223657"/>
                </a:xfrm>
                <a:prstGeom prst="roundRect">
                  <a:avLst/>
                </a:prstGeom>
                <a:blipFill>
                  <a:blip r:embed="rId5"/>
                  <a:stretch>
                    <a:fillRect b="-4000"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7FB43EC-B681-248A-F32E-7AE6135D1474}"/>
                    </a:ext>
                  </a:extLst>
                </p:cNvPr>
                <p:cNvSpPr txBox="1"/>
                <p:nvPr/>
              </p:nvSpPr>
              <p:spPr>
                <a:xfrm>
                  <a:off x="10057601" y="2897416"/>
                  <a:ext cx="643025" cy="211746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</a:t>
                  </a:r>
                  <a:r>
                    <a:rPr kumimoji="1" lang="en" altLang="zh-CN" sz="1000" b="1" dirty="0" err="1">
                      <a:latin typeface="Calibri" panose="020F0502020204030204" pitchFamily="34" charset="0"/>
                      <a:cs typeface="Calibri" panose="020F0502020204030204" pitchFamily="34" charset="0"/>
                    </a:rPr>
                    <a:t>rompt</a:t>
                  </a:r>
                  <a:r>
                    <a:rPr kumimoji="1" lang="zh-CN" altLang="en-US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zh-CN" sz="1000" b="1" i="1">
                              <a:latin typeface="Cambria Math" panose="02040503050406030204" pitchFamily="18" charset="0"/>
                            </a:rPr>
                            <m:t>𝒂𝒔</m:t>
                          </m:r>
                        </m:sub>
                      </m:sSub>
                    </m:oMath>
                  </a14:m>
                  <a:endParaRPr kumimoji="1" lang="zh-CN" altLang="en-US" sz="1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7FB43EC-B681-248A-F32E-7AE6135D14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7601" y="2897416"/>
                  <a:ext cx="643025" cy="211746"/>
                </a:xfrm>
                <a:prstGeom prst="roundRect">
                  <a:avLst/>
                </a:prstGeom>
                <a:blipFill>
                  <a:blip r:embed="rId6"/>
                  <a:stretch>
                    <a:fillRect b="-4167"/>
                  </a:stretch>
                </a:blip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745E742-CD5E-0167-F0A1-5A93E1FF7155}"/>
                </a:ext>
              </a:extLst>
            </p:cNvPr>
            <p:cNvSpPr txBox="1"/>
            <p:nvPr/>
          </p:nvSpPr>
          <p:spPr>
            <a:xfrm>
              <a:off x="9831528" y="4371419"/>
              <a:ext cx="1147596" cy="218363"/>
            </a:xfrm>
            <a:prstGeom prst="round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" altLang="zh-CN" sz="105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Central European Time</a:t>
              </a:r>
            </a:p>
          </p:txBody>
        </p:sp>
        <p:cxnSp>
          <p:nvCxnSpPr>
            <p:cNvPr id="25" name="肘形连接符 24">
              <a:extLst>
                <a:ext uri="{FF2B5EF4-FFF2-40B4-BE49-F238E27FC236}">
                  <a16:creationId xmlns:a16="http://schemas.microsoft.com/office/drawing/2014/main" id="{6D156544-635F-ED40-0F7B-C4AEF44FD944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rot="5400000">
              <a:off x="9407453" y="2038170"/>
              <a:ext cx="356748" cy="13808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>
              <a:extLst>
                <a:ext uri="{FF2B5EF4-FFF2-40B4-BE49-F238E27FC236}">
                  <a16:creationId xmlns:a16="http://schemas.microsoft.com/office/drawing/2014/main" id="{66B5F000-15F3-3896-2762-4CD4D8B6F204}"/>
                </a:ext>
              </a:extLst>
            </p:cNvPr>
            <p:cNvCxnSpPr>
              <a:cxnSpLocks/>
              <a:stCxn id="7" idx="2"/>
              <a:endCxn id="23" idx="1"/>
            </p:cNvCxnSpPr>
            <p:nvPr/>
          </p:nvCxnSpPr>
          <p:spPr>
            <a:xfrm rot="5400000" flipH="1" flipV="1">
              <a:off x="9031178" y="2885089"/>
              <a:ext cx="908223" cy="1144623"/>
            </a:xfrm>
            <a:prstGeom prst="bentConnector4">
              <a:avLst>
                <a:gd name="adj1" fmla="val -19564"/>
                <a:gd name="adj2" fmla="val 73589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右箭头 26">
              <a:extLst>
                <a:ext uri="{FF2B5EF4-FFF2-40B4-BE49-F238E27FC236}">
                  <a16:creationId xmlns:a16="http://schemas.microsoft.com/office/drawing/2014/main" id="{D229D5B7-ABC4-33AA-F00F-2F73D27A2B0F}"/>
                </a:ext>
              </a:extLst>
            </p:cNvPr>
            <p:cNvSpPr/>
            <p:nvPr/>
          </p:nvSpPr>
          <p:spPr>
            <a:xfrm rot="16200000">
              <a:off x="9537051" y="4721800"/>
              <a:ext cx="252000" cy="252000"/>
            </a:xfrm>
            <a:prstGeom prst="rightArrow">
              <a:avLst>
                <a:gd name="adj1" fmla="val 50000"/>
                <a:gd name="adj2" fmla="val 35190"/>
              </a:avLst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1">
                <a:extLst>
                  <a:ext uri="{FF2B5EF4-FFF2-40B4-BE49-F238E27FC236}">
                    <a16:creationId xmlns:a16="http://schemas.microsoft.com/office/drawing/2014/main" id="{F3DF1E6A-EECE-49F2-AB05-16BA08CD8578}"/>
                  </a:ext>
                </a:extLst>
              </p:cNvPr>
              <p:cNvSpPr txBox="1"/>
              <p:nvPr/>
            </p:nvSpPr>
            <p:spPr>
              <a:xfrm>
                <a:off x="493936" y="1028343"/>
                <a:ext cx="6407797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the retrieved context, the task description, and task inputs (</a:t>
                </a:r>
                <a:r>
                  <a:rPr lang="en-US" altLang="zh-CN" sz="24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claim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), construct the final prompt</a:t>
                </a:r>
                <a:r>
                  <a:rPr lang="en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</a:t>
                </a:r>
                <a:r>
                  <a:rPr lang="en" altLang="zh-CN" sz="24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 a </a:t>
                </a:r>
                <a:r>
                  <a:rPr lang="en" altLang="zh-CN" sz="2400" b="1" i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cloze question</a:t>
                </a:r>
                <a:r>
                  <a:rPr lang="en" altLang="zh-CN" sz="24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, using LLM itself</a:t>
                </a:r>
                <a:endParaRPr lang="en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loze question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⇔</m:t>
                    </m:r>
                  </m:oMath>
                </a14:m>
                <a:r>
                  <a:rPr lang="en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Next-token prediction</a:t>
                </a:r>
              </a:p>
              <a:p>
                <a:pPr marL="800100" lvl="1" indent="-34290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:r>
                  <a:rPr lang="en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 examples for different tasks</a:t>
                </a:r>
              </a:p>
            </p:txBody>
          </p:sp>
        </mc:Choice>
        <mc:Fallback xmlns="">
          <p:sp>
            <p:nvSpPr>
              <p:cNvPr id="30" name="文本框 1">
                <a:extLst>
                  <a:ext uri="{FF2B5EF4-FFF2-40B4-BE49-F238E27FC236}">
                    <a16:creationId xmlns:a16="http://schemas.microsoft.com/office/drawing/2014/main" id="{F3DF1E6A-EECE-49F2-AB05-16BA08CD8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36" y="1028343"/>
                <a:ext cx="6407797" cy="2400657"/>
              </a:xfrm>
              <a:prstGeom prst="rect">
                <a:avLst/>
              </a:prstGeom>
              <a:blipFill>
                <a:blip r:embed="rId7"/>
                <a:stretch>
                  <a:fillRect l="-1237" t="-2030" r="-3425" b="-4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28">
            <a:extLst>
              <a:ext uri="{FF2B5EF4-FFF2-40B4-BE49-F238E27FC236}">
                <a16:creationId xmlns:a16="http://schemas.microsoft.com/office/drawing/2014/main" id="{7225D13E-E0FE-440F-93A4-6F4D13B6C8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837" y="3485762"/>
            <a:ext cx="5521994" cy="331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03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698FD9-1532-BCD6-6954-5C825633A49D}"/>
              </a:ext>
            </a:extLst>
          </p:cNvPr>
          <p:cNvSpPr txBox="1"/>
          <p:nvPr/>
        </p:nvSpPr>
        <p:spPr>
          <a:xfrm>
            <a:off x="128952" y="88209"/>
            <a:ext cx="3689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Experiment: SOTA Methods</a:t>
            </a:r>
          </a:p>
        </p:txBody>
      </p:sp>
      <p:sp>
        <p:nvSpPr>
          <p:cNvPr id="10" name="文本框 1">
            <a:extLst>
              <a:ext uri="{FF2B5EF4-FFF2-40B4-BE49-F238E27FC236}">
                <a16:creationId xmlns:a16="http://schemas.microsoft.com/office/drawing/2014/main" id="{1988CB20-4237-4D0D-A5B7-51FBB2FE5169}"/>
              </a:ext>
            </a:extLst>
          </p:cNvPr>
          <p:cNvSpPr txBox="1"/>
          <p:nvPr/>
        </p:nvSpPr>
        <p:spPr>
          <a:xfrm>
            <a:off x="493936" y="1028343"/>
            <a:ext cx="5602064" cy="4337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For all of them</a:t>
            </a:r>
          </a:p>
          <a:p>
            <a:pPr>
              <a:spcBef>
                <a:spcPts val="10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zh-CN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LLM-based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(Narayan et al., 2022)</a:t>
            </a:r>
          </a:p>
          <a:p>
            <a:pPr>
              <a:spcBef>
                <a:spcPts val="10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  and 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UniDM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(ours), on GPT-3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Data Imputation</a:t>
            </a:r>
          </a:p>
          <a:p>
            <a:pPr>
              <a:spcBef>
                <a:spcPts val="10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zh-CN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Statistics-based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HoloClean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Rekatsinas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Bef>
                <a:spcPts val="10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  et al., 2017; Wu et al., 2020)</a:t>
            </a:r>
          </a:p>
          <a:p>
            <a:pPr>
              <a:spcBef>
                <a:spcPts val="100"/>
              </a:spcBef>
            </a:pPr>
            <a:r>
              <a:rPr lang="fr-FR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fr-FR" altLang="zh-CN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  <a:r>
              <a:rPr lang="fr-FR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CMI</a:t>
            </a:r>
            <a:r>
              <a:rPr lang="fr-FR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(Zhang et al., 2008)</a:t>
            </a:r>
          </a:p>
          <a:p>
            <a:pPr>
              <a:spcBef>
                <a:spcPts val="10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zh-CN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LLM-based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IPM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(Mei et al., 2021)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Data Transformation</a:t>
            </a:r>
          </a:p>
          <a:p>
            <a:pPr>
              <a:spcBef>
                <a:spcPts val="10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zh-CN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Search-based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TDE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(He et al., 2018)</a:t>
            </a:r>
          </a:p>
        </p:txBody>
      </p:sp>
      <p:sp>
        <p:nvSpPr>
          <p:cNvPr id="12" name="文本框 1">
            <a:extLst>
              <a:ext uri="{FF2B5EF4-FFF2-40B4-BE49-F238E27FC236}">
                <a16:creationId xmlns:a16="http://schemas.microsoft.com/office/drawing/2014/main" id="{BCDC1FED-518A-42C1-90DF-5D1A11F59643}"/>
              </a:ext>
            </a:extLst>
          </p:cNvPr>
          <p:cNvSpPr txBox="1"/>
          <p:nvPr/>
        </p:nvSpPr>
        <p:spPr>
          <a:xfrm>
            <a:off x="6096000" y="1028343"/>
            <a:ext cx="5602064" cy="4991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Error Detection</a:t>
            </a:r>
          </a:p>
          <a:p>
            <a:pPr>
              <a:spcBef>
                <a:spcPts val="100"/>
              </a:spcBef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HoloClean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Rekatsinas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et al., 2017)</a:t>
            </a:r>
          </a:p>
          <a:p>
            <a:pPr>
              <a:spcBef>
                <a:spcPts val="100"/>
              </a:spcBef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HoloDetect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Heidari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et al., 2019)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Entity Resolution</a:t>
            </a:r>
          </a:p>
          <a:p>
            <a:pPr>
              <a:spcBef>
                <a:spcPts val="100"/>
              </a:spcBef>
            </a:pPr>
            <a:r>
              <a:rPr lang="it-IT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it-IT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Magellan</a:t>
            </a:r>
            <a:r>
              <a:rPr lang="it-IT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(Konda et al., 2016)</a:t>
            </a:r>
          </a:p>
          <a:p>
            <a:pPr>
              <a:spcBef>
                <a:spcPts val="100"/>
              </a:spcBef>
            </a:pPr>
            <a:r>
              <a:rPr lang="it-IT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it-IT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Ditto</a:t>
            </a:r>
            <a:r>
              <a:rPr lang="it-IT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(Li et al., 2020)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More: refer to our TR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https://arxiv.org/pdf/2405.06510</a:t>
            </a:r>
            <a:endParaRPr lang="en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6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698FD9-1532-BCD6-6954-5C825633A49D}"/>
              </a:ext>
            </a:extLst>
          </p:cNvPr>
          <p:cNvSpPr txBox="1"/>
          <p:nvPr/>
        </p:nvSpPr>
        <p:spPr>
          <a:xfrm>
            <a:off x="128952" y="88209"/>
            <a:ext cx="4860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Experiment: Performance Evaluation</a:t>
            </a: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DCCEFA2E-F5FB-F9E6-E73E-B42F9CBA2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833199"/>
              </p:ext>
            </p:extLst>
          </p:nvPr>
        </p:nvGraphicFramePr>
        <p:xfrm>
          <a:off x="574472" y="1606718"/>
          <a:ext cx="5375187" cy="3821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414">
                  <a:extLst>
                    <a:ext uri="{9D8B030D-6E8A-4147-A177-3AD203B41FA5}">
                      <a16:colId xmlns:a16="http://schemas.microsoft.com/office/drawing/2014/main" val="2849869018"/>
                    </a:ext>
                  </a:extLst>
                </a:gridCol>
                <a:gridCol w="1546044">
                  <a:extLst>
                    <a:ext uri="{9D8B030D-6E8A-4147-A177-3AD203B41FA5}">
                      <a16:colId xmlns:a16="http://schemas.microsoft.com/office/drawing/2014/main" val="104079687"/>
                    </a:ext>
                  </a:extLst>
                </a:gridCol>
                <a:gridCol w="1791729">
                  <a:extLst>
                    <a:ext uri="{9D8B030D-6E8A-4147-A177-3AD203B41FA5}">
                      <a16:colId xmlns:a16="http://schemas.microsoft.com/office/drawing/2014/main" val="1323498254"/>
                    </a:ext>
                  </a:extLst>
                </a:gridCol>
              </a:tblGrid>
              <a:tr h="62860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Method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a:txBody>
                  <a:tcPr marL="85361" marR="85361" marT="42680" marB="4268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Data Imputation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Accuracy (%)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a:txBody>
                  <a:tcPr marL="85361" marR="85361" marT="42680" marB="4268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29107"/>
                  </a:ext>
                </a:extLst>
              </a:tr>
              <a:tr h="62860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Restaurant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85361" marR="85361" marT="42680" marB="4268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Buy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85361" marR="85361" marT="42680" marB="4268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03916"/>
                  </a:ext>
                </a:extLst>
              </a:tr>
              <a:tr h="356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Helvetica" pitchFamily="2" charset="0"/>
                          <a:cs typeface="Calibri" panose="020F0502020204030204" pitchFamily="34" charset="0"/>
                        </a:rPr>
                        <a:t>HoloClean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  <a:cs typeface="Calibri" panose="020F0502020204030204" pitchFamily="34" charset="0"/>
                      </a:endParaRPr>
                    </a:p>
                  </a:txBody>
                  <a:tcPr marL="85361" marR="85361" marT="42680" marB="426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  <a:cs typeface="Calibri" panose="020F0502020204030204" pitchFamily="34" charset="0"/>
                        </a:rPr>
                        <a:t>33.1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  <a:cs typeface="Calibri" panose="020F0502020204030204" pitchFamily="34" charset="0"/>
                      </a:endParaRPr>
                    </a:p>
                  </a:txBody>
                  <a:tcPr marL="85361" marR="85361" marT="42680" marB="426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  <a:cs typeface="Calibri" panose="020F0502020204030204" pitchFamily="34" charset="0"/>
                        </a:rPr>
                        <a:t>16.2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  <a:cs typeface="Calibri" panose="020F0502020204030204" pitchFamily="34" charset="0"/>
                      </a:endParaRPr>
                    </a:p>
                  </a:txBody>
                  <a:tcPr marL="85361" marR="85361" marT="42680" marB="42680"/>
                </a:tc>
                <a:extLst>
                  <a:ext uri="{0D108BD9-81ED-4DB2-BD59-A6C34878D82A}">
                    <a16:rowId xmlns:a16="http://schemas.microsoft.com/office/drawing/2014/main" val="2839855606"/>
                  </a:ext>
                </a:extLst>
              </a:tr>
              <a:tr h="356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  <a:cs typeface="Calibri" panose="020F0502020204030204" pitchFamily="34" charset="0"/>
                        </a:rPr>
                        <a:t>CMI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  <a:cs typeface="Calibri" panose="020F0502020204030204" pitchFamily="34" charset="0"/>
                      </a:endParaRPr>
                    </a:p>
                  </a:txBody>
                  <a:tcPr marL="85361" marR="85361" marT="42680" marB="426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  <a:cs typeface="Calibri" panose="020F0502020204030204" pitchFamily="34" charset="0"/>
                        </a:rPr>
                        <a:t>56.0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  <a:cs typeface="Calibri" panose="020F0502020204030204" pitchFamily="34" charset="0"/>
                      </a:endParaRPr>
                    </a:p>
                  </a:txBody>
                  <a:tcPr marL="85361" marR="85361" marT="42680" marB="426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  <a:cs typeface="Calibri" panose="020F0502020204030204" pitchFamily="34" charset="0"/>
                        </a:rPr>
                        <a:t>65.3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  <a:cs typeface="Calibri" panose="020F0502020204030204" pitchFamily="34" charset="0"/>
                      </a:endParaRPr>
                    </a:p>
                  </a:txBody>
                  <a:tcPr marL="85361" marR="85361" marT="42680" marB="42680"/>
                </a:tc>
                <a:extLst>
                  <a:ext uri="{0D108BD9-81ED-4DB2-BD59-A6C34878D82A}">
                    <a16:rowId xmlns:a16="http://schemas.microsoft.com/office/drawing/2014/main" val="762384680"/>
                  </a:ext>
                </a:extLst>
              </a:tr>
              <a:tr h="356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  <a:cs typeface="Calibri" panose="020F0502020204030204" pitchFamily="34" charset="0"/>
                        </a:rPr>
                        <a:t>IPM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  <a:cs typeface="Calibri" panose="020F0502020204030204" pitchFamily="34" charset="0"/>
                      </a:endParaRPr>
                    </a:p>
                  </a:txBody>
                  <a:tcPr marL="85361" marR="85361" marT="42680" marB="426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  <a:cs typeface="Calibri" panose="020F0502020204030204" pitchFamily="34" charset="0"/>
                        </a:rPr>
                        <a:t>77.2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  <a:cs typeface="Calibri" panose="020F0502020204030204" pitchFamily="34" charset="0"/>
                      </a:endParaRPr>
                    </a:p>
                  </a:txBody>
                  <a:tcPr marL="85361" marR="85361" marT="42680" marB="426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  <a:cs typeface="Calibri" panose="020F0502020204030204" pitchFamily="34" charset="0"/>
                        </a:rPr>
                        <a:t>96.5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  <a:cs typeface="Calibri" panose="020F0502020204030204" pitchFamily="34" charset="0"/>
                      </a:endParaRPr>
                    </a:p>
                  </a:txBody>
                  <a:tcPr marL="85361" marR="85361" marT="42680" marB="42680"/>
                </a:tc>
                <a:extLst>
                  <a:ext uri="{0D108BD9-81ED-4DB2-BD59-A6C34878D82A}">
                    <a16:rowId xmlns:a16="http://schemas.microsoft.com/office/drawing/2014/main" val="1759281391"/>
                  </a:ext>
                </a:extLst>
              </a:tr>
              <a:tr h="356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Calibri" panose="020F0502020204030204" pitchFamily="34" charset="0"/>
                        </a:rPr>
                        <a:t>FM (random)</a:t>
                      </a:r>
                      <a:endParaRPr lang="en" altLang="zh-CN" sz="1800" kern="120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5361" marR="85361" marT="42680" marB="426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  <a:cs typeface="Calibri" panose="020F0502020204030204" pitchFamily="34" charset="0"/>
                        </a:rPr>
                        <a:t>81.4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  <a:cs typeface="Calibri" panose="020F0502020204030204" pitchFamily="34" charset="0"/>
                      </a:endParaRPr>
                    </a:p>
                  </a:txBody>
                  <a:tcPr marL="85361" marR="85361" marT="42680" marB="426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  <a:cs typeface="Calibri" panose="020F0502020204030204" pitchFamily="34" charset="0"/>
                        </a:rPr>
                        <a:t>86.2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  <a:cs typeface="Calibri" panose="020F0502020204030204" pitchFamily="34" charset="0"/>
                      </a:endParaRPr>
                    </a:p>
                  </a:txBody>
                  <a:tcPr marL="85361" marR="85361" marT="42680" marB="42680"/>
                </a:tc>
                <a:extLst>
                  <a:ext uri="{0D108BD9-81ED-4DB2-BD59-A6C34878D82A}">
                    <a16:rowId xmlns:a16="http://schemas.microsoft.com/office/drawing/2014/main" val="1982670531"/>
                  </a:ext>
                </a:extLst>
              </a:tr>
              <a:tr h="3566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Calibri" panose="020F0502020204030204" pitchFamily="34" charset="0"/>
                        </a:rPr>
                        <a:t>FM (manual)</a:t>
                      </a:r>
                      <a:endParaRPr lang="en" altLang="zh-CN" sz="1800" kern="120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85361" marR="85361" marT="42680" marB="426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  <a:cs typeface="Calibri" panose="020F0502020204030204" pitchFamily="34" charset="0"/>
                        </a:rPr>
                        <a:t>88.4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  <a:cs typeface="Calibri" panose="020F0502020204030204" pitchFamily="34" charset="0"/>
                      </a:endParaRPr>
                    </a:p>
                  </a:txBody>
                  <a:tcPr marL="85361" marR="85361" marT="42680" marB="426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Helvetica" pitchFamily="2" charset="0"/>
                          <a:cs typeface="Calibri" panose="020F0502020204030204" pitchFamily="34" charset="0"/>
                        </a:rPr>
                        <a:t>98.5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Helvetica" pitchFamily="2" charset="0"/>
                        <a:cs typeface="Calibri" panose="020F0502020204030204" pitchFamily="34" charset="0"/>
                      </a:endParaRPr>
                    </a:p>
                  </a:txBody>
                  <a:tcPr marL="85361" marR="85361" marT="42680" marB="42680"/>
                </a:tc>
                <a:extLst>
                  <a:ext uri="{0D108BD9-81ED-4DB2-BD59-A6C34878D82A}">
                    <a16:rowId xmlns:a16="http://schemas.microsoft.com/office/drawing/2014/main" val="1431367371"/>
                  </a:ext>
                </a:extLst>
              </a:tr>
              <a:tr h="40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Helvetica" pitchFamily="2" charset="0"/>
                          <a:cs typeface="Calibri" panose="020F0502020204030204" pitchFamily="34" charset="0"/>
                        </a:rPr>
                        <a:t>UniDM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Helvetica" pitchFamily="2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  <a:cs typeface="Calibri" panose="020F0502020204030204" pitchFamily="34" charset="0"/>
                        </a:rPr>
                        <a:t>(random)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  <a:cs typeface="Calibri" panose="020F0502020204030204" pitchFamily="34" charset="0"/>
                      </a:endParaRPr>
                    </a:p>
                  </a:txBody>
                  <a:tcPr marL="85361" marR="85361" marT="42680" marB="426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  <a:cs typeface="Calibri" panose="020F0502020204030204" pitchFamily="34" charset="0"/>
                        </a:rPr>
                        <a:t>87.2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  <a:cs typeface="Calibri" panose="020F0502020204030204" pitchFamily="34" charset="0"/>
                      </a:endParaRPr>
                    </a:p>
                  </a:txBody>
                  <a:tcPr marL="85361" marR="85361" marT="42680" marB="426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  <a:cs typeface="Calibri" panose="020F0502020204030204" pitchFamily="34" charset="0"/>
                        </a:rPr>
                        <a:t>92.3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  <a:cs typeface="Calibri" panose="020F0502020204030204" pitchFamily="34" charset="0"/>
                      </a:endParaRPr>
                    </a:p>
                  </a:txBody>
                  <a:tcPr marL="85361" marR="85361" marT="42680" marB="42680" anchor="ctr"/>
                </a:tc>
                <a:extLst>
                  <a:ext uri="{0D108BD9-81ED-4DB2-BD59-A6C34878D82A}">
                    <a16:rowId xmlns:a16="http://schemas.microsoft.com/office/drawing/2014/main" val="2588311323"/>
                  </a:ext>
                </a:extLst>
              </a:tr>
              <a:tr h="3566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Helvetica" pitchFamily="2" charset="0"/>
                          <a:cs typeface="Calibri" panose="020F0502020204030204" pitchFamily="34" charset="0"/>
                        </a:rPr>
                        <a:t>UniDM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  <a:cs typeface="Calibri" panose="020F0502020204030204" pitchFamily="34" charset="0"/>
                      </a:endParaRPr>
                    </a:p>
                  </a:txBody>
                  <a:tcPr marL="85361" marR="85361" marT="42680" marB="426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Helvetica" pitchFamily="2" charset="0"/>
                          <a:cs typeface="Calibri" panose="020F0502020204030204" pitchFamily="34" charset="0"/>
                        </a:rPr>
                        <a:t>93.0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Helvetica" pitchFamily="2" charset="0"/>
                        <a:cs typeface="Calibri" panose="020F0502020204030204" pitchFamily="34" charset="0"/>
                      </a:endParaRPr>
                    </a:p>
                  </a:txBody>
                  <a:tcPr marL="85361" marR="85361" marT="42680" marB="426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Helvetica" pitchFamily="2" charset="0"/>
                          <a:cs typeface="Calibri" panose="020F0502020204030204" pitchFamily="34" charset="0"/>
                        </a:rPr>
                        <a:t>98.5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Helvetica" pitchFamily="2" charset="0"/>
                        <a:cs typeface="Calibri" panose="020F0502020204030204" pitchFamily="34" charset="0"/>
                      </a:endParaRPr>
                    </a:p>
                  </a:txBody>
                  <a:tcPr marL="85361" marR="85361" marT="42680" marB="42680"/>
                </a:tc>
                <a:extLst>
                  <a:ext uri="{0D108BD9-81ED-4DB2-BD59-A6C34878D82A}">
                    <a16:rowId xmlns:a16="http://schemas.microsoft.com/office/drawing/2014/main" val="2439359399"/>
                  </a:ext>
                </a:extLst>
              </a:tr>
            </a:tbl>
          </a:graphicData>
        </a:graphic>
      </p:graphicFrame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658A0988-87D3-1033-147D-D87D019A8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62118"/>
              </p:ext>
            </p:extLst>
          </p:nvPr>
        </p:nvGraphicFramePr>
        <p:xfrm>
          <a:off x="6449242" y="1976741"/>
          <a:ext cx="5078627" cy="234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29">
                  <a:extLst>
                    <a:ext uri="{9D8B030D-6E8A-4147-A177-3AD203B41FA5}">
                      <a16:colId xmlns:a16="http://schemas.microsoft.com/office/drawing/2014/main" val="2849869018"/>
                    </a:ext>
                  </a:extLst>
                </a:gridCol>
                <a:gridCol w="1851463">
                  <a:extLst>
                    <a:ext uri="{9D8B030D-6E8A-4147-A177-3AD203B41FA5}">
                      <a16:colId xmlns:a16="http://schemas.microsoft.com/office/drawing/2014/main" val="104079687"/>
                    </a:ext>
                  </a:extLst>
                </a:gridCol>
                <a:gridCol w="1618735">
                  <a:extLst>
                    <a:ext uri="{9D8B030D-6E8A-4147-A177-3AD203B41FA5}">
                      <a16:colId xmlns:a16="http://schemas.microsoft.com/office/drawing/2014/main" val="2157267151"/>
                    </a:ext>
                  </a:extLst>
                </a:gridCol>
              </a:tblGrid>
              <a:tr h="27425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Method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a:txBody>
                  <a:tcPr marL="85361" marR="85361" marT="42680" marB="4268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" altLang="zh-CN" sz="1800" b="1" kern="1200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Data Transformation</a:t>
                      </a: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Accuracy (%)</a:t>
                      </a:r>
                      <a:endParaRPr lang="en" altLang="zh-CN" sz="1800" b="1" kern="1200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85361" marR="85361" marT="42680" marB="4268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CN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574203"/>
                  </a:ext>
                </a:extLst>
              </a:tr>
              <a:tr h="46592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800" b="1" kern="1200" dirty="0" err="1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StackOverflow</a:t>
                      </a:r>
                      <a:endParaRPr lang="en" altLang="zh-CN" sz="1800" b="1" kern="1200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85361" marR="85361" marT="42680" marB="4268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kern="1200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Bing-</a:t>
                      </a:r>
                      <a:r>
                        <a:rPr lang="en" altLang="zh-CN" sz="1800" b="1" kern="1200" dirty="0" err="1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QueryLogs</a:t>
                      </a:r>
                      <a:endParaRPr lang="en" altLang="zh-CN" sz="1800" b="1" kern="1200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85361" marR="85361" marT="42680" marB="4268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03916"/>
                  </a:ext>
                </a:extLst>
              </a:tr>
              <a:tr h="2742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TDE</a:t>
                      </a:r>
                      <a:endParaRPr lang="en" altLang="zh-CN" sz="1800" kern="120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85361" marR="85361" marT="42680" marB="426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63.0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85361" marR="85361" marT="42680" marB="426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32.0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85361" marR="85361" marT="42680" marB="42680" anchor="ctr"/>
                </a:tc>
                <a:extLst>
                  <a:ext uri="{0D108BD9-81ED-4DB2-BD59-A6C34878D82A}">
                    <a16:rowId xmlns:a16="http://schemas.microsoft.com/office/drawing/2014/main" val="177714521"/>
                  </a:ext>
                </a:extLst>
              </a:tr>
              <a:tr h="3444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FM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(manual)</a:t>
                      </a:r>
                      <a:endParaRPr lang="en" altLang="zh-CN" sz="1800" kern="120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85361" marR="85361" marT="42680" marB="426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65.3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85361" marR="85361" marT="42680" marB="426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54.0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85361" marR="85361" marT="42680" marB="42680" anchor="ctr"/>
                </a:tc>
                <a:extLst>
                  <a:ext uri="{0D108BD9-81ED-4DB2-BD59-A6C34878D82A}">
                    <a16:rowId xmlns:a16="http://schemas.microsoft.com/office/drawing/2014/main" val="1431367371"/>
                  </a:ext>
                </a:extLst>
              </a:tr>
              <a:tr h="274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UniDM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85361" marR="85361" marT="42680" marB="426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67.4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85361" marR="85361" marT="42680" marB="426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56.0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85361" marR="85361" marT="42680" marB="42680" anchor="ctr"/>
                </a:tc>
                <a:extLst>
                  <a:ext uri="{0D108BD9-81ED-4DB2-BD59-A6C34878D82A}">
                    <a16:rowId xmlns:a16="http://schemas.microsoft.com/office/drawing/2014/main" val="258831132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8F49DD8-D78D-F5A4-E607-51526F701161}"/>
              </a:ext>
            </a:extLst>
          </p:cNvPr>
          <p:cNvSpPr txBox="1"/>
          <p:nvPr/>
        </p:nvSpPr>
        <p:spPr>
          <a:xfrm>
            <a:off x="574472" y="948448"/>
            <a:ext cx="5375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Accuracy on data imputation with SOTA</a:t>
            </a:r>
            <a:endParaRPr kumimoji="1"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0E9AF2-C707-F502-5AEC-0F8AE45A5C23}"/>
              </a:ext>
            </a:extLst>
          </p:cNvPr>
          <p:cNvSpPr txBox="1"/>
          <p:nvPr/>
        </p:nvSpPr>
        <p:spPr>
          <a:xfrm>
            <a:off x="6242342" y="948448"/>
            <a:ext cx="53751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Accuracy on data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transformation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with SOTA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21926-9814-4C56-B104-42D0FE54012A}"/>
              </a:ext>
            </a:extLst>
          </p:cNvPr>
          <p:cNvSpPr txBox="1"/>
          <p:nvPr/>
        </p:nvSpPr>
        <p:spPr>
          <a:xfrm>
            <a:off x="574470" y="5596128"/>
            <a:ext cx="5375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Restaurant: city?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Buy: manufacturer?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39D2B3-A986-4854-865F-C1319A0A572A}"/>
              </a:ext>
            </a:extLst>
          </p:cNvPr>
          <p:cNvSpPr txBox="1"/>
          <p:nvPr/>
        </p:nvSpPr>
        <p:spPr>
          <a:xfrm>
            <a:off x="6449242" y="4547368"/>
            <a:ext cx="5375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Format transformation for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physical address, phone,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127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300C8791-1020-6372-DFEE-505999A7B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57210"/>
              </p:ext>
            </p:extLst>
          </p:nvPr>
        </p:nvGraphicFramePr>
        <p:xfrm>
          <a:off x="871032" y="1700736"/>
          <a:ext cx="4782064" cy="215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917">
                  <a:extLst>
                    <a:ext uri="{9D8B030D-6E8A-4147-A177-3AD203B41FA5}">
                      <a16:colId xmlns:a16="http://schemas.microsoft.com/office/drawing/2014/main" val="2849869018"/>
                    </a:ext>
                  </a:extLst>
                </a:gridCol>
                <a:gridCol w="1695125">
                  <a:extLst>
                    <a:ext uri="{9D8B030D-6E8A-4147-A177-3AD203B41FA5}">
                      <a16:colId xmlns:a16="http://schemas.microsoft.com/office/drawing/2014/main" val="104079687"/>
                    </a:ext>
                  </a:extLst>
                </a:gridCol>
                <a:gridCol w="1594022">
                  <a:extLst>
                    <a:ext uri="{9D8B030D-6E8A-4147-A177-3AD203B41FA5}">
                      <a16:colId xmlns:a16="http://schemas.microsoft.com/office/drawing/2014/main" val="1323498254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Method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a:txBody>
                  <a:tcPr marL="85361" marR="85361" marT="42680" marB="4268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Error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Detection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F1-Score (%)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a:txBody>
                  <a:tcPr marL="85361" marR="85361" marT="42680" marB="42680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2910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Hospital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85361" marR="85361" marT="42680" marB="4268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Adult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85361" marR="85361" marT="42680" marB="4268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03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HoloClean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85361" marR="85361" marT="42680" marB="426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51.4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85361" marR="85361" marT="42680" marB="426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54.5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85361" marR="85361" marT="42680" marB="42680"/>
                </a:tc>
                <a:extLst>
                  <a:ext uri="{0D108BD9-81ED-4DB2-BD59-A6C34878D82A}">
                    <a16:rowId xmlns:a16="http://schemas.microsoft.com/office/drawing/2014/main" val="28398556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HoloDetect</a:t>
                      </a:r>
                      <a:endParaRPr lang="en" altLang="zh-CN" sz="1800" kern="120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85361" marR="85361" marT="42680" marB="426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94.4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85361" marR="85361" marT="42680" marB="426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99.1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85361" marR="85361" marT="42680" marB="42680"/>
                </a:tc>
                <a:extLst>
                  <a:ext uri="{0D108BD9-81ED-4DB2-BD59-A6C34878D82A}">
                    <a16:rowId xmlns:a16="http://schemas.microsoft.com/office/drawing/2014/main" val="19826705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FM</a:t>
                      </a:r>
                      <a:endParaRPr lang="en" altLang="zh-CN" sz="1800" kern="120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85361" marR="85361" marT="42680" marB="426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97.1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85361" marR="85361" marT="42680" marB="426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99.1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85361" marR="85361" marT="42680" marB="42680"/>
                </a:tc>
                <a:extLst>
                  <a:ext uri="{0D108BD9-81ED-4DB2-BD59-A6C34878D82A}">
                    <a16:rowId xmlns:a16="http://schemas.microsoft.com/office/drawing/2014/main" val="14313673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UniDM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85361" marR="85361" marT="42680" marB="426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99.8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85361" marR="85361" marT="42680" marB="426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99.7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85361" marR="85361" marT="42680" marB="42680"/>
                </a:tc>
                <a:extLst>
                  <a:ext uri="{0D108BD9-81ED-4DB2-BD59-A6C34878D82A}">
                    <a16:rowId xmlns:a16="http://schemas.microsoft.com/office/drawing/2014/main" val="2439359399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3C81655B-28F8-7695-C6C8-CD374224F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792637"/>
              </p:ext>
            </p:extLst>
          </p:nvPr>
        </p:nvGraphicFramePr>
        <p:xfrm>
          <a:off x="5999494" y="1700736"/>
          <a:ext cx="5860879" cy="271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154">
                  <a:extLst>
                    <a:ext uri="{9D8B030D-6E8A-4147-A177-3AD203B41FA5}">
                      <a16:colId xmlns:a16="http://schemas.microsoft.com/office/drawing/2014/main" val="2849869018"/>
                    </a:ext>
                  </a:extLst>
                </a:gridCol>
                <a:gridCol w="1011983">
                  <a:extLst>
                    <a:ext uri="{9D8B030D-6E8A-4147-A177-3AD203B41FA5}">
                      <a16:colId xmlns:a16="http://schemas.microsoft.com/office/drawing/2014/main" val="1323498254"/>
                    </a:ext>
                  </a:extLst>
                </a:gridCol>
                <a:gridCol w="1125914">
                  <a:extLst>
                    <a:ext uri="{9D8B030D-6E8A-4147-A177-3AD203B41FA5}">
                      <a16:colId xmlns:a16="http://schemas.microsoft.com/office/drawing/2014/main" val="327143546"/>
                    </a:ext>
                  </a:extLst>
                </a:gridCol>
                <a:gridCol w="1125914">
                  <a:extLst>
                    <a:ext uri="{9D8B030D-6E8A-4147-A177-3AD203B41FA5}">
                      <a16:colId xmlns:a16="http://schemas.microsoft.com/office/drawing/2014/main" val="1784875296"/>
                    </a:ext>
                  </a:extLst>
                </a:gridCol>
                <a:gridCol w="1125914">
                  <a:extLst>
                    <a:ext uri="{9D8B030D-6E8A-4147-A177-3AD203B41FA5}">
                      <a16:colId xmlns:a16="http://schemas.microsoft.com/office/drawing/2014/main" val="3890582056"/>
                    </a:ext>
                  </a:extLst>
                </a:gridCol>
              </a:tblGrid>
              <a:tr h="3055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Method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kern="1200" dirty="0">
                          <a:solidFill>
                            <a:schemeClr val="bg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Entity Resolution F1-Score (%)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74078" marR="74078" marT="37038" marB="37038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CN" sz="1300" dirty="0"/>
                    </a:p>
                  </a:txBody>
                  <a:tcPr marL="74078" marR="74078" marT="37038" marB="37038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CN" sz="1300" dirty="0"/>
                    </a:p>
                  </a:txBody>
                  <a:tcPr marL="74078" marR="74078" marT="37038" marB="37038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 marL="74078" marR="74078" marT="37038" marB="37038" anchor="ctr"/>
                </a:tc>
                <a:extLst>
                  <a:ext uri="{0D108BD9-81ED-4DB2-BD59-A6C34878D82A}">
                    <a16:rowId xmlns:a16="http://schemas.microsoft.com/office/drawing/2014/main" val="262116905"/>
                  </a:ext>
                </a:extLst>
              </a:tr>
              <a:tr h="49904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/>
                        <a:t>Dataset</a:t>
                      </a:r>
                      <a:endParaRPr lang="zh-CN" altLang="en-US" sz="1300" dirty="0"/>
                    </a:p>
                  </a:txBody>
                  <a:tcPr marL="74078" marR="74078" marT="37038" marB="3703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Beer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iTunes-Amazon</a:t>
                      </a:r>
                      <a:endParaRPr lang="en" altLang="zh-CN" sz="1800" b="1" kern="1200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74078" marR="74078" marT="37038" marB="37038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Amazon-Google</a:t>
                      </a:r>
                      <a:endParaRPr lang="en" altLang="zh-CN" sz="18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Walmart-Amazon</a:t>
                      </a:r>
                    </a:p>
                  </a:txBody>
                  <a:tcPr marL="74078" marR="74078" marT="37038" marB="37038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03916"/>
                  </a:ext>
                </a:extLst>
              </a:tr>
              <a:tr h="305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Magellan</a:t>
                      </a:r>
                      <a:endParaRPr lang="en" altLang="zh-CN" sz="1800" kern="120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78.8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91.2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49.1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71.9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extLst>
                  <a:ext uri="{0D108BD9-81ED-4DB2-BD59-A6C34878D82A}">
                    <a16:rowId xmlns:a16="http://schemas.microsoft.com/office/drawing/2014/main" val="3857942829"/>
                  </a:ext>
                </a:extLst>
              </a:tr>
              <a:tr h="305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Ditto</a:t>
                      </a:r>
                      <a:endParaRPr lang="en" altLang="zh-CN" sz="1800" kern="120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94.4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97.1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75.6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86.8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extLst>
                  <a:ext uri="{0D108BD9-81ED-4DB2-BD59-A6C34878D82A}">
                    <a16:rowId xmlns:a16="http://schemas.microsoft.com/office/drawing/2014/main" val="266348476"/>
                  </a:ext>
                </a:extLst>
              </a:tr>
              <a:tr h="305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FM (random)</a:t>
                      </a:r>
                      <a:endParaRPr lang="en" altLang="zh-CN" sz="1800" kern="120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92.3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96.3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60.7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73.8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extLst>
                  <a:ext uri="{0D108BD9-81ED-4DB2-BD59-A6C34878D82A}">
                    <a16:rowId xmlns:a16="http://schemas.microsoft.com/office/drawing/2014/main" val="177714521"/>
                  </a:ext>
                </a:extLst>
              </a:tr>
              <a:tr h="305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FM (manual)</a:t>
                      </a:r>
                      <a:endParaRPr lang="en" altLang="zh-CN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98.2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63.5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87.0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extLst>
                  <a:ext uri="{0D108BD9-81ED-4DB2-BD59-A6C34878D82A}">
                    <a16:rowId xmlns:a16="http://schemas.microsoft.com/office/drawing/2014/main" val="1431367371"/>
                  </a:ext>
                </a:extLst>
              </a:tr>
              <a:tr h="305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UniDM</a:t>
                      </a:r>
                      <a:endParaRPr lang="en" altLang="zh-CN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96.3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96.3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64.3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88.2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extLst>
                  <a:ext uri="{0D108BD9-81ED-4DB2-BD59-A6C34878D82A}">
                    <a16:rowId xmlns:a16="http://schemas.microsoft.com/office/drawing/2014/main" val="138959184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2010F5D-B367-0D9A-49EB-267A6917970D}"/>
              </a:ext>
            </a:extLst>
          </p:cNvPr>
          <p:cNvSpPr txBox="1"/>
          <p:nvPr/>
        </p:nvSpPr>
        <p:spPr>
          <a:xfrm>
            <a:off x="128952" y="88209"/>
            <a:ext cx="4860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Experiment: Performance Evaluation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AE61A319-3749-4436-8026-EE9E13131EDD}"/>
              </a:ext>
            </a:extLst>
          </p:cNvPr>
          <p:cNvSpPr txBox="1"/>
          <p:nvPr/>
        </p:nvSpPr>
        <p:spPr>
          <a:xfrm>
            <a:off x="574472" y="966736"/>
            <a:ext cx="5375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F1-score on error detection with SOTA</a:t>
            </a:r>
          </a:p>
        </p:txBody>
      </p:sp>
      <p:sp>
        <p:nvSpPr>
          <p:cNvPr id="12" name="文本框 10">
            <a:extLst>
              <a:ext uri="{FF2B5EF4-FFF2-40B4-BE49-F238E27FC236}">
                <a16:creationId xmlns:a16="http://schemas.microsoft.com/office/drawing/2014/main" id="{CFFF3DC5-0FF0-43BB-9625-991B299B5F5D}"/>
              </a:ext>
            </a:extLst>
          </p:cNvPr>
          <p:cNvSpPr txBox="1"/>
          <p:nvPr/>
        </p:nvSpPr>
        <p:spPr>
          <a:xfrm>
            <a:off x="6242342" y="966736"/>
            <a:ext cx="53751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F1-score on entity resolution with SOTA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02D60A-6E19-4023-9BCA-DF22A56DE2B8}"/>
              </a:ext>
            </a:extLst>
          </p:cNvPr>
          <p:cNvSpPr txBox="1"/>
          <p:nvPr/>
        </p:nvSpPr>
        <p:spPr>
          <a:xfrm>
            <a:off x="574471" y="4242816"/>
            <a:ext cx="5078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Error rate: 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Ground truth is available for eval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FEE2A5-4D63-4FE0-9EC0-DB005C1229E1}"/>
              </a:ext>
            </a:extLst>
          </p:cNvPr>
          <p:cNvSpPr txBox="1"/>
          <p:nvPr/>
        </p:nvSpPr>
        <p:spPr>
          <a:xfrm>
            <a:off x="5999494" y="4686163"/>
            <a:ext cx="5375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relational tuple is an entity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Entity pairs from two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Ground truth is available</a:t>
            </a:r>
          </a:p>
        </p:txBody>
      </p:sp>
    </p:spTree>
    <p:extLst>
      <p:ext uri="{BB962C8B-B14F-4D97-AF65-F5344CB8AC3E}">
        <p14:creationId xmlns:p14="http://schemas.microsoft.com/office/powerpoint/2010/main" val="2053295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698FD9-1532-BCD6-6954-5C825633A49D}"/>
              </a:ext>
            </a:extLst>
          </p:cNvPr>
          <p:cNvSpPr txBox="1"/>
          <p:nvPr/>
        </p:nvSpPr>
        <p:spPr>
          <a:xfrm>
            <a:off x="128952" y="88209"/>
            <a:ext cx="3697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Experiment: </a:t>
            </a:r>
            <a:r>
              <a:rPr kumimoji="1" lang="en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Ablation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3">
                <a:extLst>
                  <a:ext uri="{FF2B5EF4-FFF2-40B4-BE49-F238E27FC236}">
                    <a16:creationId xmlns:a16="http://schemas.microsoft.com/office/drawing/2014/main" id="{FFA46D6E-9B10-9BDD-CDC5-007B0EC321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122237"/>
                  </p:ext>
                </p:extLst>
              </p:nvPr>
            </p:nvGraphicFramePr>
            <p:xfrm>
              <a:off x="913297" y="1589968"/>
              <a:ext cx="8514906" cy="25519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9151">
                      <a:extLst>
                        <a:ext uri="{9D8B030D-6E8A-4147-A177-3AD203B41FA5}">
                          <a16:colId xmlns:a16="http://schemas.microsoft.com/office/drawing/2014/main" val="2849869018"/>
                        </a:ext>
                      </a:extLst>
                    </a:gridCol>
                    <a:gridCol w="1419151">
                      <a:extLst>
                        <a:ext uri="{9D8B030D-6E8A-4147-A177-3AD203B41FA5}">
                          <a16:colId xmlns:a16="http://schemas.microsoft.com/office/drawing/2014/main" val="104079687"/>
                        </a:ext>
                      </a:extLst>
                    </a:gridCol>
                    <a:gridCol w="1419151">
                      <a:extLst>
                        <a:ext uri="{9D8B030D-6E8A-4147-A177-3AD203B41FA5}">
                          <a16:colId xmlns:a16="http://schemas.microsoft.com/office/drawing/2014/main" val="3527671705"/>
                        </a:ext>
                      </a:extLst>
                    </a:gridCol>
                    <a:gridCol w="1419151">
                      <a:extLst>
                        <a:ext uri="{9D8B030D-6E8A-4147-A177-3AD203B41FA5}">
                          <a16:colId xmlns:a16="http://schemas.microsoft.com/office/drawing/2014/main" val="1306823430"/>
                        </a:ext>
                      </a:extLst>
                    </a:gridCol>
                    <a:gridCol w="1419151">
                      <a:extLst>
                        <a:ext uri="{9D8B030D-6E8A-4147-A177-3AD203B41FA5}">
                          <a16:colId xmlns:a16="http://schemas.microsoft.com/office/drawing/2014/main" val="111738153"/>
                        </a:ext>
                      </a:extLst>
                    </a:gridCol>
                    <a:gridCol w="1419151">
                      <a:extLst>
                        <a:ext uri="{9D8B030D-6E8A-4147-A177-3AD203B41FA5}">
                          <a16:colId xmlns:a16="http://schemas.microsoft.com/office/drawing/2014/main" val="390047099"/>
                        </a:ext>
                      </a:extLst>
                    </a:gridCol>
                  </a:tblGrid>
                  <a:tr h="346937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Helvetica" pitchFamily="2" charset="0"/>
                            </a:rPr>
                            <a:t>Instance-wise</a:t>
                          </a:r>
                          <a:r>
                            <a:rPr lang="zh-CN" altLang="en-US" sz="1400" dirty="0">
                              <a:latin typeface="Helvetica" pitchFamily="2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Helvetica" pitchFamily="2" charset="0"/>
                            </a:rPr>
                            <a:t>Retrieval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Helvetica" pitchFamily="2" charset="0"/>
                            </a:rPr>
                            <a:t>Metadata-wise</a:t>
                          </a:r>
                          <a:r>
                            <a:rPr lang="zh-CN" altLang="en-US" sz="1400" dirty="0">
                              <a:latin typeface="Helvetica" pitchFamily="2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Helvetica" pitchFamily="2" charset="0"/>
                            </a:rPr>
                            <a:t>Retrieval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Target Prompt</a:t>
                          </a:r>
                        </a:p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Construction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Helvetica" pitchFamily="2" charset="0"/>
                            </a:rPr>
                            <a:t>Context Data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Helvetica" pitchFamily="2" charset="0"/>
                            </a:rPr>
                            <a:t>Parsing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400" kern="1200" dirty="0">
                              <a:solidFill>
                                <a:schemeClr val="bg1"/>
                              </a:solidFill>
                              <a:effectLst/>
                              <a:latin typeface="Helvetica" pitchFamily="2" charset="0"/>
                              <a:ea typeface="+mn-ea"/>
                              <a:cs typeface="+mn-cs"/>
                            </a:rPr>
                            <a:t>Data Imputation Acc (%)</a:t>
                          </a:r>
                        </a:p>
                      </a:txBody>
                      <a:tcPr marL="74078" marR="74078" marT="37038" marB="37038"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" altLang="zh-CN" sz="1300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4078" marR="74078" marT="37038" marB="37038" anchor="ctr"/>
                    </a:tc>
                    <a:extLst>
                      <a:ext uri="{0D108BD9-81ED-4DB2-BD59-A6C34878D82A}">
                        <a16:rowId xmlns:a16="http://schemas.microsoft.com/office/drawing/2014/main" val="2251803916"/>
                      </a:ext>
                    </a:extLst>
                  </a:tr>
                  <a:tr h="296562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altLang="zh-CN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bg1"/>
                              </a:solidFill>
                              <a:effectLst/>
                              <a:latin typeface="Helvetica" pitchFamily="2" charset="0"/>
                              <a:ea typeface="+mn-ea"/>
                              <a:cs typeface="+mn-cs"/>
                            </a:rPr>
                            <a:t>Restaurant</a:t>
                          </a:r>
                          <a:endParaRPr lang="en" altLang="zh-CN" sz="1400" b="1" kern="1200" dirty="0">
                            <a:solidFill>
                              <a:schemeClr val="bg1"/>
                            </a:solidFill>
                            <a:effectLst/>
                            <a:latin typeface="Helvetica" pitchFamily="2" charset="0"/>
                            <a:ea typeface="+mn-ea"/>
                            <a:cs typeface="+mn-cs"/>
                          </a:endParaRPr>
                        </a:p>
                      </a:txBody>
                      <a:tcPr marL="74078" marR="74078" marT="37038" marB="37038" anchor="ctr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bg1"/>
                              </a:solidFill>
                              <a:effectLst/>
                              <a:latin typeface="Helvetica" pitchFamily="2" charset="0"/>
                              <a:ea typeface="+mn-ea"/>
                              <a:cs typeface="+mn-cs"/>
                            </a:rPr>
                            <a:t>Buy</a:t>
                          </a:r>
                          <a:endParaRPr lang="en" altLang="zh-CN" sz="1400" b="1" kern="1200" dirty="0">
                            <a:solidFill>
                              <a:schemeClr val="bg1"/>
                            </a:solidFill>
                            <a:effectLst/>
                            <a:latin typeface="Helvetica" pitchFamily="2" charset="0"/>
                            <a:ea typeface="+mn-ea"/>
                            <a:cs typeface="+mn-cs"/>
                          </a:endParaRPr>
                        </a:p>
                      </a:txBody>
                      <a:tcPr marL="74078" marR="74078" marT="37038" marB="37038" anchor="ctr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41123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82.6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90.8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98556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84.9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92.3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928139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90.7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90.8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13673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90.7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92.3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41960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91.9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96.9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83113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93.0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98.5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9359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3">
                <a:extLst>
                  <a:ext uri="{FF2B5EF4-FFF2-40B4-BE49-F238E27FC236}">
                    <a16:creationId xmlns:a16="http://schemas.microsoft.com/office/drawing/2014/main" id="{FFA46D6E-9B10-9BDD-CDC5-007B0EC321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122237"/>
                  </p:ext>
                </p:extLst>
              </p:nvPr>
            </p:nvGraphicFramePr>
            <p:xfrm>
              <a:off x="913297" y="1589968"/>
              <a:ext cx="8514906" cy="25519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9151">
                      <a:extLst>
                        <a:ext uri="{9D8B030D-6E8A-4147-A177-3AD203B41FA5}">
                          <a16:colId xmlns:a16="http://schemas.microsoft.com/office/drawing/2014/main" val="2849869018"/>
                        </a:ext>
                      </a:extLst>
                    </a:gridCol>
                    <a:gridCol w="1419151">
                      <a:extLst>
                        <a:ext uri="{9D8B030D-6E8A-4147-A177-3AD203B41FA5}">
                          <a16:colId xmlns:a16="http://schemas.microsoft.com/office/drawing/2014/main" val="104079687"/>
                        </a:ext>
                      </a:extLst>
                    </a:gridCol>
                    <a:gridCol w="1419151">
                      <a:extLst>
                        <a:ext uri="{9D8B030D-6E8A-4147-A177-3AD203B41FA5}">
                          <a16:colId xmlns:a16="http://schemas.microsoft.com/office/drawing/2014/main" val="3527671705"/>
                        </a:ext>
                      </a:extLst>
                    </a:gridCol>
                    <a:gridCol w="1419151">
                      <a:extLst>
                        <a:ext uri="{9D8B030D-6E8A-4147-A177-3AD203B41FA5}">
                          <a16:colId xmlns:a16="http://schemas.microsoft.com/office/drawing/2014/main" val="1306823430"/>
                        </a:ext>
                      </a:extLst>
                    </a:gridCol>
                    <a:gridCol w="1419151">
                      <a:extLst>
                        <a:ext uri="{9D8B030D-6E8A-4147-A177-3AD203B41FA5}">
                          <a16:colId xmlns:a16="http://schemas.microsoft.com/office/drawing/2014/main" val="111738153"/>
                        </a:ext>
                      </a:extLst>
                    </a:gridCol>
                    <a:gridCol w="1419151">
                      <a:extLst>
                        <a:ext uri="{9D8B030D-6E8A-4147-A177-3AD203B41FA5}">
                          <a16:colId xmlns:a16="http://schemas.microsoft.com/office/drawing/2014/main" val="390047099"/>
                        </a:ext>
                      </a:extLst>
                    </a:gridCol>
                  </a:tblGrid>
                  <a:tr h="346937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Helvetica" pitchFamily="2" charset="0"/>
                            </a:rPr>
                            <a:t>Instance-wise</a:t>
                          </a:r>
                          <a:r>
                            <a:rPr lang="zh-CN" altLang="en-US" sz="1400" dirty="0">
                              <a:latin typeface="Helvetica" pitchFamily="2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Helvetica" pitchFamily="2" charset="0"/>
                            </a:rPr>
                            <a:t>Retrieval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Helvetica" pitchFamily="2" charset="0"/>
                            </a:rPr>
                            <a:t>Metadata-wise</a:t>
                          </a:r>
                          <a:r>
                            <a:rPr lang="zh-CN" altLang="en-US" sz="1400" dirty="0">
                              <a:latin typeface="Helvetica" pitchFamily="2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Helvetica" pitchFamily="2" charset="0"/>
                            </a:rPr>
                            <a:t>Retrieval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Target Prompt</a:t>
                          </a:r>
                        </a:p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Construction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Helvetica" pitchFamily="2" charset="0"/>
                            </a:rPr>
                            <a:t>Context Data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Helvetica" pitchFamily="2" charset="0"/>
                            </a:rPr>
                            <a:t>Parsing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400" kern="1200" dirty="0">
                              <a:solidFill>
                                <a:schemeClr val="bg1"/>
                              </a:solidFill>
                              <a:effectLst/>
                              <a:latin typeface="Helvetica" pitchFamily="2" charset="0"/>
                              <a:ea typeface="+mn-ea"/>
                              <a:cs typeface="+mn-cs"/>
                            </a:rPr>
                            <a:t>Data Imputation Acc (%)</a:t>
                          </a:r>
                        </a:p>
                      </a:txBody>
                      <a:tcPr marL="74078" marR="74078" marT="37038" marB="37038"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" altLang="zh-CN" sz="1300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4078" marR="74078" marT="37038" marB="37038" anchor="ctr"/>
                    </a:tc>
                    <a:extLst>
                      <a:ext uri="{0D108BD9-81ED-4DB2-BD59-A6C34878D82A}">
                        <a16:rowId xmlns:a16="http://schemas.microsoft.com/office/drawing/2014/main" val="2251803916"/>
                      </a:ext>
                    </a:extLst>
                  </a:tr>
                  <a:tr h="296562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altLang="zh-CN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bg1"/>
                              </a:solidFill>
                              <a:effectLst/>
                              <a:latin typeface="Helvetica" pitchFamily="2" charset="0"/>
                              <a:ea typeface="+mn-ea"/>
                              <a:cs typeface="+mn-cs"/>
                            </a:rPr>
                            <a:t>Restaurant</a:t>
                          </a:r>
                          <a:endParaRPr lang="en" altLang="zh-CN" sz="1400" b="1" kern="1200" dirty="0">
                            <a:solidFill>
                              <a:schemeClr val="bg1"/>
                            </a:solidFill>
                            <a:effectLst/>
                            <a:latin typeface="Helvetica" pitchFamily="2" charset="0"/>
                            <a:ea typeface="+mn-ea"/>
                            <a:cs typeface="+mn-cs"/>
                          </a:endParaRPr>
                        </a:p>
                      </a:txBody>
                      <a:tcPr marL="74078" marR="74078" marT="37038" marB="37038" anchor="ctr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bg1"/>
                              </a:solidFill>
                              <a:effectLst/>
                              <a:latin typeface="Helvetica" pitchFamily="2" charset="0"/>
                              <a:ea typeface="+mn-ea"/>
                              <a:cs typeface="+mn-cs"/>
                            </a:rPr>
                            <a:t>Buy</a:t>
                          </a:r>
                          <a:endParaRPr lang="en" altLang="zh-CN" sz="1400" b="1" kern="1200" dirty="0">
                            <a:solidFill>
                              <a:schemeClr val="bg1"/>
                            </a:solidFill>
                            <a:effectLst/>
                            <a:latin typeface="Helvetica" pitchFamily="2" charset="0"/>
                            <a:ea typeface="+mn-ea"/>
                            <a:cs typeface="+mn-cs"/>
                          </a:endParaRPr>
                        </a:p>
                      </a:txBody>
                      <a:tcPr marL="74078" marR="74078" marT="37038" marB="37038" anchor="ctr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411233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82.6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90.8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9855606"/>
                      </a:ext>
                    </a:extLst>
                  </a:tr>
                  <a:tr h="3207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29" t="-296226" r="-501717" b="-4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84.9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92.3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9281391"/>
                      </a:ext>
                    </a:extLst>
                  </a:tr>
                  <a:tr h="32073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29" t="-396226" r="-401717" b="-3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90.7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90.8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1367371"/>
                      </a:ext>
                    </a:extLst>
                  </a:tr>
                  <a:tr h="3207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29" t="-505769" r="-501717" b="-2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29" t="-505769" r="-401717" b="-2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90.7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92.3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41960193"/>
                      </a:ext>
                    </a:extLst>
                  </a:tr>
                  <a:tr h="3207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29" t="-594340" r="-501717" b="-1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29" t="-594340" r="-401717" b="-1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429" t="-594340" r="-301717" b="-1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91.9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96.9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8311323"/>
                      </a:ext>
                    </a:extLst>
                  </a:tr>
                  <a:tr h="3207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29" t="-694340" r="-501717" b="-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29" t="-694340" r="-401717" b="-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429" t="-694340" r="-301717" b="-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429" t="-694340" r="-201717" b="-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93.0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98.5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9359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3">
                <a:extLst>
                  <a:ext uri="{FF2B5EF4-FFF2-40B4-BE49-F238E27FC236}">
                    <a16:creationId xmlns:a16="http://schemas.microsoft.com/office/drawing/2014/main" id="{D4204590-DDB2-5D11-DF3E-FFB9852E3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5367167"/>
                  </p:ext>
                </p:extLst>
              </p:nvPr>
            </p:nvGraphicFramePr>
            <p:xfrm>
              <a:off x="913297" y="4474360"/>
              <a:ext cx="5676604" cy="2114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9151">
                      <a:extLst>
                        <a:ext uri="{9D8B030D-6E8A-4147-A177-3AD203B41FA5}">
                          <a16:colId xmlns:a16="http://schemas.microsoft.com/office/drawing/2014/main" val="3527671705"/>
                        </a:ext>
                      </a:extLst>
                    </a:gridCol>
                    <a:gridCol w="1419151">
                      <a:extLst>
                        <a:ext uri="{9D8B030D-6E8A-4147-A177-3AD203B41FA5}">
                          <a16:colId xmlns:a16="http://schemas.microsoft.com/office/drawing/2014/main" val="1306823430"/>
                        </a:ext>
                      </a:extLst>
                    </a:gridCol>
                    <a:gridCol w="1419151">
                      <a:extLst>
                        <a:ext uri="{9D8B030D-6E8A-4147-A177-3AD203B41FA5}">
                          <a16:colId xmlns:a16="http://schemas.microsoft.com/office/drawing/2014/main" val="111738153"/>
                        </a:ext>
                      </a:extLst>
                    </a:gridCol>
                    <a:gridCol w="1419151">
                      <a:extLst>
                        <a:ext uri="{9D8B030D-6E8A-4147-A177-3AD203B41FA5}">
                          <a16:colId xmlns:a16="http://schemas.microsoft.com/office/drawing/2014/main" val="390047099"/>
                        </a:ext>
                      </a:extLst>
                    </a:gridCol>
                  </a:tblGrid>
                  <a:tr h="34693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Target Prompt</a:t>
                          </a:r>
                        </a:p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Construction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Helvetica" pitchFamily="2" charset="0"/>
                            </a:rPr>
                            <a:t>Context Data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Helvetica" pitchFamily="2" charset="0"/>
                            </a:rPr>
                            <a:t>Parsing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400" b="1" kern="1200" dirty="0">
                              <a:solidFill>
                                <a:schemeClr val="lt1"/>
                              </a:solidFill>
                              <a:effectLst/>
                              <a:latin typeface="Helvetica" pitchFamily="2" charset="0"/>
                              <a:ea typeface="+mn-ea"/>
                              <a:cs typeface="+mn-cs"/>
                            </a:rPr>
                            <a:t>Data Transformation Acc (%)</a:t>
                          </a:r>
                        </a:p>
                      </a:txBody>
                      <a:tcPr marL="74078" marR="74078" marT="37038" marB="37038"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" altLang="zh-CN" sz="1300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4078" marR="74078" marT="37038" marB="37038" anchor="ctr"/>
                    </a:tc>
                    <a:extLst>
                      <a:ext uri="{0D108BD9-81ED-4DB2-BD59-A6C34878D82A}">
                        <a16:rowId xmlns:a16="http://schemas.microsoft.com/office/drawing/2014/main" val="2251803916"/>
                      </a:ext>
                    </a:extLst>
                  </a:tr>
                  <a:tr h="296562">
                    <a:tc vMerge="1">
                      <a:txBody>
                        <a:bodyPr/>
                        <a:lstStyle/>
                        <a:p>
                          <a:pPr algn="ctr"/>
                          <a:endParaRPr lang="en-US" altLang="zh-CN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400" b="1" dirty="0">
                              <a:solidFill>
                                <a:schemeClr val="bg1"/>
                              </a:solidFill>
                              <a:effectLst/>
                              <a:latin typeface="Helvetica" pitchFamily="2" charset="0"/>
                            </a:rPr>
                            <a:t>Stack</a:t>
                          </a:r>
                        </a:p>
                        <a:p>
                          <a:pPr algn="ctr"/>
                          <a:r>
                            <a:rPr lang="en" altLang="zh-CN" sz="1400" b="1" dirty="0">
                              <a:solidFill>
                                <a:schemeClr val="bg1"/>
                              </a:solidFill>
                              <a:effectLst/>
                              <a:latin typeface="Helvetica" pitchFamily="2" charset="0"/>
                            </a:rPr>
                            <a:t>Overflow</a:t>
                          </a:r>
                        </a:p>
                      </a:txBody>
                      <a:tcPr marL="74078" marR="74078" marT="37038" marB="37038" anchor="ctr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400" b="1" dirty="0">
                              <a:solidFill>
                                <a:schemeClr val="bg1"/>
                              </a:solidFill>
                              <a:effectLst/>
                              <a:latin typeface="Helvetica" pitchFamily="2" charset="0"/>
                            </a:rPr>
                            <a:t>Bing-</a:t>
                          </a:r>
                        </a:p>
                        <a:p>
                          <a:pPr algn="ctr"/>
                          <a:r>
                            <a:rPr lang="en" altLang="zh-CN" sz="1400" b="1" dirty="0" err="1">
                              <a:solidFill>
                                <a:schemeClr val="bg1"/>
                              </a:solidFill>
                              <a:effectLst/>
                              <a:latin typeface="Helvetica" pitchFamily="2" charset="0"/>
                            </a:rPr>
                            <a:t>QueryLogs</a:t>
                          </a:r>
                          <a:endParaRPr lang="en" altLang="zh-CN" sz="1400" b="1" dirty="0">
                            <a:solidFill>
                              <a:schemeClr val="bg1"/>
                            </a:solidFill>
                            <a:effectLst/>
                            <a:latin typeface="Helvetica" pitchFamily="2" charset="0"/>
                          </a:endParaRPr>
                        </a:p>
                      </a:txBody>
                      <a:tcPr marL="74078" marR="74078" marT="37038" marB="37038" anchor="ctr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41123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63.3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52.0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98556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65.3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52.0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928139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65.3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54.0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13673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67.4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56.0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41960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3">
                <a:extLst>
                  <a:ext uri="{FF2B5EF4-FFF2-40B4-BE49-F238E27FC236}">
                    <a16:creationId xmlns:a16="http://schemas.microsoft.com/office/drawing/2014/main" id="{D4204590-DDB2-5D11-DF3E-FFB9852E3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5367167"/>
                  </p:ext>
                </p:extLst>
              </p:nvPr>
            </p:nvGraphicFramePr>
            <p:xfrm>
              <a:off x="913297" y="4474360"/>
              <a:ext cx="5676604" cy="2114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9151">
                      <a:extLst>
                        <a:ext uri="{9D8B030D-6E8A-4147-A177-3AD203B41FA5}">
                          <a16:colId xmlns:a16="http://schemas.microsoft.com/office/drawing/2014/main" val="3527671705"/>
                        </a:ext>
                      </a:extLst>
                    </a:gridCol>
                    <a:gridCol w="1419151">
                      <a:extLst>
                        <a:ext uri="{9D8B030D-6E8A-4147-A177-3AD203B41FA5}">
                          <a16:colId xmlns:a16="http://schemas.microsoft.com/office/drawing/2014/main" val="1306823430"/>
                        </a:ext>
                      </a:extLst>
                    </a:gridCol>
                    <a:gridCol w="1419151">
                      <a:extLst>
                        <a:ext uri="{9D8B030D-6E8A-4147-A177-3AD203B41FA5}">
                          <a16:colId xmlns:a16="http://schemas.microsoft.com/office/drawing/2014/main" val="111738153"/>
                        </a:ext>
                      </a:extLst>
                    </a:gridCol>
                    <a:gridCol w="1419151">
                      <a:extLst>
                        <a:ext uri="{9D8B030D-6E8A-4147-A177-3AD203B41FA5}">
                          <a16:colId xmlns:a16="http://schemas.microsoft.com/office/drawing/2014/main" val="390047099"/>
                        </a:ext>
                      </a:extLst>
                    </a:gridCol>
                  </a:tblGrid>
                  <a:tr h="34693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Target Prompt</a:t>
                          </a:r>
                        </a:p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Construction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Helvetica" pitchFamily="2" charset="0"/>
                            </a:rPr>
                            <a:t>Context Data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Helvetica" pitchFamily="2" charset="0"/>
                            </a:rPr>
                            <a:t>Parsing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400" b="1" kern="1200" dirty="0">
                              <a:solidFill>
                                <a:schemeClr val="lt1"/>
                              </a:solidFill>
                              <a:effectLst/>
                              <a:latin typeface="Helvetica" pitchFamily="2" charset="0"/>
                              <a:ea typeface="+mn-ea"/>
                              <a:cs typeface="+mn-cs"/>
                            </a:rPr>
                            <a:t>Data Transformation Acc (%)</a:t>
                          </a:r>
                        </a:p>
                      </a:txBody>
                      <a:tcPr marL="74078" marR="74078" marT="37038" marB="37038"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" altLang="zh-CN" sz="1300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4078" marR="74078" marT="37038" marB="37038" anchor="ctr"/>
                    </a:tc>
                    <a:extLst>
                      <a:ext uri="{0D108BD9-81ED-4DB2-BD59-A6C34878D82A}">
                        <a16:rowId xmlns:a16="http://schemas.microsoft.com/office/drawing/2014/main" val="2251803916"/>
                      </a:ext>
                    </a:extLst>
                  </a:tr>
                  <a:tr h="500796">
                    <a:tc vMerge="1">
                      <a:txBody>
                        <a:bodyPr/>
                        <a:lstStyle/>
                        <a:p>
                          <a:pPr algn="ctr"/>
                          <a:endParaRPr lang="en-US" altLang="zh-CN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400" b="1" dirty="0">
                              <a:solidFill>
                                <a:schemeClr val="bg1"/>
                              </a:solidFill>
                              <a:effectLst/>
                              <a:latin typeface="Helvetica" pitchFamily="2" charset="0"/>
                            </a:rPr>
                            <a:t>Stack</a:t>
                          </a:r>
                        </a:p>
                        <a:p>
                          <a:pPr algn="ctr"/>
                          <a:r>
                            <a:rPr lang="en" altLang="zh-CN" sz="1400" b="1" dirty="0">
                              <a:solidFill>
                                <a:schemeClr val="bg1"/>
                              </a:solidFill>
                              <a:effectLst/>
                              <a:latin typeface="Helvetica" pitchFamily="2" charset="0"/>
                            </a:rPr>
                            <a:t>Overflow</a:t>
                          </a:r>
                        </a:p>
                      </a:txBody>
                      <a:tcPr marL="74078" marR="74078" marT="37038" marB="37038" anchor="ctr"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400" b="1" dirty="0">
                              <a:solidFill>
                                <a:schemeClr val="bg1"/>
                              </a:solidFill>
                              <a:effectLst/>
                              <a:latin typeface="Helvetica" pitchFamily="2" charset="0"/>
                            </a:rPr>
                            <a:t>Bing-</a:t>
                          </a:r>
                        </a:p>
                        <a:p>
                          <a:pPr algn="ctr"/>
                          <a:r>
                            <a:rPr lang="en" altLang="zh-CN" sz="1400" b="1" dirty="0" err="1">
                              <a:solidFill>
                                <a:schemeClr val="bg1"/>
                              </a:solidFill>
                              <a:effectLst/>
                              <a:latin typeface="Helvetica" pitchFamily="2" charset="0"/>
                            </a:rPr>
                            <a:t>QueryLogs</a:t>
                          </a:r>
                          <a:endParaRPr lang="en" altLang="zh-CN" sz="1400" b="1" dirty="0">
                            <a:solidFill>
                              <a:schemeClr val="bg1"/>
                            </a:solidFill>
                            <a:effectLst/>
                            <a:latin typeface="Helvetica" pitchFamily="2" charset="0"/>
                          </a:endParaRPr>
                        </a:p>
                      </a:txBody>
                      <a:tcPr marL="74078" marR="74078" marT="37038" marB="37038" anchor="ctr"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411233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63.3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52.0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9855606"/>
                      </a:ext>
                    </a:extLst>
                  </a:tr>
                  <a:tr h="32073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367308" r="-200855" b="-2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65.3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52.0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9281391"/>
                      </a:ext>
                    </a:extLst>
                  </a:tr>
                  <a:tr h="3207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9" t="-458491" r="-302146" b="-1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65.3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54.0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1367371"/>
                      </a:ext>
                    </a:extLst>
                  </a:tr>
                  <a:tr h="3207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9" t="-558491" r="-302146" b="-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558491" r="-200855" b="-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67.4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Helvetica" pitchFamily="2" charset="0"/>
                            </a:rPr>
                            <a:t>56.0</a:t>
                          </a:r>
                          <a:endParaRPr lang="zh-CN" altLang="en-US" sz="1400" dirty="0">
                            <a:latin typeface="Helvetica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419601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文本框 1">
            <a:extLst>
              <a:ext uri="{FF2B5EF4-FFF2-40B4-BE49-F238E27FC236}">
                <a16:creationId xmlns:a16="http://schemas.microsoft.com/office/drawing/2014/main" id="{4747AF6F-B753-4523-9B26-4216E76858C9}"/>
              </a:ext>
            </a:extLst>
          </p:cNvPr>
          <p:cNvSpPr txBox="1"/>
          <p:nvPr/>
        </p:nvSpPr>
        <p:spPr>
          <a:xfrm>
            <a:off x="493936" y="1011338"/>
            <a:ext cx="6407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Every step contributes to </a:t>
            </a:r>
            <a:r>
              <a:rPr lang="en-US" altLang="zh-CN" sz="2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UniDM</a:t>
            </a:r>
            <a:endParaRPr lang="en" altLang="zh-CN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156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698FD9-1532-BCD6-6954-5C825633A49D}"/>
              </a:ext>
            </a:extLst>
          </p:cNvPr>
          <p:cNvSpPr txBox="1"/>
          <p:nvPr/>
        </p:nvSpPr>
        <p:spPr>
          <a:xfrm>
            <a:off x="128952" y="88209"/>
            <a:ext cx="465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Experiment: Different Base Models</a:t>
            </a: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B8BCE606-7BA8-44BC-B06A-7DB9D5846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453524"/>
              </p:ext>
            </p:extLst>
          </p:nvPr>
        </p:nvGraphicFramePr>
        <p:xfrm>
          <a:off x="909375" y="1600785"/>
          <a:ext cx="6697361" cy="281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0104">
                  <a:extLst>
                    <a:ext uri="{9D8B030D-6E8A-4147-A177-3AD203B41FA5}">
                      <a16:colId xmlns:a16="http://schemas.microsoft.com/office/drawing/2014/main" val="2849869018"/>
                    </a:ext>
                  </a:extLst>
                </a:gridCol>
                <a:gridCol w="1839545">
                  <a:extLst>
                    <a:ext uri="{9D8B030D-6E8A-4147-A177-3AD203B41FA5}">
                      <a16:colId xmlns:a16="http://schemas.microsoft.com/office/drawing/2014/main" val="327143546"/>
                    </a:ext>
                  </a:extLst>
                </a:gridCol>
                <a:gridCol w="2017712">
                  <a:extLst>
                    <a:ext uri="{9D8B030D-6E8A-4147-A177-3AD203B41FA5}">
                      <a16:colId xmlns:a16="http://schemas.microsoft.com/office/drawing/2014/main" val="1524335914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Model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Data Imputation Acc (%)</a:t>
                      </a:r>
                    </a:p>
                  </a:txBody>
                  <a:tcPr marL="74078" marR="74078" marT="37038" marB="37038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zh-CN" sz="13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078" marR="74078" marT="37038" marB="37038" anchor="ctr"/>
                </a:tc>
                <a:extLst>
                  <a:ext uri="{0D108BD9-81ED-4DB2-BD59-A6C34878D82A}">
                    <a16:rowId xmlns:a16="http://schemas.microsoft.com/office/drawing/2014/main" val="424384588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/>
                        <a:t>LLMs</a:t>
                      </a:r>
                      <a:endParaRPr lang="zh-CN" altLang="en-US" sz="1300" dirty="0"/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Restaurant</a:t>
                      </a:r>
                      <a:endParaRPr lang="en" altLang="zh-CN" sz="1800" b="1" kern="1200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74078" marR="74078" marT="37038" marB="37038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Buy</a:t>
                      </a:r>
                      <a:endParaRPr lang="en" altLang="zh-CN" sz="1800" b="1" kern="1200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74078" marR="74078" marT="37038" marB="37038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03916"/>
                  </a:ext>
                </a:extLst>
              </a:tr>
              <a:tr h="320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GPT-3-175B</a:t>
                      </a:r>
                      <a:endParaRPr lang="en" altLang="zh-CN" sz="1800" kern="120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93.0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98.5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extLst>
                  <a:ext uri="{0D108BD9-81ED-4DB2-BD59-A6C34878D82A}">
                    <a16:rowId xmlns:a16="http://schemas.microsoft.com/office/drawing/2014/main" val="3857942829"/>
                  </a:ext>
                </a:extLst>
              </a:tr>
              <a:tr h="320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GPT-4-Turbo</a:t>
                      </a:r>
                      <a:endParaRPr lang="en" altLang="zh-CN" sz="1800" kern="120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96.5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98.5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extLst>
                  <a:ext uri="{0D108BD9-81ED-4DB2-BD59-A6C34878D82A}">
                    <a16:rowId xmlns:a16="http://schemas.microsoft.com/office/drawing/2014/main" val="266348476"/>
                  </a:ext>
                </a:extLst>
              </a:tr>
              <a:tr h="320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Claude2</a:t>
                      </a: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89.5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96.9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extLst>
                  <a:ext uri="{0D108BD9-81ED-4DB2-BD59-A6C34878D82A}">
                    <a16:rowId xmlns:a16="http://schemas.microsoft.com/office/drawing/2014/main" val="948270624"/>
                  </a:ext>
                </a:extLst>
              </a:tr>
              <a:tr h="320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LLaMA2-7B</a:t>
                      </a: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86.0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95.4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extLst>
                  <a:ext uri="{0D108BD9-81ED-4DB2-BD59-A6C34878D82A}">
                    <a16:rowId xmlns:a16="http://schemas.microsoft.com/office/drawing/2014/main" val="706216764"/>
                  </a:ext>
                </a:extLst>
              </a:tr>
              <a:tr h="320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LLaMA2-70B</a:t>
                      </a:r>
                      <a:endParaRPr lang="en" altLang="zh-CN" sz="1800" kern="120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88.4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96.9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extLst>
                  <a:ext uri="{0D108BD9-81ED-4DB2-BD59-A6C34878D82A}">
                    <a16:rowId xmlns:a16="http://schemas.microsoft.com/office/drawing/2014/main" val="1389591845"/>
                  </a:ext>
                </a:extLst>
              </a:tr>
              <a:tr h="320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Qwen-7B</a:t>
                      </a: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86.0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93.8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extLst>
                  <a:ext uri="{0D108BD9-81ED-4DB2-BD59-A6C34878D82A}">
                    <a16:rowId xmlns:a16="http://schemas.microsoft.com/office/drawing/2014/main" val="931737227"/>
                  </a:ext>
                </a:extLst>
              </a:tr>
            </a:tbl>
          </a:graphicData>
        </a:graphic>
      </p:graphicFrame>
      <p:sp>
        <p:nvSpPr>
          <p:cNvPr id="6" name="文本框 1">
            <a:extLst>
              <a:ext uri="{FF2B5EF4-FFF2-40B4-BE49-F238E27FC236}">
                <a16:creationId xmlns:a16="http://schemas.microsoft.com/office/drawing/2014/main" id="{37961B8C-E5BE-416D-B7EA-FD5541518F6C}"/>
              </a:ext>
            </a:extLst>
          </p:cNvPr>
          <p:cNvSpPr txBox="1"/>
          <p:nvPr/>
        </p:nvSpPr>
        <p:spPr>
          <a:xfrm>
            <a:off x="493936" y="1011338"/>
            <a:ext cx="971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Larger models are better, while smaller models are also fine…</a:t>
            </a:r>
            <a:endParaRPr lang="en" altLang="zh-CN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987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698FD9-1532-BCD6-6954-5C825633A49D}"/>
              </a:ext>
            </a:extLst>
          </p:cNvPr>
          <p:cNvSpPr txBox="1"/>
          <p:nvPr/>
        </p:nvSpPr>
        <p:spPr>
          <a:xfrm>
            <a:off x="128952" y="88209"/>
            <a:ext cx="3169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Experiment: Finetuning</a:t>
            </a: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B8BCE606-7BA8-44BC-B06A-7DB9D5846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914040"/>
              </p:ext>
            </p:extLst>
          </p:nvPr>
        </p:nvGraphicFramePr>
        <p:xfrm>
          <a:off x="899600" y="1701821"/>
          <a:ext cx="5638359" cy="2987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6446">
                  <a:extLst>
                    <a:ext uri="{9D8B030D-6E8A-4147-A177-3AD203B41FA5}">
                      <a16:colId xmlns:a16="http://schemas.microsoft.com/office/drawing/2014/main" val="2849869018"/>
                    </a:ext>
                  </a:extLst>
                </a:gridCol>
                <a:gridCol w="2341913">
                  <a:extLst>
                    <a:ext uri="{9D8B030D-6E8A-4147-A177-3AD203B41FA5}">
                      <a16:colId xmlns:a16="http://schemas.microsoft.com/office/drawing/2014/main" val="1524335914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LLM</a:t>
                      </a:r>
                      <a:endParaRPr lang="zh-CN" altLang="en-US" sz="1800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Entity Resolution F1-Score (%)</a:t>
                      </a:r>
                      <a:endParaRPr lang="en" altLang="zh-CN" sz="1800" kern="1200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74078" marR="74078" marT="37038" marB="37038" anchor="ctr"/>
                </a:tc>
                <a:extLst>
                  <a:ext uri="{0D108BD9-81ED-4DB2-BD59-A6C34878D82A}">
                    <a16:rowId xmlns:a16="http://schemas.microsoft.com/office/drawing/2014/main" val="424384588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300" dirty="0"/>
                        <a:t>LLMs</a:t>
                      </a:r>
                      <a:endParaRPr lang="zh-CN" altLang="en-US" sz="1300" dirty="0"/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UniDM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 on Walmart-Amazon</a:t>
                      </a:r>
                      <a:endParaRPr lang="en" altLang="zh-CN" sz="1800" b="1" kern="1200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74078" marR="74078" marT="37038" marB="37038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03916"/>
                  </a:ext>
                </a:extLst>
              </a:tr>
              <a:tr h="320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GPT-J-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6B</a:t>
                      </a:r>
                      <a:endParaRPr lang="en" altLang="zh-CN" sz="1800" kern="120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18.4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extLst>
                  <a:ext uri="{0D108BD9-81ED-4DB2-BD59-A6C34878D82A}">
                    <a16:rowId xmlns:a16="http://schemas.microsoft.com/office/drawing/2014/main" val="3857942829"/>
                  </a:ext>
                </a:extLst>
              </a:tr>
              <a:tr h="320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GPT-J-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6B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(finetune)</a:t>
                      </a:r>
                      <a:endParaRPr lang="en" altLang="zh-CN" sz="1800" kern="120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86.6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extLst>
                  <a:ext uri="{0D108BD9-81ED-4DB2-BD59-A6C34878D82A}">
                    <a16:rowId xmlns:a16="http://schemas.microsoft.com/office/drawing/2014/main" val="266348476"/>
                  </a:ext>
                </a:extLst>
              </a:tr>
              <a:tr h="320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LLaMA2-7B</a:t>
                      </a: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40.6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extLst>
                  <a:ext uri="{0D108BD9-81ED-4DB2-BD59-A6C34878D82A}">
                    <a16:rowId xmlns:a16="http://schemas.microsoft.com/office/drawing/2014/main" val="948270624"/>
                  </a:ext>
                </a:extLst>
              </a:tr>
              <a:tr h="320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LLaMA2-7B (fine-tune)</a:t>
                      </a: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89.4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extLst>
                  <a:ext uri="{0D108BD9-81ED-4DB2-BD59-A6C34878D82A}">
                    <a16:rowId xmlns:a16="http://schemas.microsoft.com/office/drawing/2014/main" val="706216764"/>
                  </a:ext>
                </a:extLst>
              </a:tr>
              <a:tr h="320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GPT-3-175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B</a:t>
                      </a:r>
                      <a:endParaRPr lang="en" altLang="zh-CN" sz="1800" kern="120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74078" marR="74078" marT="37038" marB="3703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88.2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marL="74078" marR="74078" marT="37038" marB="37038" anchor="ctr"/>
                </a:tc>
                <a:extLst>
                  <a:ext uri="{0D108BD9-81ED-4DB2-BD59-A6C34878D82A}">
                    <a16:rowId xmlns:a16="http://schemas.microsoft.com/office/drawing/2014/main" val="1389591845"/>
                  </a:ext>
                </a:extLst>
              </a:tr>
            </a:tbl>
          </a:graphicData>
        </a:graphic>
      </p:graphicFrame>
      <p:sp>
        <p:nvSpPr>
          <p:cNvPr id="6" name="文本框 1">
            <a:extLst>
              <a:ext uri="{FF2B5EF4-FFF2-40B4-BE49-F238E27FC236}">
                <a16:creationId xmlns:a16="http://schemas.microsoft.com/office/drawing/2014/main" id="{CD3748F9-D551-4B8B-90B8-62657229D1B8}"/>
              </a:ext>
            </a:extLst>
          </p:cNvPr>
          <p:cNvSpPr txBox="1"/>
          <p:nvPr/>
        </p:nvSpPr>
        <p:spPr>
          <a:xfrm>
            <a:off x="493936" y="1011338"/>
            <a:ext cx="11137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Finetuning with domain knowledge (i.e., training dataset in benchmark) helps a lot</a:t>
            </a:r>
          </a:p>
        </p:txBody>
      </p:sp>
    </p:spTree>
    <p:extLst>
      <p:ext uri="{BB962C8B-B14F-4D97-AF65-F5344CB8AC3E}">
        <p14:creationId xmlns:p14="http://schemas.microsoft.com/office/powerpoint/2010/main" val="320811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CA51017C-768F-B7CB-0513-C798F1C39C39}"/>
              </a:ext>
            </a:extLst>
          </p:cNvPr>
          <p:cNvSpPr txBox="1"/>
          <p:nvPr/>
        </p:nvSpPr>
        <p:spPr>
          <a:xfrm>
            <a:off x="493484" y="810309"/>
            <a:ext cx="1078411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Building a data processing tool for a class of</a:t>
            </a:r>
            <a:r>
              <a:rPr lang="e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data manipulation tasks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</a:pPr>
            <a:endParaRPr lang="en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Applications: data cleaning/augmentation, data analytics, enrich training data, …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Example: </a:t>
            </a:r>
            <a:r>
              <a:rPr lang="en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Imputation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698FD9-1532-BCD6-6954-5C825633A49D}"/>
              </a:ext>
            </a:extLst>
          </p:cNvPr>
          <p:cNvSpPr txBox="1"/>
          <p:nvPr/>
        </p:nvSpPr>
        <p:spPr>
          <a:xfrm>
            <a:off x="128952" y="88209"/>
            <a:ext cx="5981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Manipulation Tasks (for Relational Data)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656FD048-4331-4600-2136-9D89AA5020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7599673"/>
                  </p:ext>
                </p:extLst>
              </p:nvPr>
            </p:nvGraphicFramePr>
            <p:xfrm>
              <a:off x="914401" y="1254747"/>
              <a:ext cx="10784115" cy="354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9503">
                      <a:extLst>
                        <a:ext uri="{9D8B030D-6E8A-4147-A177-3AD203B41FA5}">
                          <a16:colId xmlns:a16="http://schemas.microsoft.com/office/drawing/2014/main" val="953659454"/>
                        </a:ext>
                      </a:extLst>
                    </a:gridCol>
                    <a:gridCol w="2503507">
                      <a:extLst>
                        <a:ext uri="{9D8B030D-6E8A-4147-A177-3AD203B41FA5}">
                          <a16:colId xmlns:a16="http://schemas.microsoft.com/office/drawing/2014/main" val="3398723874"/>
                        </a:ext>
                      </a:extLst>
                    </a:gridCol>
                    <a:gridCol w="2315490">
                      <a:extLst>
                        <a:ext uri="{9D8B030D-6E8A-4147-A177-3AD203B41FA5}">
                          <a16:colId xmlns:a16="http://schemas.microsoft.com/office/drawing/2014/main" val="3118895339"/>
                        </a:ext>
                      </a:extLst>
                    </a:gridCol>
                    <a:gridCol w="3065615">
                      <a:extLst>
                        <a:ext uri="{9D8B030D-6E8A-4147-A177-3AD203B41FA5}">
                          <a16:colId xmlns:a16="http://schemas.microsoft.com/office/drawing/2014/main" val="41869293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Task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Input attributes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oMath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Input records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Output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3377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600" b="1" dirty="0">
                              <a:latin typeface="Arial" panose="020B0604020202020204" pitchFamily="34" charset="0"/>
                            </a:rPr>
                            <a:t>Data Imputation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one</a:t>
                          </a:r>
                          <a:r>
                            <a:rPr lang="en-US" altLang="zh-CN" sz="1600" b="0" i="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attribute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a14:m>
                          <a:r>
                            <a:rPr lang="en-US" altLang="zh-CN" sz="1600" dirty="0"/>
                            <a:t> </a:t>
                          </a:r>
                          <a:r>
                            <a:rPr lang="en-US" altLang="zh-CN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with</a:t>
                          </a:r>
                          <a:r>
                            <a:rPr lang="en-US" altLang="zh-CN" sz="160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missing value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one record (row)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altLang="zh-CN" sz="16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  <m:r>
                                <a:rPr lang="en-US" altLang="zh-CN" sz="16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in the table</a:t>
                          </a:r>
                          <a:endParaRPr lang="zh-CN" alt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 missing value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[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𝑆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]</m:t>
                              </m:r>
                            </m:oMath>
                          </a14:m>
                          <a:endParaRPr lang="zh-CN" alt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54704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600" b="1" dirty="0">
                              <a:latin typeface="Arial" panose="020B0604020202020204" pitchFamily="34" charset="0"/>
                            </a:rPr>
                            <a:t>Data Transformation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one</a:t>
                          </a:r>
                          <a:r>
                            <a:rPr lang="en-US" altLang="zh-CN" sz="1600" b="0" i="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attribute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a14:m>
                          <a:r>
                            <a:rPr lang="en-US" altLang="zh-CN" sz="1600" dirty="0"/>
                            <a:t> </a:t>
                          </a:r>
                          <a:r>
                            <a:rPr lang="en-US" altLang="zh-CN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whose </a:t>
                          </a:r>
                          <a:r>
                            <a:rPr lang="en-US" altLang="zh-CN" sz="160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value to be transformed to new format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one record (row)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altLang="zh-CN" sz="16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  <m:r>
                                <a:rPr lang="en-US" altLang="zh-CN" sz="16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in the table</a:t>
                          </a:r>
                          <a:endParaRPr lang="zh-CN" alt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the new value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′[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𝑆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altLang="zh-CN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transformed</a:t>
                          </a:r>
                          <a:r>
                            <a:rPr lang="en-US" altLang="zh-CN" sz="160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from the original value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[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𝑆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]</m:t>
                              </m:r>
                            </m:oMath>
                          </a14:m>
                          <a:endParaRPr lang="zh-CN" alt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721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600" b="1" dirty="0">
                              <a:latin typeface="Arial" panose="020B0604020202020204" pitchFamily="34" charset="0"/>
                            </a:rPr>
                            <a:t>Error Detection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one</a:t>
                          </a:r>
                          <a:r>
                            <a:rPr lang="en-US" altLang="zh-CN" sz="1600" b="0" i="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attribute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a14:m>
                          <a:r>
                            <a:rPr lang="en-US" altLang="zh-CN" sz="1600" dirty="0"/>
                            <a:t> </a:t>
                          </a:r>
                          <a:r>
                            <a:rPr lang="en-US" altLang="zh-CN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whose</a:t>
                          </a:r>
                          <a:r>
                            <a:rPr lang="en-US" altLang="zh-CN" sz="160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value may be incorrect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one record (row)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altLang="zh-CN" sz="16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  <m:r>
                                <a:rPr lang="en-US" altLang="zh-CN" sz="16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in the table</a:t>
                          </a:r>
                          <a:endParaRPr lang="zh-CN" alt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binary answer on whether the value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[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𝑆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altLang="zh-CN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is correct</a:t>
                          </a:r>
                          <a:endParaRPr lang="zh-CN" alt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080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600" b="1" dirty="0">
                              <a:latin typeface="Arial" panose="020B0604020202020204" pitchFamily="34" charset="0"/>
                            </a:rPr>
                            <a:t>Entity Resolution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 number of attributes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a14:m>
                          <a:r>
                            <a:rPr lang="en-US" altLang="zh-CN" sz="1600" dirty="0"/>
                            <a:t> </a:t>
                          </a:r>
                          <a:r>
                            <a:rPr lang="en-US" altLang="zh-CN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related to the entity description task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i="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 pair of records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in the tables</a:t>
                          </a:r>
                          <a:endParaRPr lang="zh-CN" alt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binary answer on whether the </a:t>
                          </a:r>
                          <a:r>
                            <a:rPr lang="en-US" altLang="zh-CN" sz="1600" i="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records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refer to the same entity</a:t>
                          </a:r>
                          <a:r>
                            <a:rPr lang="en-US" altLang="zh-CN" sz="1600" baseline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or not</a:t>
                          </a:r>
                          <a:endParaRPr lang="zh-CN" alt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24613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Join Discovery, Table QA, ...</a:t>
                          </a:r>
                          <a:endParaRPr lang="zh-CN" altLang="en-US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More details in the paper, …</a:t>
                          </a:r>
                          <a:endParaRPr lang="zh-CN" alt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412481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656FD048-4331-4600-2136-9D89AA5020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7599673"/>
                  </p:ext>
                </p:extLst>
              </p:nvPr>
            </p:nvGraphicFramePr>
            <p:xfrm>
              <a:off x="914401" y="1254747"/>
              <a:ext cx="10784115" cy="354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9503">
                      <a:extLst>
                        <a:ext uri="{9D8B030D-6E8A-4147-A177-3AD203B41FA5}">
                          <a16:colId xmlns:a16="http://schemas.microsoft.com/office/drawing/2014/main" val="953659454"/>
                        </a:ext>
                      </a:extLst>
                    </a:gridCol>
                    <a:gridCol w="2503507">
                      <a:extLst>
                        <a:ext uri="{9D8B030D-6E8A-4147-A177-3AD203B41FA5}">
                          <a16:colId xmlns:a16="http://schemas.microsoft.com/office/drawing/2014/main" val="3398723874"/>
                        </a:ext>
                      </a:extLst>
                    </a:gridCol>
                    <a:gridCol w="2315490">
                      <a:extLst>
                        <a:ext uri="{9D8B030D-6E8A-4147-A177-3AD203B41FA5}">
                          <a16:colId xmlns:a16="http://schemas.microsoft.com/office/drawing/2014/main" val="3118895339"/>
                        </a:ext>
                      </a:extLst>
                    </a:gridCol>
                    <a:gridCol w="3065615">
                      <a:extLst>
                        <a:ext uri="{9D8B030D-6E8A-4147-A177-3AD203B41FA5}">
                          <a16:colId xmlns:a16="http://schemas.microsoft.com/office/drawing/2014/main" val="41869293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Task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6302" t="-1639" r="-215815" b="-8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3947" t="-1639" r="-133421" b="-8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2286" t="-1639" r="-795" b="-872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337776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600" b="1" dirty="0">
                              <a:latin typeface="Arial" panose="020B0604020202020204" pitchFamily="34" charset="0"/>
                            </a:rPr>
                            <a:t>Data Imputation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6302" t="-65263" r="-215815" b="-4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3947" t="-65263" r="-133421" b="-4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2286" t="-65263" r="-795" b="-4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47046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600" b="1" dirty="0">
                              <a:latin typeface="Arial" panose="020B0604020202020204" pitchFamily="34" charset="0"/>
                            </a:rPr>
                            <a:t>Data Transformation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6302" t="-115441" r="-215815" b="-221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3947" t="-115441" r="-133421" b="-221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2286" t="-115441" r="-795" b="-2213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372145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600" b="1" dirty="0">
                              <a:latin typeface="Arial" panose="020B0604020202020204" pitchFamily="34" charset="0"/>
                            </a:rPr>
                            <a:t>Error Detection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6302" t="-308421" r="-215815" b="-21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3947" t="-308421" r="-133421" b="-21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2286" t="-308421" r="-795" b="-216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8067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600" b="1" dirty="0">
                              <a:latin typeface="Arial" panose="020B0604020202020204" pitchFamily="34" charset="0"/>
                            </a:rPr>
                            <a:t>Entity Resolution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6302" t="-287407" r="-215815" b="-52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3947" t="-287407" r="-133421" b="-52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2286" t="-287407" r="-795" b="-525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24613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Join Discovery, Table QA, ...</a:t>
                          </a:r>
                          <a:endParaRPr lang="zh-CN" altLang="en-US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More details in the paper, …</a:t>
                          </a:r>
                          <a:endParaRPr lang="zh-CN" alt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412481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表格 57">
            <a:extLst>
              <a:ext uri="{FF2B5EF4-FFF2-40B4-BE49-F238E27FC236}">
                <a16:creationId xmlns:a16="http://schemas.microsoft.com/office/drawing/2014/main" id="{0207E510-D4D7-4523-956C-7240DFB8E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445551"/>
              </p:ext>
            </p:extLst>
          </p:nvPr>
        </p:nvGraphicFramePr>
        <p:xfrm>
          <a:off x="6306458" y="5489622"/>
          <a:ext cx="5392540" cy="12710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9875">
                  <a:extLst>
                    <a:ext uri="{9D8B030D-6E8A-4147-A177-3AD203B41FA5}">
                      <a16:colId xmlns:a16="http://schemas.microsoft.com/office/drawing/2014/main" val="2734112824"/>
                    </a:ext>
                  </a:extLst>
                </a:gridCol>
                <a:gridCol w="1049875">
                  <a:extLst>
                    <a:ext uri="{9D8B030D-6E8A-4147-A177-3AD203B41FA5}">
                      <a16:colId xmlns:a16="http://schemas.microsoft.com/office/drawing/2014/main" val="396289825"/>
                    </a:ext>
                  </a:extLst>
                </a:gridCol>
                <a:gridCol w="1193040">
                  <a:extLst>
                    <a:ext uri="{9D8B030D-6E8A-4147-A177-3AD203B41FA5}">
                      <a16:colId xmlns:a16="http://schemas.microsoft.com/office/drawing/2014/main" val="3596888115"/>
                    </a:ext>
                  </a:extLst>
                </a:gridCol>
                <a:gridCol w="1049875">
                  <a:extLst>
                    <a:ext uri="{9D8B030D-6E8A-4147-A177-3AD203B41FA5}">
                      <a16:colId xmlns:a16="http://schemas.microsoft.com/office/drawing/2014/main" val="1956966754"/>
                    </a:ext>
                  </a:extLst>
                </a:gridCol>
                <a:gridCol w="1049875">
                  <a:extLst>
                    <a:ext uri="{9D8B030D-6E8A-4147-A177-3AD203B41FA5}">
                      <a16:colId xmlns:a16="http://schemas.microsoft.com/office/drawing/2014/main" val="963114452"/>
                    </a:ext>
                  </a:extLst>
                </a:gridCol>
              </a:tblGrid>
              <a:tr h="28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country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timezone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population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postalcode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87139932"/>
                  </a:ext>
                </a:extLst>
              </a:tr>
              <a:tr h="28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Alicante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400" dirty="0">
                          <a:solidFill>
                            <a:schemeClr val="tx1"/>
                          </a:solidFill>
                        </a:rPr>
                        <a:t>Spain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400" dirty="0">
                          <a:solidFill>
                            <a:schemeClr val="tx1"/>
                          </a:solidFill>
                        </a:rPr>
                        <a:t>Central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400" dirty="0">
                          <a:solidFill>
                            <a:schemeClr val="tx1"/>
                          </a:solidFill>
                        </a:rPr>
                        <a:t>European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40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400" dirty="0">
                          <a:solidFill>
                            <a:schemeClr val="tx1"/>
                          </a:solidFill>
                        </a:rPr>
                        <a:t>337482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9919774"/>
                  </a:ext>
                </a:extLst>
              </a:tr>
              <a:tr h="28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Copenhagen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400" dirty="0">
                          <a:solidFill>
                            <a:schemeClr val="tx1"/>
                          </a:solidFill>
                        </a:rPr>
                        <a:t>Denmark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809314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1050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6393915"/>
                  </a:ext>
                </a:extLst>
              </a:tr>
              <a:tr h="28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51416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92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698FD9-1532-BCD6-6954-5C825633A49D}"/>
              </a:ext>
            </a:extLst>
          </p:cNvPr>
          <p:cNvSpPr txBox="1"/>
          <p:nvPr/>
        </p:nvSpPr>
        <p:spPr>
          <a:xfrm>
            <a:off x="128952" y="88209"/>
            <a:ext cx="3771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Conclusions &amp; Future Works</a:t>
            </a: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3E0603EB-0F0C-4FBB-A057-BE996A72BB4C}"/>
              </a:ext>
            </a:extLst>
          </p:cNvPr>
          <p:cNvSpPr txBox="1"/>
          <p:nvPr/>
        </p:nvSpPr>
        <p:spPr>
          <a:xfrm>
            <a:off x="493936" y="1011338"/>
            <a:ext cx="1113723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Identifying tasks LLMs are truly capable of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 unified and automatical framework for a class of data manipulation tasks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Invoking LLM multiple times: teaching LLMs in the same way of teaching kids</a:t>
            </a:r>
          </a:p>
          <a:p>
            <a:pPr>
              <a:spcBef>
                <a:spcPts val="100"/>
              </a:spcBef>
            </a:pPr>
            <a:r>
              <a:rPr lang="e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  Automatic Context Retrieval (finding examples) -&gt;</a:t>
            </a:r>
          </a:p>
          <a:p>
            <a:pPr>
              <a:spcBef>
                <a:spcPts val="100"/>
              </a:spcBef>
            </a:pPr>
            <a:r>
              <a:rPr lang="e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  Context Data Parsing (understanding the examples) -&gt;</a:t>
            </a:r>
          </a:p>
          <a:p>
            <a:pPr>
              <a:spcBef>
                <a:spcPts val="100"/>
              </a:spcBef>
            </a:pPr>
            <a:r>
              <a:rPr lang="e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   Target Prompt Construction (asking the right question)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Improving efficiency, fine-tuning, RAG, …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Text-to-SQL (Gao et al., VLDB2024)</a:t>
            </a:r>
          </a:p>
          <a:p>
            <a:pPr>
              <a:spcBef>
                <a:spcPts val="100"/>
              </a:spcBef>
            </a:pPr>
            <a:r>
              <a:rPr lang="e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+ data manipulation (this work)</a:t>
            </a:r>
          </a:p>
          <a:p>
            <a:pPr>
              <a:spcBef>
                <a:spcPts val="100"/>
              </a:spcBef>
            </a:pPr>
            <a:r>
              <a:rPr lang="e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+ feature augmentation (Lin et al., CIDR2024)</a:t>
            </a:r>
          </a:p>
          <a:p>
            <a:pPr>
              <a:spcBef>
                <a:spcPts val="100"/>
              </a:spcBef>
            </a:pPr>
            <a:r>
              <a:rPr lang="e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=&gt; a copilot for data scientists? (building)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37513-5A31-4C52-8438-73297F028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560" y="4243650"/>
            <a:ext cx="3461000" cy="116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43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9EDD6-6453-6941-814C-40FE0F7A9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304" y="0"/>
            <a:ext cx="11067392" cy="2440644"/>
          </a:xfrm>
        </p:spPr>
        <p:txBody>
          <a:bodyPr>
            <a:noAutofit/>
          </a:bodyPr>
          <a:lstStyle/>
          <a:p>
            <a:r>
              <a:rPr lang="en" altLang="zh-CN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Uni</a:t>
            </a:r>
            <a:r>
              <a:rPr lang="en" altLang="zh-CN" sz="4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DM</a:t>
            </a:r>
            <a:r>
              <a:rPr lang="en" altLang="zh-CN" sz="4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 Unified Framework for Data Manipulation with Large Language Models</a:t>
            </a:r>
            <a:endParaRPr kumimoji="1"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6048F8-54BD-A54C-46F8-A23DC11D23F5}"/>
              </a:ext>
            </a:extLst>
          </p:cNvPr>
          <p:cNvSpPr txBox="1"/>
          <p:nvPr/>
        </p:nvSpPr>
        <p:spPr>
          <a:xfrm>
            <a:off x="846083" y="2847697"/>
            <a:ext cx="1049983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3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 &amp; A</a:t>
            </a:r>
          </a:p>
          <a:p>
            <a:pPr algn="ctr"/>
            <a:br>
              <a:rPr lang="en" altLang="zh-CN" sz="3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altLang="zh-CN" sz="3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Bolin Ding</a:t>
            </a:r>
            <a:endParaRPr lang="en" altLang="zh-CN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" altLang="zh-CN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bolin.ding</a:t>
            </a:r>
            <a:r>
              <a:rPr lang="en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@alibaba-inc.com</a:t>
            </a:r>
            <a:r>
              <a:rPr lang="en" altLang="zh-C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" altLang="zh-C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929C368-8F6D-CA67-83DF-04404897C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489" y="5031085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8C28B112-87C6-54B7-9FAE-011253765760}"/>
              </a:ext>
            </a:extLst>
          </p:cNvPr>
          <p:cNvGrpSpPr/>
          <p:nvPr/>
        </p:nvGrpSpPr>
        <p:grpSpPr>
          <a:xfrm>
            <a:off x="4362983" y="5580360"/>
            <a:ext cx="1536231" cy="628650"/>
            <a:chOff x="1469700" y="5713676"/>
            <a:chExt cx="1536231" cy="628650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9575F1B-6C46-19CB-8E56-6F925D0F04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875"/>
            <a:stretch/>
          </p:blipFill>
          <p:spPr bwMode="auto">
            <a:xfrm>
              <a:off x="1469700" y="5713676"/>
              <a:ext cx="751464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2">
              <a:extLst>
                <a:ext uri="{FF2B5EF4-FFF2-40B4-BE49-F238E27FC236}">
                  <a16:creationId xmlns:a16="http://schemas.microsoft.com/office/drawing/2014/main" id="{19378199-ED80-0FA0-360E-C2A115816499}"/>
                </a:ext>
              </a:extLst>
            </p:cNvPr>
            <p:cNvSpPr txBox="1"/>
            <p:nvPr/>
          </p:nvSpPr>
          <p:spPr>
            <a:xfrm>
              <a:off x="2103120" y="5766391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3333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通义</a:t>
              </a:r>
              <a:endParaRPr lang="en-US" sz="2800" b="1" dirty="0">
                <a:solidFill>
                  <a:srgbClr val="3333CC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013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CA51017C-768F-B7CB-0513-C798F1C39C39}"/>
              </a:ext>
            </a:extLst>
          </p:cNvPr>
          <p:cNvSpPr txBox="1"/>
          <p:nvPr/>
        </p:nvSpPr>
        <p:spPr>
          <a:xfrm>
            <a:off x="493484" y="810309"/>
            <a:ext cx="1078411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Massive data =&gt; large knowledgebase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Generate taxonomy: “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InstanceOf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”, “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AttributeOf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”, …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Massive data =&gt; large language model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Should LLM be more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capable</a:t>
            </a:r>
            <a:r>
              <a:rPr lang="e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698FD9-1532-BCD6-6954-5C825633A49D}"/>
              </a:ext>
            </a:extLst>
          </p:cNvPr>
          <p:cNvSpPr txBox="1"/>
          <p:nvPr/>
        </p:nvSpPr>
        <p:spPr>
          <a:xfrm>
            <a:off x="128952" y="88209"/>
            <a:ext cx="452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Pre-LLM Attempt: Probase (2010-)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B1CFBC-305C-404E-A4E1-62AC6560B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953" y="1610528"/>
            <a:ext cx="3490695" cy="14131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5FC9A2-1444-437A-8271-E3B6DEECD523}"/>
              </a:ext>
            </a:extLst>
          </p:cNvPr>
          <p:cNvSpPr txBox="1"/>
          <p:nvPr/>
        </p:nvSpPr>
        <p:spPr>
          <a:xfrm>
            <a:off x="6947452" y="994974"/>
            <a:ext cx="49919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https://www.microsoft.com/en-us/research/project/probase/</a:t>
            </a:r>
            <a:endParaRPr lang="en-US" sz="1400" dirty="0"/>
          </a:p>
        </p:txBody>
      </p:sp>
      <p:pic>
        <p:nvPicPr>
          <p:cNvPr id="11" name="Graphic 10" descr="Document with solid fill">
            <a:extLst>
              <a:ext uri="{FF2B5EF4-FFF2-40B4-BE49-F238E27FC236}">
                <a16:creationId xmlns:a16="http://schemas.microsoft.com/office/drawing/2014/main" id="{FEE1A9A4-FCEC-4173-B67A-91D1CF11B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440" y="2153001"/>
            <a:ext cx="914400" cy="914400"/>
          </a:xfrm>
          <a:prstGeom prst="rect">
            <a:avLst/>
          </a:prstGeom>
        </p:spPr>
      </p:pic>
      <p:pic>
        <p:nvPicPr>
          <p:cNvPr id="13" name="Graphic 12" descr="Document with solid fill">
            <a:extLst>
              <a:ext uri="{FF2B5EF4-FFF2-40B4-BE49-F238E27FC236}">
                <a16:creationId xmlns:a16="http://schemas.microsoft.com/office/drawing/2014/main" id="{50730ADE-9ED3-4188-88BC-00EEEFF1D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0059" y="2153001"/>
            <a:ext cx="914400" cy="914400"/>
          </a:xfrm>
          <a:prstGeom prst="rect">
            <a:avLst/>
          </a:prstGeom>
        </p:spPr>
      </p:pic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556E5EFF-978A-44FD-8DD2-2A1B592DC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3750" y="3067401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A9CEE2-3824-428C-9A8D-1F0DFD843C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6143" y="2153001"/>
            <a:ext cx="5072124" cy="16220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C3F47C-6B88-4250-8CEE-AF8B8C7119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6269" y="4727976"/>
            <a:ext cx="3705604" cy="1319715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C5AE12AF-B967-4482-AB07-F7B535B1C24F}"/>
              </a:ext>
            </a:extLst>
          </p:cNvPr>
          <p:cNvSpPr/>
          <p:nvPr/>
        </p:nvSpPr>
        <p:spPr>
          <a:xfrm>
            <a:off x="2842591" y="3160643"/>
            <a:ext cx="4104861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958BD6D-002F-4092-9BC6-EAEBE169B4EF}"/>
              </a:ext>
            </a:extLst>
          </p:cNvPr>
          <p:cNvSpPr/>
          <p:nvPr/>
        </p:nvSpPr>
        <p:spPr>
          <a:xfrm>
            <a:off x="9360653" y="3908942"/>
            <a:ext cx="516835" cy="707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D08DFD-50C9-4AF1-9008-5C6B3770B8FF}"/>
              </a:ext>
            </a:extLst>
          </p:cNvPr>
          <p:cNvSpPr txBox="1"/>
          <p:nvPr/>
        </p:nvSpPr>
        <p:spPr>
          <a:xfrm>
            <a:off x="6946208" y="1262200"/>
            <a:ext cx="310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[Song et al. IJCAI2011]</a:t>
            </a:r>
          </a:p>
          <a:p>
            <a:r>
              <a:rPr lang="en-US" b="1" dirty="0"/>
              <a:t>[Wu et al. SIGMOD2012]</a:t>
            </a:r>
          </a:p>
        </p:txBody>
      </p:sp>
    </p:spTree>
    <p:extLst>
      <p:ext uri="{BB962C8B-B14F-4D97-AF65-F5344CB8AC3E}">
        <p14:creationId xmlns:p14="http://schemas.microsoft.com/office/powerpoint/2010/main" val="193723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CA51017C-768F-B7CB-0513-C798F1C39C39}"/>
              </a:ext>
            </a:extLst>
          </p:cNvPr>
          <p:cNvSpPr txBox="1"/>
          <p:nvPr/>
        </p:nvSpPr>
        <p:spPr>
          <a:xfrm>
            <a:off x="493484" y="810309"/>
            <a:ext cx="1078411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Example: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Imputation</a:t>
            </a:r>
            <a:endParaRPr lang="en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</a:pPr>
            <a:endParaRPr lang="en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LLM as a knowledgebase (browsing the knowledgebase via prompting)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Context may help (considering surrounding records as examples in the prompt)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Next-token-prediction =&gt; data imputation as a cloze question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E.g., Copenhagen’s timezone is ____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Ability of parsing/formating data: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with instruction and/or examples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unstructured data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 relational data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code generation</a:t>
            </a:r>
            <a:endParaRPr lang="en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698FD9-1532-BCD6-6954-5C825633A49D}"/>
              </a:ext>
            </a:extLst>
          </p:cNvPr>
          <p:cNvSpPr txBox="1"/>
          <p:nvPr/>
        </p:nvSpPr>
        <p:spPr>
          <a:xfrm>
            <a:off x="128952" y="88209"/>
            <a:ext cx="1509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Why LLM?</a:t>
            </a:r>
          </a:p>
        </p:txBody>
      </p:sp>
      <p:graphicFrame>
        <p:nvGraphicFramePr>
          <p:cNvPr id="5" name="表格 57">
            <a:extLst>
              <a:ext uri="{FF2B5EF4-FFF2-40B4-BE49-F238E27FC236}">
                <a16:creationId xmlns:a16="http://schemas.microsoft.com/office/drawing/2014/main" id="{5AFB999D-7C0B-45A0-9FE6-3452C42EF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156765"/>
              </p:ext>
            </p:extLst>
          </p:nvPr>
        </p:nvGraphicFramePr>
        <p:xfrm>
          <a:off x="6305976" y="549874"/>
          <a:ext cx="5392540" cy="12710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9875">
                  <a:extLst>
                    <a:ext uri="{9D8B030D-6E8A-4147-A177-3AD203B41FA5}">
                      <a16:colId xmlns:a16="http://schemas.microsoft.com/office/drawing/2014/main" val="2734112824"/>
                    </a:ext>
                  </a:extLst>
                </a:gridCol>
                <a:gridCol w="1049875">
                  <a:extLst>
                    <a:ext uri="{9D8B030D-6E8A-4147-A177-3AD203B41FA5}">
                      <a16:colId xmlns:a16="http://schemas.microsoft.com/office/drawing/2014/main" val="396289825"/>
                    </a:ext>
                  </a:extLst>
                </a:gridCol>
                <a:gridCol w="1193040">
                  <a:extLst>
                    <a:ext uri="{9D8B030D-6E8A-4147-A177-3AD203B41FA5}">
                      <a16:colId xmlns:a16="http://schemas.microsoft.com/office/drawing/2014/main" val="3596888115"/>
                    </a:ext>
                  </a:extLst>
                </a:gridCol>
                <a:gridCol w="1049875">
                  <a:extLst>
                    <a:ext uri="{9D8B030D-6E8A-4147-A177-3AD203B41FA5}">
                      <a16:colId xmlns:a16="http://schemas.microsoft.com/office/drawing/2014/main" val="1956966754"/>
                    </a:ext>
                  </a:extLst>
                </a:gridCol>
                <a:gridCol w="1049875">
                  <a:extLst>
                    <a:ext uri="{9D8B030D-6E8A-4147-A177-3AD203B41FA5}">
                      <a16:colId xmlns:a16="http://schemas.microsoft.com/office/drawing/2014/main" val="963114452"/>
                    </a:ext>
                  </a:extLst>
                </a:gridCol>
              </a:tblGrid>
              <a:tr h="28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country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timezone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population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postalcode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87139932"/>
                  </a:ext>
                </a:extLst>
              </a:tr>
              <a:tr h="28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Alicante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400" dirty="0">
                          <a:solidFill>
                            <a:schemeClr val="tx1"/>
                          </a:solidFill>
                        </a:rPr>
                        <a:t>Spain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400" dirty="0">
                          <a:solidFill>
                            <a:schemeClr val="tx1"/>
                          </a:solidFill>
                        </a:rPr>
                        <a:t>Central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400" dirty="0">
                          <a:solidFill>
                            <a:schemeClr val="tx1"/>
                          </a:solidFill>
                        </a:rPr>
                        <a:t>European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40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400" dirty="0">
                          <a:solidFill>
                            <a:schemeClr val="tx1"/>
                          </a:solidFill>
                        </a:rPr>
                        <a:t>337482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9919774"/>
                  </a:ext>
                </a:extLst>
              </a:tr>
              <a:tr h="28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Copenhagen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400" dirty="0">
                          <a:solidFill>
                            <a:schemeClr val="tx1"/>
                          </a:solidFill>
                        </a:rPr>
                        <a:t>Denmark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809314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1050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6393915"/>
                  </a:ext>
                </a:extLst>
              </a:tr>
              <a:tr h="28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5141665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5400134-5FDB-4BC2-9EB1-926C19D24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897" y="3508823"/>
            <a:ext cx="5152103" cy="3115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56D121-8F03-4B9E-9DB6-0D909F69F221}"/>
              </a:ext>
            </a:extLst>
          </p:cNvPr>
          <p:cNvSpPr txBox="1"/>
          <p:nvPr/>
        </p:nvSpPr>
        <p:spPr>
          <a:xfrm>
            <a:off x="7036421" y="6550223"/>
            <a:ext cx="5155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https://platform.openai.com/examples/default-spreadsheet-gen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065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CA51017C-768F-B7CB-0513-C798F1C39C39}"/>
              </a:ext>
            </a:extLst>
          </p:cNvPr>
          <p:cNvSpPr txBox="1"/>
          <p:nvPr/>
        </p:nvSpPr>
        <p:spPr>
          <a:xfrm>
            <a:off x="493484" y="810309"/>
            <a:ext cx="1078411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Can LLMs wrangle your data?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Other related work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Can LLMs predict data correlations from column names?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Table fine-tuned GPT for diverse table tasks</a:t>
            </a:r>
            <a:endParaRPr lang="en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698FD9-1532-BCD6-6954-5C825633A49D}"/>
              </a:ext>
            </a:extLst>
          </p:cNvPr>
          <p:cNvSpPr txBox="1"/>
          <p:nvPr/>
        </p:nvSpPr>
        <p:spPr>
          <a:xfrm>
            <a:off x="128952" y="88209"/>
            <a:ext cx="4249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After-LLM Attempts (2022-now)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D08DFD-50C9-4AF1-9008-5C6B3770B8FF}"/>
              </a:ext>
            </a:extLst>
          </p:cNvPr>
          <p:cNvSpPr txBox="1"/>
          <p:nvPr/>
        </p:nvSpPr>
        <p:spPr>
          <a:xfrm>
            <a:off x="9010079" y="927657"/>
            <a:ext cx="310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[Narayan et al. VLDB2022]</a:t>
            </a:r>
          </a:p>
        </p:txBody>
      </p:sp>
      <p:graphicFrame>
        <p:nvGraphicFramePr>
          <p:cNvPr id="17" name="表格 57">
            <a:extLst>
              <a:ext uri="{FF2B5EF4-FFF2-40B4-BE49-F238E27FC236}">
                <a16:creationId xmlns:a16="http://schemas.microsoft.com/office/drawing/2014/main" id="{D6F84E36-B589-42E1-A791-2327251A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5192"/>
              </p:ext>
            </p:extLst>
          </p:nvPr>
        </p:nvGraphicFramePr>
        <p:xfrm>
          <a:off x="914401" y="1400265"/>
          <a:ext cx="5392540" cy="12710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9875">
                  <a:extLst>
                    <a:ext uri="{9D8B030D-6E8A-4147-A177-3AD203B41FA5}">
                      <a16:colId xmlns:a16="http://schemas.microsoft.com/office/drawing/2014/main" val="2734112824"/>
                    </a:ext>
                  </a:extLst>
                </a:gridCol>
                <a:gridCol w="1049875">
                  <a:extLst>
                    <a:ext uri="{9D8B030D-6E8A-4147-A177-3AD203B41FA5}">
                      <a16:colId xmlns:a16="http://schemas.microsoft.com/office/drawing/2014/main" val="396289825"/>
                    </a:ext>
                  </a:extLst>
                </a:gridCol>
                <a:gridCol w="1193040">
                  <a:extLst>
                    <a:ext uri="{9D8B030D-6E8A-4147-A177-3AD203B41FA5}">
                      <a16:colId xmlns:a16="http://schemas.microsoft.com/office/drawing/2014/main" val="3596888115"/>
                    </a:ext>
                  </a:extLst>
                </a:gridCol>
                <a:gridCol w="1049875">
                  <a:extLst>
                    <a:ext uri="{9D8B030D-6E8A-4147-A177-3AD203B41FA5}">
                      <a16:colId xmlns:a16="http://schemas.microsoft.com/office/drawing/2014/main" val="1956966754"/>
                    </a:ext>
                  </a:extLst>
                </a:gridCol>
                <a:gridCol w="1049875">
                  <a:extLst>
                    <a:ext uri="{9D8B030D-6E8A-4147-A177-3AD203B41FA5}">
                      <a16:colId xmlns:a16="http://schemas.microsoft.com/office/drawing/2014/main" val="963114452"/>
                    </a:ext>
                  </a:extLst>
                </a:gridCol>
              </a:tblGrid>
              <a:tr h="28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country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timezone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population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postalcode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87139932"/>
                  </a:ext>
                </a:extLst>
              </a:tr>
              <a:tr h="28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Alicante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400" dirty="0">
                          <a:solidFill>
                            <a:schemeClr val="tx1"/>
                          </a:solidFill>
                        </a:rPr>
                        <a:t>Spain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400" dirty="0">
                          <a:solidFill>
                            <a:schemeClr val="tx1"/>
                          </a:solidFill>
                        </a:rPr>
                        <a:t>Central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400" dirty="0">
                          <a:solidFill>
                            <a:schemeClr val="tx1"/>
                          </a:solidFill>
                        </a:rPr>
                        <a:t>European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40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400" dirty="0">
                          <a:solidFill>
                            <a:schemeClr val="tx1"/>
                          </a:solidFill>
                        </a:rPr>
                        <a:t>337482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3000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9919774"/>
                  </a:ext>
                </a:extLst>
              </a:tr>
              <a:tr h="28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Copenhagen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400" dirty="0">
                          <a:solidFill>
                            <a:schemeClr val="tx1"/>
                          </a:solidFill>
                        </a:rPr>
                        <a:t>Denmark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809314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1050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6393915"/>
                  </a:ext>
                </a:extLst>
              </a:tr>
              <a:tr h="28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5141665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89EF050-EEC2-4A84-8055-1FEE104248D5}"/>
              </a:ext>
            </a:extLst>
          </p:cNvPr>
          <p:cNvSpPr txBox="1"/>
          <p:nvPr/>
        </p:nvSpPr>
        <p:spPr>
          <a:xfrm>
            <a:off x="9010079" y="4966257"/>
            <a:ext cx="310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</a:t>
            </a:r>
            <a:r>
              <a:rPr lang="en-US" b="1" dirty="0" err="1"/>
              <a:t>Trummer</a:t>
            </a:r>
            <a:r>
              <a:rPr lang="en-US" b="1" dirty="0"/>
              <a:t> VLDB2022]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A299CE-09DE-48C8-BAB6-A01657E133B3}"/>
              </a:ext>
            </a:extLst>
          </p:cNvPr>
          <p:cNvSpPr txBox="1"/>
          <p:nvPr/>
        </p:nvSpPr>
        <p:spPr>
          <a:xfrm>
            <a:off x="9010079" y="5473606"/>
            <a:ext cx="310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[Li et al. SIGMOD2024]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8E56D07-7481-4D7F-9724-323A3A69B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704313"/>
              </p:ext>
            </p:extLst>
          </p:nvPr>
        </p:nvGraphicFramePr>
        <p:xfrm>
          <a:off x="914401" y="3074194"/>
          <a:ext cx="7949096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3729">
                  <a:extLst>
                    <a:ext uri="{9D8B030D-6E8A-4147-A177-3AD203B41FA5}">
                      <a16:colId xmlns:a16="http://schemas.microsoft.com/office/drawing/2014/main" val="1330010452"/>
                    </a:ext>
                  </a:extLst>
                </a:gridCol>
                <a:gridCol w="1888437">
                  <a:extLst>
                    <a:ext uri="{9D8B030D-6E8A-4147-A177-3AD203B41FA5}">
                      <a16:colId xmlns:a16="http://schemas.microsoft.com/office/drawing/2014/main" val="539033892"/>
                    </a:ext>
                  </a:extLst>
                </a:gridCol>
                <a:gridCol w="5036930">
                  <a:extLst>
                    <a:ext uri="{9D8B030D-6E8A-4147-A177-3AD203B41FA5}">
                      <a16:colId xmlns:a16="http://schemas.microsoft.com/office/drawing/2014/main" val="800596394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lang="en-US" dirty="0"/>
                        <a:t>Prompt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Task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Filling missing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9445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Demonstration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city: Alicante, country: Span, </a:t>
                      </a:r>
                      <a:r>
                        <a:rPr lang="en-US" dirty="0" err="1"/>
                        <a:t>timezone</a:t>
                      </a:r>
                      <a:r>
                        <a:rPr lang="en-US" dirty="0"/>
                        <a:t>? CET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644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Task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City: Copenhagen, country: Denmark, </a:t>
                      </a:r>
                      <a:r>
                        <a:rPr lang="en-US" dirty="0" err="1"/>
                        <a:t>timezone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79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53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CA51017C-768F-B7CB-0513-C798F1C39C39}"/>
              </a:ext>
            </a:extLst>
          </p:cNvPr>
          <p:cNvSpPr txBox="1"/>
          <p:nvPr/>
        </p:nvSpPr>
        <p:spPr>
          <a:xfrm>
            <a:off x="493484" y="810309"/>
            <a:ext cx="10784115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How to write the prompt automatically (we are building a data tool not a chatbot)?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How to retrieve context or construct demonstration automatically from data?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How to construct LLM-friendly prompt from relational data (tables)?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Can LLM itself help us solve the above challenges?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Need of a unified framework for a large class of data manipulation tasks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698FD9-1532-BCD6-6954-5C825633A49D}"/>
              </a:ext>
            </a:extLst>
          </p:cNvPr>
          <p:cNvSpPr txBox="1"/>
          <p:nvPr/>
        </p:nvSpPr>
        <p:spPr>
          <a:xfrm>
            <a:off x="128952" y="88209"/>
            <a:ext cx="447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Challenges and Our Contributions</a:t>
            </a:r>
          </a:p>
        </p:txBody>
      </p:sp>
    </p:spTree>
    <p:extLst>
      <p:ext uri="{BB962C8B-B14F-4D97-AF65-F5344CB8AC3E}">
        <p14:creationId xmlns:p14="http://schemas.microsoft.com/office/powerpoint/2010/main" val="228605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6D215DF-6093-E797-F01F-58CC9718406D}"/>
              </a:ext>
            </a:extLst>
          </p:cNvPr>
          <p:cNvSpPr txBox="1"/>
          <p:nvPr/>
        </p:nvSpPr>
        <p:spPr>
          <a:xfrm>
            <a:off x="128952" y="88209"/>
            <a:ext cx="3157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Our </a:t>
            </a:r>
            <a:r>
              <a:rPr kumimoji="1"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UniDM</a:t>
            </a:r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Framework</a:t>
            </a:r>
          </a:p>
        </p:txBody>
      </p: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D96D7C49-3F7A-80BB-E485-7AFA03198A39}"/>
              </a:ext>
            </a:extLst>
          </p:cNvPr>
          <p:cNvGrpSpPr/>
          <p:nvPr/>
        </p:nvGrpSpPr>
        <p:grpSpPr>
          <a:xfrm>
            <a:off x="2166976" y="702723"/>
            <a:ext cx="7858047" cy="2635778"/>
            <a:chOff x="2469455" y="945617"/>
            <a:chExt cx="6770322" cy="2270929"/>
          </a:xfrm>
        </p:grpSpPr>
        <p:pic>
          <p:nvPicPr>
            <p:cNvPr id="120" name="图片 119">
              <a:extLst>
                <a:ext uri="{FF2B5EF4-FFF2-40B4-BE49-F238E27FC236}">
                  <a16:creationId xmlns:a16="http://schemas.microsoft.com/office/drawing/2014/main" id="{783B6D15-F949-3570-E545-9970B1B0C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0405" y="1898624"/>
              <a:ext cx="553459" cy="553459"/>
            </a:xfrm>
            <a:prstGeom prst="rect">
              <a:avLst/>
            </a:prstGeom>
          </p:spPr>
        </p:pic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D409E20F-4691-A26F-C678-A350FE3623B5}"/>
                </a:ext>
              </a:extLst>
            </p:cNvPr>
            <p:cNvSpPr txBox="1"/>
            <p:nvPr/>
          </p:nvSpPr>
          <p:spPr>
            <a:xfrm>
              <a:off x="8555777" y="2400338"/>
              <a:ext cx="684000" cy="265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Result</a:t>
              </a:r>
            </a:p>
          </p:txBody>
        </p:sp>
        <p:sp>
          <p:nvSpPr>
            <p:cNvPr id="122" name="圆角矩形 121">
              <a:extLst>
                <a:ext uri="{FF2B5EF4-FFF2-40B4-BE49-F238E27FC236}">
                  <a16:creationId xmlns:a16="http://schemas.microsoft.com/office/drawing/2014/main" id="{09351658-A76F-030B-9E10-D89CF7C30DE5}"/>
                </a:ext>
              </a:extLst>
            </p:cNvPr>
            <p:cNvSpPr/>
            <p:nvPr/>
          </p:nvSpPr>
          <p:spPr>
            <a:xfrm>
              <a:off x="4386000" y="945617"/>
              <a:ext cx="3420000" cy="288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Manipulation Tasks</a:t>
              </a:r>
              <a:endParaRPr kumimoji="1" lang="zh-CN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圆角矩形 122">
              <a:extLst>
                <a:ext uri="{FF2B5EF4-FFF2-40B4-BE49-F238E27FC236}">
                  <a16:creationId xmlns:a16="http://schemas.microsoft.com/office/drawing/2014/main" id="{D3BCCE10-A92D-7FFB-1282-14FE3ED188E9}"/>
                </a:ext>
              </a:extLst>
            </p:cNvPr>
            <p:cNvSpPr/>
            <p:nvPr/>
          </p:nvSpPr>
          <p:spPr>
            <a:xfrm>
              <a:off x="4386000" y="2892546"/>
              <a:ext cx="3420000" cy="324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Large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Language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</a:t>
              </a:r>
              <a:endParaRPr kumimoji="1" lang="zh-CN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6D288A8-53C5-23C5-87EC-0F4347691CB6}"/>
                </a:ext>
              </a:extLst>
            </p:cNvPr>
            <p:cNvSpPr txBox="1"/>
            <p:nvPr/>
          </p:nvSpPr>
          <p:spPr>
            <a:xfrm>
              <a:off x="4038797" y="2270840"/>
              <a:ext cx="1138019" cy="3977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Automatic Context Retrieval</a:t>
              </a:r>
              <a:endParaRPr kumimoji="1" lang="zh-CN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8E78860A-8BC0-3B6A-AA1A-FFED7DBCE280}"/>
                </a:ext>
              </a:extLst>
            </p:cNvPr>
            <p:cNvSpPr/>
            <p:nvPr/>
          </p:nvSpPr>
          <p:spPr>
            <a:xfrm>
              <a:off x="3938805" y="1808179"/>
              <a:ext cx="1296000" cy="82800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D75A694F-38C4-5E36-EF37-882C18A45DFA}"/>
                </a:ext>
              </a:extLst>
            </p:cNvPr>
            <p:cNvSpPr/>
            <p:nvPr/>
          </p:nvSpPr>
          <p:spPr>
            <a:xfrm>
              <a:off x="6949752" y="1823332"/>
              <a:ext cx="1296000" cy="82800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90FDCBF0-A526-2089-C35D-EAE6050B07E9}"/>
                </a:ext>
              </a:extLst>
            </p:cNvPr>
            <p:cNvSpPr txBox="1"/>
            <p:nvPr/>
          </p:nvSpPr>
          <p:spPr>
            <a:xfrm>
              <a:off x="5579648" y="2267750"/>
              <a:ext cx="976728" cy="3977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Context </a:t>
              </a:r>
            </a:p>
            <a:p>
              <a:pPr algn="ctr"/>
              <a:r>
                <a:rPr kumimoji="1"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Data Parsing</a:t>
              </a:r>
              <a:endParaRPr kumimoji="1" lang="zh-CN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941EFEF7-B2C4-B05F-51E0-11F9C762601F}"/>
                </a:ext>
              </a:extLst>
            </p:cNvPr>
            <p:cNvSpPr/>
            <p:nvPr/>
          </p:nvSpPr>
          <p:spPr>
            <a:xfrm>
              <a:off x="4063840" y="1927863"/>
              <a:ext cx="72000" cy="18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2BB3E5FF-BBA2-2022-07EB-8A849246B603}"/>
                </a:ext>
              </a:extLst>
            </p:cNvPr>
            <p:cNvSpPr/>
            <p:nvPr/>
          </p:nvSpPr>
          <p:spPr>
            <a:xfrm>
              <a:off x="4159132" y="1927863"/>
              <a:ext cx="72000" cy="18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F09451A6-AEC0-761B-6AF5-1581F63719BE}"/>
                </a:ext>
              </a:extLst>
            </p:cNvPr>
            <p:cNvSpPr/>
            <p:nvPr/>
          </p:nvSpPr>
          <p:spPr>
            <a:xfrm>
              <a:off x="4260114" y="1927863"/>
              <a:ext cx="72000" cy="18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63575B8F-8506-F493-60B1-667FD977592C}"/>
                </a:ext>
              </a:extLst>
            </p:cNvPr>
            <p:cNvSpPr/>
            <p:nvPr/>
          </p:nvSpPr>
          <p:spPr>
            <a:xfrm>
              <a:off x="4063840" y="2150086"/>
              <a:ext cx="72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52C1343C-A768-BC9A-9C04-D5A1CB794A76}"/>
                </a:ext>
              </a:extLst>
            </p:cNvPr>
            <p:cNvSpPr/>
            <p:nvPr/>
          </p:nvSpPr>
          <p:spPr>
            <a:xfrm>
              <a:off x="4159132" y="2150086"/>
              <a:ext cx="72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BCBBDF13-A147-A9D9-1807-4219C0D1F95D}"/>
                </a:ext>
              </a:extLst>
            </p:cNvPr>
            <p:cNvSpPr/>
            <p:nvPr/>
          </p:nvSpPr>
          <p:spPr>
            <a:xfrm>
              <a:off x="4260114" y="2150086"/>
              <a:ext cx="72000" cy="18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60A4CC41-4B2B-C55D-5495-0FCDC62EF905}"/>
                </a:ext>
              </a:extLst>
            </p:cNvPr>
            <p:cNvSpPr/>
            <p:nvPr/>
          </p:nvSpPr>
          <p:spPr>
            <a:xfrm>
              <a:off x="4909895" y="2078352"/>
              <a:ext cx="72000" cy="18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86127C41-C444-B7FD-7648-0413169FD85C}"/>
                </a:ext>
              </a:extLst>
            </p:cNvPr>
            <p:cNvSpPr/>
            <p:nvPr/>
          </p:nvSpPr>
          <p:spPr>
            <a:xfrm>
              <a:off x="5005187" y="2078352"/>
              <a:ext cx="72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圆角矩形 135">
              <a:extLst>
                <a:ext uri="{FF2B5EF4-FFF2-40B4-BE49-F238E27FC236}">
                  <a16:creationId xmlns:a16="http://schemas.microsoft.com/office/drawing/2014/main" id="{624590D8-BFC9-009D-A74C-3653880D72C7}"/>
                </a:ext>
              </a:extLst>
            </p:cNvPr>
            <p:cNvSpPr/>
            <p:nvPr/>
          </p:nvSpPr>
          <p:spPr>
            <a:xfrm>
              <a:off x="6364079" y="2075454"/>
              <a:ext cx="144000" cy="180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7019EA3D-5748-D126-AF75-2E26BED90F84}"/>
                </a:ext>
              </a:extLst>
            </p:cNvPr>
            <p:cNvSpPr/>
            <p:nvPr/>
          </p:nvSpPr>
          <p:spPr>
            <a:xfrm>
              <a:off x="5439152" y="1823332"/>
              <a:ext cx="1296000" cy="82800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033E7923-4C7D-9788-97BA-855E202AD9D8}"/>
                </a:ext>
              </a:extLst>
            </p:cNvPr>
            <p:cNvSpPr txBox="1"/>
            <p:nvPr/>
          </p:nvSpPr>
          <p:spPr>
            <a:xfrm>
              <a:off x="6912661" y="2270840"/>
              <a:ext cx="1404000" cy="39776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Target </a:t>
              </a:r>
            </a:p>
            <a:p>
              <a:pPr algn="ctr"/>
              <a:r>
                <a:rPr kumimoji="1"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Prompt Construction</a:t>
              </a:r>
              <a:endParaRPr kumimoji="1" lang="zh-CN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圆角矩形 138">
              <a:extLst>
                <a:ext uri="{FF2B5EF4-FFF2-40B4-BE49-F238E27FC236}">
                  <a16:creationId xmlns:a16="http://schemas.microsoft.com/office/drawing/2014/main" id="{873A0714-2D7A-E378-2070-1E2D5D529527}"/>
                </a:ext>
              </a:extLst>
            </p:cNvPr>
            <p:cNvSpPr/>
            <p:nvPr/>
          </p:nvSpPr>
          <p:spPr>
            <a:xfrm>
              <a:off x="7067941" y="2079919"/>
              <a:ext cx="144000" cy="180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5015E7A8-2FB3-F416-8FC2-FE340D732D69}"/>
                </a:ext>
              </a:extLst>
            </p:cNvPr>
            <p:cNvSpPr txBox="1"/>
            <p:nvPr/>
          </p:nvSpPr>
          <p:spPr>
            <a:xfrm>
              <a:off x="7279914" y="2053712"/>
              <a:ext cx="228160" cy="238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右箭头 140">
              <a:extLst>
                <a:ext uri="{FF2B5EF4-FFF2-40B4-BE49-F238E27FC236}">
                  <a16:creationId xmlns:a16="http://schemas.microsoft.com/office/drawing/2014/main" id="{364E36B6-A12D-E6B1-CFC5-DBC398152E51}"/>
                </a:ext>
              </a:extLst>
            </p:cNvPr>
            <p:cNvSpPr/>
            <p:nvPr/>
          </p:nvSpPr>
          <p:spPr>
            <a:xfrm>
              <a:off x="4528992" y="2115938"/>
              <a:ext cx="180000" cy="108553"/>
            </a:xfrm>
            <a:prstGeom prst="rightArrow">
              <a:avLst/>
            </a:prstGeom>
            <a:solidFill>
              <a:srgbClr val="E5F7F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圆角矩形 141">
              <a:extLst>
                <a:ext uri="{FF2B5EF4-FFF2-40B4-BE49-F238E27FC236}">
                  <a16:creationId xmlns:a16="http://schemas.microsoft.com/office/drawing/2014/main" id="{F6B42F4D-EC96-C33D-5341-6A205DEB66A8}"/>
                </a:ext>
              </a:extLst>
            </p:cNvPr>
            <p:cNvSpPr/>
            <p:nvPr/>
          </p:nvSpPr>
          <p:spPr>
            <a:xfrm>
              <a:off x="7951004" y="2083747"/>
              <a:ext cx="144000" cy="180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0F4544D0-49AD-E28B-F5F7-123984C039FE}"/>
                </a:ext>
              </a:extLst>
            </p:cNvPr>
            <p:cNvSpPr txBox="1"/>
            <p:nvPr/>
          </p:nvSpPr>
          <p:spPr>
            <a:xfrm>
              <a:off x="7912349" y="2054006"/>
              <a:ext cx="228160" cy="238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圆柱体 143">
              <a:extLst>
                <a:ext uri="{FF2B5EF4-FFF2-40B4-BE49-F238E27FC236}">
                  <a16:creationId xmlns:a16="http://schemas.microsoft.com/office/drawing/2014/main" id="{DA02300F-5B60-7CF0-9419-58ED95D14157}"/>
                </a:ext>
              </a:extLst>
            </p:cNvPr>
            <p:cNvSpPr/>
            <p:nvPr/>
          </p:nvSpPr>
          <p:spPr>
            <a:xfrm>
              <a:off x="2502490" y="965759"/>
              <a:ext cx="792000" cy="504000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EB35673D-A812-81F3-9514-1C2F5698CE08}"/>
                </a:ext>
              </a:extLst>
            </p:cNvPr>
            <p:cNvSpPr txBox="1"/>
            <p:nvPr/>
          </p:nvSpPr>
          <p:spPr>
            <a:xfrm>
              <a:off x="2469455" y="1129637"/>
              <a:ext cx="769556" cy="265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kumimoji="1"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Lake</a:t>
              </a:r>
              <a:endPara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6" name="肘形连接符 145">
              <a:extLst>
                <a:ext uri="{FF2B5EF4-FFF2-40B4-BE49-F238E27FC236}">
                  <a16:creationId xmlns:a16="http://schemas.microsoft.com/office/drawing/2014/main" id="{B144FBE4-5C85-E37D-5559-B3C56DDE1DE3}"/>
                </a:ext>
              </a:extLst>
            </p:cNvPr>
            <p:cNvCxnSpPr>
              <a:cxnSpLocks/>
              <a:stCxn id="145" idx="3"/>
              <a:endCxn id="129" idx="0"/>
            </p:cNvCxnSpPr>
            <p:nvPr/>
          </p:nvCxnSpPr>
          <p:spPr>
            <a:xfrm>
              <a:off x="3239011" y="1262225"/>
              <a:ext cx="956122" cy="665638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7CE9F1FD-2846-4AC3-8B9F-83BFF4664948}"/>
                </a:ext>
              </a:extLst>
            </p:cNvPr>
            <p:cNvSpPr txBox="1"/>
            <p:nvPr/>
          </p:nvSpPr>
          <p:spPr>
            <a:xfrm>
              <a:off x="3263984" y="1264645"/>
              <a:ext cx="920097" cy="212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kumimoji="1" lang="zh-CN" alt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Pre-process</a:t>
              </a:r>
              <a:endParaRPr kumimoji="1"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2F044AB1-E248-817E-0946-EF29487DBE7E}"/>
                </a:ext>
              </a:extLst>
            </p:cNvPr>
            <p:cNvSpPr txBox="1"/>
            <p:nvPr/>
          </p:nvSpPr>
          <p:spPr>
            <a:xfrm>
              <a:off x="4347863" y="1895892"/>
              <a:ext cx="540291" cy="212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Retrieve</a:t>
              </a:r>
              <a:endParaRPr kumimoji="1"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右箭头 148">
              <a:extLst>
                <a:ext uri="{FF2B5EF4-FFF2-40B4-BE49-F238E27FC236}">
                  <a16:creationId xmlns:a16="http://schemas.microsoft.com/office/drawing/2014/main" id="{0FFBD854-56B5-B9B3-1602-DD288250F393}"/>
                </a:ext>
              </a:extLst>
            </p:cNvPr>
            <p:cNvSpPr/>
            <p:nvPr/>
          </p:nvSpPr>
          <p:spPr>
            <a:xfrm>
              <a:off x="5999692" y="2113040"/>
              <a:ext cx="180000" cy="108553"/>
            </a:xfrm>
            <a:prstGeom prst="rightArrow">
              <a:avLst/>
            </a:prstGeom>
            <a:solidFill>
              <a:srgbClr val="E5F7F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50" name="直线箭头连接符 149">
              <a:extLst>
                <a:ext uri="{FF2B5EF4-FFF2-40B4-BE49-F238E27FC236}">
                  <a16:creationId xmlns:a16="http://schemas.microsoft.com/office/drawing/2014/main" id="{039C5888-CCCC-C79D-76B2-CD0DEB434506}"/>
                </a:ext>
              </a:extLst>
            </p:cNvPr>
            <p:cNvCxnSpPr>
              <a:cxnSpLocks/>
              <a:stCxn id="135" idx="3"/>
              <a:endCxn id="151" idx="1"/>
            </p:cNvCxnSpPr>
            <p:nvPr/>
          </p:nvCxnSpPr>
          <p:spPr>
            <a:xfrm flipV="1">
              <a:off x="5077187" y="2165454"/>
              <a:ext cx="540613" cy="289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DA952F0E-B207-1CA0-2AB9-8349A28BD849}"/>
                </a:ext>
              </a:extLst>
            </p:cNvPr>
            <p:cNvSpPr/>
            <p:nvPr/>
          </p:nvSpPr>
          <p:spPr>
            <a:xfrm>
              <a:off x="5617800" y="2075454"/>
              <a:ext cx="72000" cy="18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7022B639-EC58-63F1-A840-A9B780DF88B8}"/>
                </a:ext>
              </a:extLst>
            </p:cNvPr>
            <p:cNvSpPr/>
            <p:nvPr/>
          </p:nvSpPr>
          <p:spPr>
            <a:xfrm>
              <a:off x="5713092" y="2075454"/>
              <a:ext cx="72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CDCD0370-81FA-61FE-D830-3A509646425E}"/>
                </a:ext>
              </a:extLst>
            </p:cNvPr>
            <p:cNvSpPr txBox="1"/>
            <p:nvPr/>
          </p:nvSpPr>
          <p:spPr>
            <a:xfrm>
              <a:off x="6156221" y="1794280"/>
              <a:ext cx="570913" cy="291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800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Natural</a:t>
              </a:r>
              <a:r>
                <a:rPr lang="zh-CN" altLang="en-US" sz="800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altLang="zh-CN" sz="800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" altLang="zh-CN" sz="800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text</a:t>
              </a: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3F591DE1-8C76-977D-5111-FDC0EFE707C3}"/>
                </a:ext>
              </a:extLst>
            </p:cNvPr>
            <p:cNvSpPr txBox="1"/>
            <p:nvPr/>
          </p:nvSpPr>
          <p:spPr>
            <a:xfrm>
              <a:off x="5876927" y="1892994"/>
              <a:ext cx="414610" cy="212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Parse</a:t>
              </a:r>
              <a:endParaRPr kumimoji="1"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右箭头 154">
              <a:extLst>
                <a:ext uri="{FF2B5EF4-FFF2-40B4-BE49-F238E27FC236}">
                  <a16:creationId xmlns:a16="http://schemas.microsoft.com/office/drawing/2014/main" id="{19DC5985-F3D7-C20E-C562-D8B315E87CFF}"/>
                </a:ext>
              </a:extLst>
            </p:cNvPr>
            <p:cNvSpPr/>
            <p:nvPr/>
          </p:nvSpPr>
          <p:spPr>
            <a:xfrm>
              <a:off x="7580617" y="2131321"/>
              <a:ext cx="180000" cy="108553"/>
            </a:xfrm>
            <a:prstGeom prst="rightArrow">
              <a:avLst/>
            </a:prstGeom>
            <a:solidFill>
              <a:srgbClr val="E5F7F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B8FA4270-8E4F-C559-82D8-66F88A2BD18B}"/>
                </a:ext>
              </a:extLst>
            </p:cNvPr>
            <p:cNvSpPr txBox="1"/>
            <p:nvPr/>
          </p:nvSpPr>
          <p:spPr>
            <a:xfrm>
              <a:off x="7431186" y="1911275"/>
              <a:ext cx="476760" cy="19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Prompt</a:t>
              </a:r>
              <a:endParaRPr kumimoji="1"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7" name="圆角矩形 156">
              <a:extLst>
                <a:ext uri="{FF2B5EF4-FFF2-40B4-BE49-F238E27FC236}">
                  <a16:creationId xmlns:a16="http://schemas.microsoft.com/office/drawing/2014/main" id="{C418A5FE-1F12-0E29-2087-B234099F6373}"/>
                </a:ext>
              </a:extLst>
            </p:cNvPr>
            <p:cNvSpPr/>
            <p:nvPr/>
          </p:nvSpPr>
          <p:spPr>
            <a:xfrm>
              <a:off x="5493048" y="1361910"/>
              <a:ext cx="1105105" cy="263109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Task</a:t>
              </a:r>
              <a:r>
                <a:rPr kumimoji="1" lang="zh-CN" altLang="en-US" sz="11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parameters</a:t>
              </a:r>
              <a:endParaRPr kumimoji="1" lang="zh-CN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58" name="肘形连接符 157">
              <a:extLst>
                <a:ext uri="{FF2B5EF4-FFF2-40B4-BE49-F238E27FC236}">
                  <a16:creationId xmlns:a16="http://schemas.microsoft.com/office/drawing/2014/main" id="{3DBC5FC7-0CC2-C645-F930-4FCBC7DE2A11}"/>
                </a:ext>
              </a:extLst>
            </p:cNvPr>
            <p:cNvCxnSpPr>
              <a:cxnSpLocks/>
              <a:endCxn id="125" idx="0"/>
            </p:cNvCxnSpPr>
            <p:nvPr/>
          </p:nvCxnSpPr>
          <p:spPr>
            <a:xfrm rot="10800000" flipV="1">
              <a:off x="4586806" y="1502011"/>
              <a:ext cx="906245" cy="306168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肘形连接符 158">
              <a:extLst>
                <a:ext uri="{FF2B5EF4-FFF2-40B4-BE49-F238E27FC236}">
                  <a16:creationId xmlns:a16="http://schemas.microsoft.com/office/drawing/2014/main" id="{E73AEBB8-7E75-52E9-C4B1-313D1B96D956}"/>
                </a:ext>
              </a:extLst>
            </p:cNvPr>
            <p:cNvCxnSpPr>
              <a:cxnSpLocks/>
              <a:endCxn id="126" idx="0"/>
            </p:cNvCxnSpPr>
            <p:nvPr/>
          </p:nvCxnSpPr>
          <p:spPr>
            <a:xfrm>
              <a:off x="6598153" y="1539201"/>
              <a:ext cx="999599" cy="284131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箭头连接符 159">
              <a:extLst>
                <a:ext uri="{FF2B5EF4-FFF2-40B4-BE49-F238E27FC236}">
                  <a16:creationId xmlns:a16="http://schemas.microsoft.com/office/drawing/2014/main" id="{DA4C12E7-337F-45D3-8A17-4508C16DB5A3}"/>
                </a:ext>
              </a:extLst>
            </p:cNvPr>
            <p:cNvCxnSpPr>
              <a:cxnSpLocks/>
              <a:endCxn id="137" idx="0"/>
            </p:cNvCxnSpPr>
            <p:nvPr/>
          </p:nvCxnSpPr>
          <p:spPr>
            <a:xfrm>
              <a:off x="6083992" y="1633565"/>
              <a:ext cx="3160" cy="189767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线箭头连接符 160">
              <a:extLst>
                <a:ext uri="{FF2B5EF4-FFF2-40B4-BE49-F238E27FC236}">
                  <a16:creationId xmlns:a16="http://schemas.microsoft.com/office/drawing/2014/main" id="{F98B2286-7EB5-5721-B99C-BF652215B928}"/>
                </a:ext>
              </a:extLst>
            </p:cNvPr>
            <p:cNvCxnSpPr>
              <a:cxnSpLocks/>
              <a:stCxn id="143" idx="3"/>
              <a:endCxn id="120" idx="1"/>
            </p:cNvCxnSpPr>
            <p:nvPr/>
          </p:nvCxnSpPr>
          <p:spPr>
            <a:xfrm>
              <a:off x="8140508" y="2173335"/>
              <a:ext cx="449896" cy="2019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线箭头连接符 161">
              <a:extLst>
                <a:ext uri="{FF2B5EF4-FFF2-40B4-BE49-F238E27FC236}">
                  <a16:creationId xmlns:a16="http://schemas.microsoft.com/office/drawing/2014/main" id="{3B2033F9-A56C-FEA0-8C81-B95F19467EE7}"/>
                </a:ext>
              </a:extLst>
            </p:cNvPr>
            <p:cNvCxnSpPr>
              <a:cxnSpLocks/>
              <a:stCxn id="136" idx="3"/>
              <a:endCxn id="139" idx="1"/>
            </p:cNvCxnSpPr>
            <p:nvPr/>
          </p:nvCxnSpPr>
          <p:spPr>
            <a:xfrm>
              <a:off x="6508079" y="2165454"/>
              <a:ext cx="559862" cy="4465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2655D32C-A3E6-D2BA-B0BC-22477E59D183}"/>
                </a:ext>
              </a:extLst>
            </p:cNvPr>
            <p:cNvSpPr txBox="1"/>
            <p:nvPr/>
          </p:nvSpPr>
          <p:spPr>
            <a:xfrm>
              <a:off x="7160080" y="2060354"/>
              <a:ext cx="225397" cy="238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8058F2F6-32BB-8112-292E-4B61C44DFFDC}"/>
                </a:ext>
              </a:extLst>
            </p:cNvPr>
            <p:cNvCxnSpPr>
              <a:cxnSpLocks/>
            </p:cNvCxnSpPr>
            <p:nvPr/>
          </p:nvCxnSpPr>
          <p:spPr>
            <a:xfrm>
              <a:off x="6083992" y="1221397"/>
              <a:ext cx="0" cy="14400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3FA1CDB7-FBB4-26EA-A05C-CC170206791B}"/>
                </a:ext>
              </a:extLst>
            </p:cNvPr>
            <p:cNvSpPr/>
            <p:nvPr/>
          </p:nvSpPr>
          <p:spPr>
            <a:xfrm>
              <a:off x="3380204" y="1669365"/>
              <a:ext cx="4958972" cy="111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CC2FDBB9-FDE8-0AEF-B98F-81664CEB5680}"/>
                </a:ext>
              </a:extLst>
            </p:cNvPr>
            <p:cNvSpPr txBox="1"/>
            <p:nvPr/>
          </p:nvSpPr>
          <p:spPr>
            <a:xfrm>
              <a:off x="2880359" y="1880233"/>
              <a:ext cx="991197" cy="7690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Our</a:t>
              </a:r>
              <a:endParaRPr kumimoji="1"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UniDM</a:t>
              </a:r>
              <a:endParaRPr kumimoji="1"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Framework</a:t>
              </a:r>
              <a:endParaRPr kumimoji="1"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67" name="直线箭头连接符 166">
              <a:extLst>
                <a:ext uri="{FF2B5EF4-FFF2-40B4-BE49-F238E27FC236}">
                  <a16:creationId xmlns:a16="http://schemas.microsoft.com/office/drawing/2014/main" id="{59598262-848E-5641-C5F1-FAF2F475E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6805" y="2653148"/>
              <a:ext cx="0" cy="24794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线箭头连接符 167">
              <a:extLst>
                <a:ext uri="{FF2B5EF4-FFF2-40B4-BE49-F238E27FC236}">
                  <a16:creationId xmlns:a16="http://schemas.microsoft.com/office/drawing/2014/main" id="{B4B16510-1559-EF67-B003-2FB86B6FBF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3992" y="2653148"/>
              <a:ext cx="0" cy="24794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线箭头连接符 168">
              <a:extLst>
                <a:ext uri="{FF2B5EF4-FFF2-40B4-BE49-F238E27FC236}">
                  <a16:creationId xmlns:a16="http://schemas.microsoft.com/office/drawing/2014/main" id="{F78E45C0-8D67-0A55-0BD7-DA3ADDB54B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6457" y="2653148"/>
              <a:ext cx="0" cy="24794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线箭头连接符 169">
              <a:extLst>
                <a:ext uri="{FF2B5EF4-FFF2-40B4-BE49-F238E27FC236}">
                  <a16:creationId xmlns:a16="http://schemas.microsoft.com/office/drawing/2014/main" id="{9F6FB425-BAC6-F68C-88D2-32737F358835}"/>
                </a:ext>
              </a:extLst>
            </p:cNvPr>
            <p:cNvCxnSpPr/>
            <p:nvPr/>
          </p:nvCxnSpPr>
          <p:spPr>
            <a:xfrm>
              <a:off x="8019248" y="1079727"/>
              <a:ext cx="2880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C494595A-63F6-3C7A-9F13-49DB0EDA76D2}"/>
                </a:ext>
              </a:extLst>
            </p:cNvPr>
            <p:cNvSpPr txBox="1"/>
            <p:nvPr/>
          </p:nvSpPr>
          <p:spPr>
            <a:xfrm>
              <a:off x="8236317" y="974744"/>
              <a:ext cx="609347" cy="212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kumimoji="1" lang="zh-CN" alt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flow</a:t>
              </a:r>
              <a:endParaRPr kumimoji="1"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72" name="直线箭头连接符 171">
              <a:extLst>
                <a:ext uri="{FF2B5EF4-FFF2-40B4-BE49-F238E27FC236}">
                  <a16:creationId xmlns:a16="http://schemas.microsoft.com/office/drawing/2014/main" id="{56BAD915-8A46-913F-3D0E-90B8F78B682C}"/>
                </a:ext>
              </a:extLst>
            </p:cNvPr>
            <p:cNvCxnSpPr/>
            <p:nvPr/>
          </p:nvCxnSpPr>
          <p:spPr>
            <a:xfrm>
              <a:off x="8019248" y="1240637"/>
              <a:ext cx="2880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D54C1717-BE2C-5832-C4B3-AE59B88CF9EB}"/>
                </a:ext>
              </a:extLst>
            </p:cNvPr>
            <p:cNvSpPr txBox="1"/>
            <p:nvPr/>
          </p:nvSpPr>
          <p:spPr>
            <a:xfrm>
              <a:off x="8236317" y="1135654"/>
              <a:ext cx="931146" cy="212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Parameters</a:t>
              </a:r>
              <a:r>
                <a:rPr kumimoji="1" lang="zh-CN" alt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pass</a:t>
              </a:r>
              <a:endParaRPr kumimoji="1"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6397874C-7FE8-D14D-1D25-9FE47315D835}"/>
                </a:ext>
              </a:extLst>
            </p:cNvPr>
            <p:cNvCxnSpPr/>
            <p:nvPr/>
          </p:nvCxnSpPr>
          <p:spPr>
            <a:xfrm>
              <a:off x="8019248" y="1423520"/>
              <a:ext cx="2880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F5616E80-177D-CE08-7C48-98885274DE2B}"/>
                </a:ext>
              </a:extLst>
            </p:cNvPr>
            <p:cNvSpPr txBox="1"/>
            <p:nvPr/>
          </p:nvSpPr>
          <p:spPr>
            <a:xfrm>
              <a:off x="8236317" y="1307891"/>
              <a:ext cx="565151" cy="212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Use</a:t>
              </a:r>
              <a:r>
                <a:rPr kumimoji="1" lang="zh-CN" alt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kumimoji="1" lang="zh-CN" alt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75E57203-DC51-FDE4-8B18-5B5485686A48}"/>
                </a:ext>
              </a:extLst>
            </p:cNvPr>
            <p:cNvSpPr/>
            <p:nvPr/>
          </p:nvSpPr>
          <p:spPr>
            <a:xfrm>
              <a:off x="7972852" y="974745"/>
              <a:ext cx="1131062" cy="54000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2" name="文本框 15">
            <a:extLst>
              <a:ext uri="{FF2B5EF4-FFF2-40B4-BE49-F238E27FC236}">
                <a16:creationId xmlns:a16="http://schemas.microsoft.com/office/drawing/2014/main" id="{135E2047-7776-453A-A102-A1D1C2789A76}"/>
              </a:ext>
            </a:extLst>
          </p:cNvPr>
          <p:cNvSpPr txBox="1"/>
          <p:nvPr/>
        </p:nvSpPr>
        <p:spPr>
          <a:xfrm>
            <a:off x="493484" y="3613142"/>
            <a:ext cx="10784115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Automatic Context Retrieval: </a:t>
            </a:r>
            <a:r>
              <a:rPr lang="en" altLang="zh-CN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" altLang="zh-CN" sz="240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dentify useful context information while filtering irrelevant data to facilitate the LLMs</a:t>
            </a:r>
            <a:endParaRPr lang="en" altLang="zh-CN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Context Data Parsing: </a:t>
            </a:r>
            <a:r>
              <a:rPr lang="en" altLang="zh-CN" sz="240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transform</a:t>
            </a:r>
            <a:r>
              <a:rPr lang="zh-CN" altLang="en-US" sz="240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" altLang="zh-CN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 information</a:t>
            </a:r>
            <a:r>
              <a:rPr lang="en" altLang="zh-CN" sz="240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into a more LLM-friendly format as part of the prompt</a:t>
            </a:r>
            <a:endParaRPr lang="en" altLang="zh-CN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Target Prompt Construction: </a:t>
            </a:r>
            <a:r>
              <a:rPr lang="en" altLang="zh-CN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the retrieved </a:t>
            </a:r>
            <a:r>
              <a:rPr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</a:t>
            </a:r>
            <a:r>
              <a:rPr lang="en" altLang="zh-CN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text, the task description, and task inputs, construct the final prompt (using LLMs)</a:t>
            </a:r>
            <a:r>
              <a:rPr lang="en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023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6D215DF-6093-E797-F01F-58CC9718406D}"/>
              </a:ext>
            </a:extLst>
          </p:cNvPr>
          <p:cNvSpPr txBox="1"/>
          <p:nvPr/>
        </p:nvSpPr>
        <p:spPr>
          <a:xfrm>
            <a:off x="128952" y="88209"/>
            <a:ext cx="3157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Our </a:t>
            </a:r>
            <a:r>
              <a:rPr kumimoji="1"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UniDM</a:t>
            </a:r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1196FA9-0F08-CA45-2C96-DD03A3FEE8ED}"/>
                  </a:ext>
                </a:extLst>
              </p:cNvPr>
              <p:cNvSpPr txBox="1"/>
              <p:nvPr/>
            </p:nvSpPr>
            <p:spPr>
              <a:xfrm>
                <a:off x="616959" y="3598964"/>
                <a:ext cx="11009871" cy="30777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Input: task, records, attributes</a:t>
                </a:r>
              </a:p>
              <a:p>
                <a:pPr>
                  <a:spcBef>
                    <a:spcPts val="1200"/>
                  </a:spcBef>
                </a:pPr>
                <a:r>
                  <a:rPr lang="en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Prompt: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ontext_r, context_a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" altLang="zh-CN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Automatic_Context_Retrieval</a:t>
                </a:r>
                <a:r>
                  <a:rPr lang="en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(task, records, attributes)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ontext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" altLang="zh-CN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Context_Data_Parsing</a:t>
                </a:r>
                <a:r>
                  <a:rPr lang="en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(context_r, context_a)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loze_question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" altLang="zh-CN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Target_Prompt_Construction</a:t>
                </a:r>
                <a:r>
                  <a:rPr lang="en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(task, context)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" altLang="zh-C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inal_prompt</a:t>
                </a:r>
                <a:r>
                  <a:rPr lang="en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context + cloze_question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1196FA9-0F08-CA45-2C96-DD03A3FEE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59" y="3598964"/>
                <a:ext cx="11009871" cy="3077766"/>
              </a:xfrm>
              <a:prstGeom prst="rect">
                <a:avLst/>
              </a:prstGeom>
              <a:blipFill>
                <a:blip r:embed="rId2"/>
                <a:stretch>
                  <a:fillRect l="-831" t="-1584" b="-3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D96D7C49-3F7A-80BB-E485-7AFA03198A39}"/>
              </a:ext>
            </a:extLst>
          </p:cNvPr>
          <p:cNvGrpSpPr/>
          <p:nvPr/>
        </p:nvGrpSpPr>
        <p:grpSpPr>
          <a:xfrm>
            <a:off x="2166976" y="702723"/>
            <a:ext cx="7858047" cy="2635778"/>
            <a:chOff x="2469455" y="945617"/>
            <a:chExt cx="6770322" cy="2270929"/>
          </a:xfrm>
        </p:grpSpPr>
        <p:pic>
          <p:nvPicPr>
            <p:cNvPr id="120" name="图片 119">
              <a:extLst>
                <a:ext uri="{FF2B5EF4-FFF2-40B4-BE49-F238E27FC236}">
                  <a16:creationId xmlns:a16="http://schemas.microsoft.com/office/drawing/2014/main" id="{783B6D15-F949-3570-E545-9970B1B0C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90405" y="1898624"/>
              <a:ext cx="553459" cy="553459"/>
            </a:xfrm>
            <a:prstGeom prst="rect">
              <a:avLst/>
            </a:prstGeom>
          </p:spPr>
        </p:pic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D409E20F-4691-A26F-C678-A350FE3623B5}"/>
                </a:ext>
              </a:extLst>
            </p:cNvPr>
            <p:cNvSpPr txBox="1"/>
            <p:nvPr/>
          </p:nvSpPr>
          <p:spPr>
            <a:xfrm>
              <a:off x="8555777" y="2400338"/>
              <a:ext cx="684000" cy="265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Result</a:t>
              </a:r>
            </a:p>
          </p:txBody>
        </p:sp>
        <p:sp>
          <p:nvSpPr>
            <p:cNvPr id="122" name="圆角矩形 121">
              <a:extLst>
                <a:ext uri="{FF2B5EF4-FFF2-40B4-BE49-F238E27FC236}">
                  <a16:creationId xmlns:a16="http://schemas.microsoft.com/office/drawing/2014/main" id="{09351658-A76F-030B-9E10-D89CF7C30DE5}"/>
                </a:ext>
              </a:extLst>
            </p:cNvPr>
            <p:cNvSpPr/>
            <p:nvPr/>
          </p:nvSpPr>
          <p:spPr>
            <a:xfrm>
              <a:off x="4386000" y="945617"/>
              <a:ext cx="3420000" cy="288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Manipulation Tasks</a:t>
              </a:r>
              <a:endParaRPr kumimoji="1" lang="zh-CN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圆角矩形 122">
              <a:extLst>
                <a:ext uri="{FF2B5EF4-FFF2-40B4-BE49-F238E27FC236}">
                  <a16:creationId xmlns:a16="http://schemas.microsoft.com/office/drawing/2014/main" id="{D3BCCE10-A92D-7FFB-1282-14FE3ED188E9}"/>
                </a:ext>
              </a:extLst>
            </p:cNvPr>
            <p:cNvSpPr/>
            <p:nvPr/>
          </p:nvSpPr>
          <p:spPr>
            <a:xfrm>
              <a:off x="4386000" y="2892546"/>
              <a:ext cx="3420000" cy="324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Large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Language</a:t>
              </a:r>
              <a:r>
                <a:rPr kumimoji="1" lang="zh-CN" alt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</a:t>
              </a:r>
              <a:endParaRPr kumimoji="1" lang="zh-CN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6D288A8-53C5-23C5-87EC-0F4347691CB6}"/>
                </a:ext>
              </a:extLst>
            </p:cNvPr>
            <p:cNvSpPr txBox="1"/>
            <p:nvPr/>
          </p:nvSpPr>
          <p:spPr>
            <a:xfrm>
              <a:off x="4038797" y="2270840"/>
              <a:ext cx="1138019" cy="3977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Automatic Context Retrieval</a:t>
              </a:r>
              <a:endParaRPr kumimoji="1" lang="zh-CN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8E78860A-8BC0-3B6A-AA1A-FFED7DBCE280}"/>
                </a:ext>
              </a:extLst>
            </p:cNvPr>
            <p:cNvSpPr/>
            <p:nvPr/>
          </p:nvSpPr>
          <p:spPr>
            <a:xfrm>
              <a:off x="3938805" y="1808179"/>
              <a:ext cx="1296000" cy="82800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D75A694F-38C4-5E36-EF37-882C18A45DFA}"/>
                </a:ext>
              </a:extLst>
            </p:cNvPr>
            <p:cNvSpPr/>
            <p:nvPr/>
          </p:nvSpPr>
          <p:spPr>
            <a:xfrm>
              <a:off x="6949752" y="1823332"/>
              <a:ext cx="1296000" cy="82800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90FDCBF0-A526-2089-C35D-EAE6050B07E9}"/>
                </a:ext>
              </a:extLst>
            </p:cNvPr>
            <p:cNvSpPr txBox="1"/>
            <p:nvPr/>
          </p:nvSpPr>
          <p:spPr>
            <a:xfrm>
              <a:off x="5579648" y="2267750"/>
              <a:ext cx="976728" cy="3977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Context </a:t>
              </a:r>
            </a:p>
            <a:p>
              <a:pPr algn="ctr"/>
              <a:r>
                <a:rPr kumimoji="1"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Data Parsing</a:t>
              </a:r>
              <a:endParaRPr kumimoji="1" lang="zh-CN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941EFEF7-B2C4-B05F-51E0-11F9C762601F}"/>
                </a:ext>
              </a:extLst>
            </p:cNvPr>
            <p:cNvSpPr/>
            <p:nvPr/>
          </p:nvSpPr>
          <p:spPr>
            <a:xfrm>
              <a:off x="4063840" y="1927863"/>
              <a:ext cx="72000" cy="18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2BB3E5FF-BBA2-2022-07EB-8A849246B603}"/>
                </a:ext>
              </a:extLst>
            </p:cNvPr>
            <p:cNvSpPr/>
            <p:nvPr/>
          </p:nvSpPr>
          <p:spPr>
            <a:xfrm>
              <a:off x="4159132" y="1927863"/>
              <a:ext cx="72000" cy="18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F09451A6-AEC0-761B-6AF5-1581F63719BE}"/>
                </a:ext>
              </a:extLst>
            </p:cNvPr>
            <p:cNvSpPr/>
            <p:nvPr/>
          </p:nvSpPr>
          <p:spPr>
            <a:xfrm>
              <a:off x="4260114" y="1927863"/>
              <a:ext cx="72000" cy="18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63575B8F-8506-F493-60B1-667FD977592C}"/>
                </a:ext>
              </a:extLst>
            </p:cNvPr>
            <p:cNvSpPr/>
            <p:nvPr/>
          </p:nvSpPr>
          <p:spPr>
            <a:xfrm>
              <a:off x="4063840" y="2150086"/>
              <a:ext cx="72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52C1343C-A768-BC9A-9C04-D5A1CB794A76}"/>
                </a:ext>
              </a:extLst>
            </p:cNvPr>
            <p:cNvSpPr/>
            <p:nvPr/>
          </p:nvSpPr>
          <p:spPr>
            <a:xfrm>
              <a:off x="4159132" y="2150086"/>
              <a:ext cx="72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BCBBDF13-A147-A9D9-1807-4219C0D1F95D}"/>
                </a:ext>
              </a:extLst>
            </p:cNvPr>
            <p:cNvSpPr/>
            <p:nvPr/>
          </p:nvSpPr>
          <p:spPr>
            <a:xfrm>
              <a:off x="4260114" y="2150086"/>
              <a:ext cx="72000" cy="18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60A4CC41-4B2B-C55D-5495-0FCDC62EF905}"/>
                </a:ext>
              </a:extLst>
            </p:cNvPr>
            <p:cNvSpPr/>
            <p:nvPr/>
          </p:nvSpPr>
          <p:spPr>
            <a:xfrm>
              <a:off x="4909895" y="2078352"/>
              <a:ext cx="72000" cy="18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86127C41-C444-B7FD-7648-0413169FD85C}"/>
                </a:ext>
              </a:extLst>
            </p:cNvPr>
            <p:cNvSpPr/>
            <p:nvPr/>
          </p:nvSpPr>
          <p:spPr>
            <a:xfrm>
              <a:off x="5005187" y="2078352"/>
              <a:ext cx="72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圆角矩形 135">
              <a:extLst>
                <a:ext uri="{FF2B5EF4-FFF2-40B4-BE49-F238E27FC236}">
                  <a16:creationId xmlns:a16="http://schemas.microsoft.com/office/drawing/2014/main" id="{624590D8-BFC9-009D-A74C-3653880D72C7}"/>
                </a:ext>
              </a:extLst>
            </p:cNvPr>
            <p:cNvSpPr/>
            <p:nvPr/>
          </p:nvSpPr>
          <p:spPr>
            <a:xfrm>
              <a:off x="6364079" y="2075454"/>
              <a:ext cx="144000" cy="180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7019EA3D-5748-D126-AF75-2E26BED90F84}"/>
                </a:ext>
              </a:extLst>
            </p:cNvPr>
            <p:cNvSpPr/>
            <p:nvPr/>
          </p:nvSpPr>
          <p:spPr>
            <a:xfrm>
              <a:off x="5439152" y="1823332"/>
              <a:ext cx="1296000" cy="82800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033E7923-4C7D-9788-97BA-855E202AD9D8}"/>
                </a:ext>
              </a:extLst>
            </p:cNvPr>
            <p:cNvSpPr txBox="1"/>
            <p:nvPr/>
          </p:nvSpPr>
          <p:spPr>
            <a:xfrm>
              <a:off x="6912661" y="2270840"/>
              <a:ext cx="1404000" cy="39776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Target </a:t>
              </a:r>
            </a:p>
            <a:p>
              <a:pPr algn="ctr"/>
              <a:r>
                <a:rPr kumimoji="1"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Prompt Construction</a:t>
              </a:r>
              <a:endParaRPr kumimoji="1" lang="zh-CN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圆角矩形 138">
              <a:extLst>
                <a:ext uri="{FF2B5EF4-FFF2-40B4-BE49-F238E27FC236}">
                  <a16:creationId xmlns:a16="http://schemas.microsoft.com/office/drawing/2014/main" id="{873A0714-2D7A-E378-2070-1E2D5D529527}"/>
                </a:ext>
              </a:extLst>
            </p:cNvPr>
            <p:cNvSpPr/>
            <p:nvPr/>
          </p:nvSpPr>
          <p:spPr>
            <a:xfrm>
              <a:off x="7067941" y="2079919"/>
              <a:ext cx="144000" cy="180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5015E7A8-2FB3-F416-8FC2-FE340D732D69}"/>
                </a:ext>
              </a:extLst>
            </p:cNvPr>
            <p:cNvSpPr txBox="1"/>
            <p:nvPr/>
          </p:nvSpPr>
          <p:spPr>
            <a:xfrm>
              <a:off x="7279914" y="2053712"/>
              <a:ext cx="228160" cy="238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右箭头 140">
              <a:extLst>
                <a:ext uri="{FF2B5EF4-FFF2-40B4-BE49-F238E27FC236}">
                  <a16:creationId xmlns:a16="http://schemas.microsoft.com/office/drawing/2014/main" id="{364E36B6-A12D-E6B1-CFC5-DBC398152E51}"/>
                </a:ext>
              </a:extLst>
            </p:cNvPr>
            <p:cNvSpPr/>
            <p:nvPr/>
          </p:nvSpPr>
          <p:spPr>
            <a:xfrm>
              <a:off x="4528992" y="2115938"/>
              <a:ext cx="180000" cy="108553"/>
            </a:xfrm>
            <a:prstGeom prst="rightArrow">
              <a:avLst/>
            </a:prstGeom>
            <a:solidFill>
              <a:srgbClr val="E5F7F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圆角矩形 141">
              <a:extLst>
                <a:ext uri="{FF2B5EF4-FFF2-40B4-BE49-F238E27FC236}">
                  <a16:creationId xmlns:a16="http://schemas.microsoft.com/office/drawing/2014/main" id="{F6B42F4D-EC96-C33D-5341-6A205DEB66A8}"/>
                </a:ext>
              </a:extLst>
            </p:cNvPr>
            <p:cNvSpPr/>
            <p:nvPr/>
          </p:nvSpPr>
          <p:spPr>
            <a:xfrm>
              <a:off x="7951004" y="2083747"/>
              <a:ext cx="144000" cy="1800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0F4544D0-49AD-E28B-F5F7-123984C039FE}"/>
                </a:ext>
              </a:extLst>
            </p:cNvPr>
            <p:cNvSpPr txBox="1"/>
            <p:nvPr/>
          </p:nvSpPr>
          <p:spPr>
            <a:xfrm>
              <a:off x="7912349" y="2054006"/>
              <a:ext cx="228160" cy="238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圆柱体 143">
              <a:extLst>
                <a:ext uri="{FF2B5EF4-FFF2-40B4-BE49-F238E27FC236}">
                  <a16:creationId xmlns:a16="http://schemas.microsoft.com/office/drawing/2014/main" id="{DA02300F-5B60-7CF0-9419-58ED95D14157}"/>
                </a:ext>
              </a:extLst>
            </p:cNvPr>
            <p:cNvSpPr/>
            <p:nvPr/>
          </p:nvSpPr>
          <p:spPr>
            <a:xfrm>
              <a:off x="2502490" y="965759"/>
              <a:ext cx="792000" cy="504000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EB35673D-A812-81F3-9514-1C2F5698CE08}"/>
                </a:ext>
              </a:extLst>
            </p:cNvPr>
            <p:cNvSpPr txBox="1"/>
            <p:nvPr/>
          </p:nvSpPr>
          <p:spPr>
            <a:xfrm>
              <a:off x="2469455" y="1129637"/>
              <a:ext cx="769556" cy="265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kumimoji="1"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Lake</a:t>
              </a:r>
              <a:endPara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6" name="肘形连接符 145">
              <a:extLst>
                <a:ext uri="{FF2B5EF4-FFF2-40B4-BE49-F238E27FC236}">
                  <a16:creationId xmlns:a16="http://schemas.microsoft.com/office/drawing/2014/main" id="{B144FBE4-5C85-E37D-5559-B3C56DDE1DE3}"/>
                </a:ext>
              </a:extLst>
            </p:cNvPr>
            <p:cNvCxnSpPr>
              <a:cxnSpLocks/>
              <a:stCxn id="145" idx="3"/>
              <a:endCxn id="129" idx="0"/>
            </p:cNvCxnSpPr>
            <p:nvPr/>
          </p:nvCxnSpPr>
          <p:spPr>
            <a:xfrm>
              <a:off x="3239011" y="1262225"/>
              <a:ext cx="956122" cy="665638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7CE9F1FD-2846-4AC3-8B9F-83BFF4664948}"/>
                </a:ext>
              </a:extLst>
            </p:cNvPr>
            <p:cNvSpPr txBox="1"/>
            <p:nvPr/>
          </p:nvSpPr>
          <p:spPr>
            <a:xfrm>
              <a:off x="3263984" y="1264645"/>
              <a:ext cx="920097" cy="212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kumimoji="1" lang="zh-CN" alt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Pre-process</a:t>
              </a:r>
              <a:endParaRPr kumimoji="1"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2F044AB1-E248-817E-0946-EF29487DBE7E}"/>
                </a:ext>
              </a:extLst>
            </p:cNvPr>
            <p:cNvSpPr txBox="1"/>
            <p:nvPr/>
          </p:nvSpPr>
          <p:spPr>
            <a:xfrm>
              <a:off x="4347863" y="1895892"/>
              <a:ext cx="540291" cy="212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Retrieve</a:t>
              </a:r>
              <a:endParaRPr kumimoji="1"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右箭头 148">
              <a:extLst>
                <a:ext uri="{FF2B5EF4-FFF2-40B4-BE49-F238E27FC236}">
                  <a16:creationId xmlns:a16="http://schemas.microsoft.com/office/drawing/2014/main" id="{0FFBD854-56B5-B9B3-1602-DD288250F393}"/>
                </a:ext>
              </a:extLst>
            </p:cNvPr>
            <p:cNvSpPr/>
            <p:nvPr/>
          </p:nvSpPr>
          <p:spPr>
            <a:xfrm>
              <a:off x="5999692" y="2113040"/>
              <a:ext cx="180000" cy="108553"/>
            </a:xfrm>
            <a:prstGeom prst="rightArrow">
              <a:avLst/>
            </a:prstGeom>
            <a:solidFill>
              <a:srgbClr val="E5F7F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50" name="直线箭头连接符 149">
              <a:extLst>
                <a:ext uri="{FF2B5EF4-FFF2-40B4-BE49-F238E27FC236}">
                  <a16:creationId xmlns:a16="http://schemas.microsoft.com/office/drawing/2014/main" id="{039C5888-CCCC-C79D-76B2-CD0DEB434506}"/>
                </a:ext>
              </a:extLst>
            </p:cNvPr>
            <p:cNvCxnSpPr>
              <a:cxnSpLocks/>
              <a:stCxn id="135" idx="3"/>
              <a:endCxn id="151" idx="1"/>
            </p:cNvCxnSpPr>
            <p:nvPr/>
          </p:nvCxnSpPr>
          <p:spPr>
            <a:xfrm flipV="1">
              <a:off x="5077187" y="2165454"/>
              <a:ext cx="540613" cy="289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DA952F0E-B207-1CA0-2AB9-8349A28BD849}"/>
                </a:ext>
              </a:extLst>
            </p:cNvPr>
            <p:cNvSpPr/>
            <p:nvPr/>
          </p:nvSpPr>
          <p:spPr>
            <a:xfrm>
              <a:off x="5617800" y="2075454"/>
              <a:ext cx="72000" cy="18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7022B639-EC58-63F1-A840-A9B780DF88B8}"/>
                </a:ext>
              </a:extLst>
            </p:cNvPr>
            <p:cNvSpPr/>
            <p:nvPr/>
          </p:nvSpPr>
          <p:spPr>
            <a:xfrm>
              <a:off x="5713092" y="2075454"/>
              <a:ext cx="72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CDCD0370-81FA-61FE-D830-3A509646425E}"/>
                </a:ext>
              </a:extLst>
            </p:cNvPr>
            <p:cNvSpPr txBox="1"/>
            <p:nvPr/>
          </p:nvSpPr>
          <p:spPr>
            <a:xfrm>
              <a:off x="6156221" y="1794280"/>
              <a:ext cx="570913" cy="2916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800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Natural</a:t>
              </a:r>
              <a:r>
                <a:rPr lang="zh-CN" altLang="en-US" sz="800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altLang="zh-CN" sz="800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en" altLang="zh-CN" sz="800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text</a:t>
              </a: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3F591DE1-8C76-977D-5111-FDC0EFE707C3}"/>
                </a:ext>
              </a:extLst>
            </p:cNvPr>
            <p:cNvSpPr txBox="1"/>
            <p:nvPr/>
          </p:nvSpPr>
          <p:spPr>
            <a:xfrm>
              <a:off x="5876927" y="1892994"/>
              <a:ext cx="414610" cy="212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Parse</a:t>
              </a:r>
              <a:endParaRPr kumimoji="1"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右箭头 154">
              <a:extLst>
                <a:ext uri="{FF2B5EF4-FFF2-40B4-BE49-F238E27FC236}">
                  <a16:creationId xmlns:a16="http://schemas.microsoft.com/office/drawing/2014/main" id="{19DC5985-F3D7-C20E-C562-D8B315E87CFF}"/>
                </a:ext>
              </a:extLst>
            </p:cNvPr>
            <p:cNvSpPr/>
            <p:nvPr/>
          </p:nvSpPr>
          <p:spPr>
            <a:xfrm>
              <a:off x="7580617" y="2131321"/>
              <a:ext cx="180000" cy="108553"/>
            </a:xfrm>
            <a:prstGeom prst="rightArrow">
              <a:avLst/>
            </a:prstGeom>
            <a:solidFill>
              <a:srgbClr val="E5F7F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B8FA4270-8E4F-C559-82D8-66F88A2BD18B}"/>
                </a:ext>
              </a:extLst>
            </p:cNvPr>
            <p:cNvSpPr txBox="1"/>
            <p:nvPr/>
          </p:nvSpPr>
          <p:spPr>
            <a:xfrm>
              <a:off x="7431186" y="1911275"/>
              <a:ext cx="476760" cy="19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latin typeface="Calibri" panose="020F0502020204030204" pitchFamily="34" charset="0"/>
                  <a:cs typeface="Calibri" panose="020F0502020204030204" pitchFamily="34" charset="0"/>
                </a:rPr>
                <a:t>Prompt</a:t>
              </a:r>
              <a:endParaRPr kumimoji="1" lang="zh-CN" altLang="en-US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7" name="圆角矩形 156">
              <a:extLst>
                <a:ext uri="{FF2B5EF4-FFF2-40B4-BE49-F238E27FC236}">
                  <a16:creationId xmlns:a16="http://schemas.microsoft.com/office/drawing/2014/main" id="{C418A5FE-1F12-0E29-2087-B234099F6373}"/>
                </a:ext>
              </a:extLst>
            </p:cNvPr>
            <p:cNvSpPr/>
            <p:nvPr/>
          </p:nvSpPr>
          <p:spPr>
            <a:xfrm>
              <a:off x="5493048" y="1361910"/>
              <a:ext cx="1105105" cy="263109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Task</a:t>
              </a:r>
              <a:r>
                <a:rPr kumimoji="1" lang="zh-CN" altLang="en-US" sz="11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parameters</a:t>
              </a:r>
              <a:endParaRPr kumimoji="1" lang="zh-CN" alt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58" name="肘形连接符 157">
              <a:extLst>
                <a:ext uri="{FF2B5EF4-FFF2-40B4-BE49-F238E27FC236}">
                  <a16:creationId xmlns:a16="http://schemas.microsoft.com/office/drawing/2014/main" id="{3DBC5FC7-0CC2-C645-F930-4FCBC7DE2A11}"/>
                </a:ext>
              </a:extLst>
            </p:cNvPr>
            <p:cNvCxnSpPr>
              <a:cxnSpLocks/>
              <a:endCxn id="125" idx="0"/>
            </p:cNvCxnSpPr>
            <p:nvPr/>
          </p:nvCxnSpPr>
          <p:spPr>
            <a:xfrm rot="10800000" flipV="1">
              <a:off x="4586806" y="1502011"/>
              <a:ext cx="906245" cy="306168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肘形连接符 158">
              <a:extLst>
                <a:ext uri="{FF2B5EF4-FFF2-40B4-BE49-F238E27FC236}">
                  <a16:creationId xmlns:a16="http://schemas.microsoft.com/office/drawing/2014/main" id="{E73AEBB8-7E75-52E9-C4B1-313D1B96D956}"/>
                </a:ext>
              </a:extLst>
            </p:cNvPr>
            <p:cNvCxnSpPr>
              <a:cxnSpLocks/>
              <a:endCxn id="126" idx="0"/>
            </p:cNvCxnSpPr>
            <p:nvPr/>
          </p:nvCxnSpPr>
          <p:spPr>
            <a:xfrm>
              <a:off x="6598153" y="1539201"/>
              <a:ext cx="999599" cy="284131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箭头连接符 159">
              <a:extLst>
                <a:ext uri="{FF2B5EF4-FFF2-40B4-BE49-F238E27FC236}">
                  <a16:creationId xmlns:a16="http://schemas.microsoft.com/office/drawing/2014/main" id="{DA4C12E7-337F-45D3-8A17-4508C16DB5A3}"/>
                </a:ext>
              </a:extLst>
            </p:cNvPr>
            <p:cNvCxnSpPr>
              <a:cxnSpLocks/>
              <a:endCxn id="137" idx="0"/>
            </p:cNvCxnSpPr>
            <p:nvPr/>
          </p:nvCxnSpPr>
          <p:spPr>
            <a:xfrm>
              <a:off x="6083992" y="1633565"/>
              <a:ext cx="3160" cy="189767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线箭头连接符 160">
              <a:extLst>
                <a:ext uri="{FF2B5EF4-FFF2-40B4-BE49-F238E27FC236}">
                  <a16:creationId xmlns:a16="http://schemas.microsoft.com/office/drawing/2014/main" id="{F98B2286-7EB5-5721-B99C-BF652215B928}"/>
                </a:ext>
              </a:extLst>
            </p:cNvPr>
            <p:cNvCxnSpPr>
              <a:cxnSpLocks/>
              <a:stCxn id="143" idx="3"/>
              <a:endCxn id="120" idx="1"/>
            </p:cNvCxnSpPr>
            <p:nvPr/>
          </p:nvCxnSpPr>
          <p:spPr>
            <a:xfrm>
              <a:off x="8140508" y="2173335"/>
              <a:ext cx="449896" cy="2019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线箭头连接符 161">
              <a:extLst>
                <a:ext uri="{FF2B5EF4-FFF2-40B4-BE49-F238E27FC236}">
                  <a16:creationId xmlns:a16="http://schemas.microsoft.com/office/drawing/2014/main" id="{3B2033F9-A56C-FEA0-8C81-B95F19467EE7}"/>
                </a:ext>
              </a:extLst>
            </p:cNvPr>
            <p:cNvCxnSpPr>
              <a:cxnSpLocks/>
              <a:stCxn id="136" idx="3"/>
              <a:endCxn id="139" idx="1"/>
            </p:cNvCxnSpPr>
            <p:nvPr/>
          </p:nvCxnSpPr>
          <p:spPr>
            <a:xfrm>
              <a:off x="6508079" y="2165454"/>
              <a:ext cx="559862" cy="4465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2655D32C-A3E6-D2BA-B0BC-22477E59D183}"/>
                </a:ext>
              </a:extLst>
            </p:cNvPr>
            <p:cNvSpPr txBox="1"/>
            <p:nvPr/>
          </p:nvSpPr>
          <p:spPr>
            <a:xfrm>
              <a:off x="7160080" y="2060354"/>
              <a:ext cx="225397" cy="238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8058F2F6-32BB-8112-292E-4B61C44DFFDC}"/>
                </a:ext>
              </a:extLst>
            </p:cNvPr>
            <p:cNvCxnSpPr>
              <a:cxnSpLocks/>
            </p:cNvCxnSpPr>
            <p:nvPr/>
          </p:nvCxnSpPr>
          <p:spPr>
            <a:xfrm>
              <a:off x="6083992" y="1221397"/>
              <a:ext cx="0" cy="14400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3FA1CDB7-FBB4-26EA-A05C-CC170206791B}"/>
                </a:ext>
              </a:extLst>
            </p:cNvPr>
            <p:cNvSpPr/>
            <p:nvPr/>
          </p:nvSpPr>
          <p:spPr>
            <a:xfrm>
              <a:off x="3380204" y="1669365"/>
              <a:ext cx="4958972" cy="1116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CC2FDBB9-FDE8-0AEF-B98F-81664CEB5680}"/>
                </a:ext>
              </a:extLst>
            </p:cNvPr>
            <p:cNvSpPr txBox="1"/>
            <p:nvPr/>
          </p:nvSpPr>
          <p:spPr>
            <a:xfrm>
              <a:off x="2880359" y="1880233"/>
              <a:ext cx="991197" cy="7690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Our</a:t>
              </a:r>
              <a:endParaRPr kumimoji="1"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UniDM</a:t>
              </a:r>
              <a:endParaRPr kumimoji="1"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Framework</a:t>
              </a:r>
              <a:endParaRPr kumimoji="1"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67" name="直线箭头连接符 166">
              <a:extLst>
                <a:ext uri="{FF2B5EF4-FFF2-40B4-BE49-F238E27FC236}">
                  <a16:creationId xmlns:a16="http://schemas.microsoft.com/office/drawing/2014/main" id="{59598262-848E-5641-C5F1-FAF2F475E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6805" y="2653148"/>
              <a:ext cx="0" cy="24794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线箭头连接符 167">
              <a:extLst>
                <a:ext uri="{FF2B5EF4-FFF2-40B4-BE49-F238E27FC236}">
                  <a16:creationId xmlns:a16="http://schemas.microsoft.com/office/drawing/2014/main" id="{B4B16510-1559-EF67-B003-2FB86B6FBF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3992" y="2653148"/>
              <a:ext cx="0" cy="24794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线箭头连接符 168">
              <a:extLst>
                <a:ext uri="{FF2B5EF4-FFF2-40B4-BE49-F238E27FC236}">
                  <a16:creationId xmlns:a16="http://schemas.microsoft.com/office/drawing/2014/main" id="{F78E45C0-8D67-0A55-0BD7-DA3ADDB54B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6457" y="2653148"/>
              <a:ext cx="0" cy="24794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线箭头连接符 169">
              <a:extLst>
                <a:ext uri="{FF2B5EF4-FFF2-40B4-BE49-F238E27FC236}">
                  <a16:creationId xmlns:a16="http://schemas.microsoft.com/office/drawing/2014/main" id="{9F6FB425-BAC6-F68C-88D2-32737F358835}"/>
                </a:ext>
              </a:extLst>
            </p:cNvPr>
            <p:cNvCxnSpPr/>
            <p:nvPr/>
          </p:nvCxnSpPr>
          <p:spPr>
            <a:xfrm>
              <a:off x="8019248" y="1079727"/>
              <a:ext cx="2880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C494595A-63F6-3C7A-9F13-49DB0EDA76D2}"/>
                </a:ext>
              </a:extLst>
            </p:cNvPr>
            <p:cNvSpPr txBox="1"/>
            <p:nvPr/>
          </p:nvSpPr>
          <p:spPr>
            <a:xfrm>
              <a:off x="8236317" y="974744"/>
              <a:ext cx="609347" cy="212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kumimoji="1" lang="zh-CN" alt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flow</a:t>
              </a:r>
              <a:endParaRPr kumimoji="1"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72" name="直线箭头连接符 171">
              <a:extLst>
                <a:ext uri="{FF2B5EF4-FFF2-40B4-BE49-F238E27FC236}">
                  <a16:creationId xmlns:a16="http://schemas.microsoft.com/office/drawing/2014/main" id="{56BAD915-8A46-913F-3D0E-90B8F78B682C}"/>
                </a:ext>
              </a:extLst>
            </p:cNvPr>
            <p:cNvCxnSpPr/>
            <p:nvPr/>
          </p:nvCxnSpPr>
          <p:spPr>
            <a:xfrm>
              <a:off x="8019248" y="1240637"/>
              <a:ext cx="2880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D54C1717-BE2C-5832-C4B3-AE59B88CF9EB}"/>
                </a:ext>
              </a:extLst>
            </p:cNvPr>
            <p:cNvSpPr txBox="1"/>
            <p:nvPr/>
          </p:nvSpPr>
          <p:spPr>
            <a:xfrm>
              <a:off x="8236317" y="1135654"/>
              <a:ext cx="931146" cy="212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Parameters</a:t>
              </a:r>
              <a:r>
                <a:rPr kumimoji="1" lang="zh-CN" alt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pass</a:t>
              </a:r>
              <a:endParaRPr kumimoji="1" lang="zh-CN" alt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6397874C-7FE8-D14D-1D25-9FE47315D835}"/>
                </a:ext>
              </a:extLst>
            </p:cNvPr>
            <p:cNvCxnSpPr/>
            <p:nvPr/>
          </p:nvCxnSpPr>
          <p:spPr>
            <a:xfrm>
              <a:off x="8019248" y="1423520"/>
              <a:ext cx="28800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F5616E80-177D-CE08-7C48-98885274DE2B}"/>
                </a:ext>
              </a:extLst>
            </p:cNvPr>
            <p:cNvSpPr txBox="1"/>
            <p:nvPr/>
          </p:nvSpPr>
          <p:spPr>
            <a:xfrm>
              <a:off x="8236317" y="1307891"/>
              <a:ext cx="565151" cy="212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Use</a:t>
              </a:r>
              <a:r>
                <a:rPr kumimoji="1" lang="zh-CN" alt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LLM</a:t>
              </a:r>
              <a:r>
                <a:rPr kumimoji="1" lang="zh-CN" alt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75E57203-DC51-FDE4-8B18-5B5485686A48}"/>
                </a:ext>
              </a:extLst>
            </p:cNvPr>
            <p:cNvSpPr/>
            <p:nvPr/>
          </p:nvSpPr>
          <p:spPr>
            <a:xfrm>
              <a:off x="7972852" y="974745"/>
              <a:ext cx="1131062" cy="54000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72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31E7079-1EEA-AC4E-6F9C-8AE13DCC1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057" y="803189"/>
            <a:ext cx="9903462" cy="5812902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A3B495E-0477-83AF-B738-7B5BB42B2B0B}"/>
              </a:ext>
            </a:extLst>
          </p:cNvPr>
          <p:cNvSpPr txBox="1"/>
          <p:nvPr/>
        </p:nvSpPr>
        <p:spPr>
          <a:xfrm>
            <a:off x="128952" y="88209"/>
            <a:ext cx="4396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Our </a:t>
            </a:r>
            <a:r>
              <a:rPr kumimoji="1"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UniDM</a:t>
            </a:r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Framework: Example</a:t>
            </a:r>
          </a:p>
        </p:txBody>
      </p:sp>
    </p:spTree>
    <p:extLst>
      <p:ext uri="{BB962C8B-B14F-4D97-AF65-F5344CB8AC3E}">
        <p14:creationId xmlns:p14="http://schemas.microsoft.com/office/powerpoint/2010/main" val="337204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3778</TotalTime>
  <Words>2230</Words>
  <Application>Microsoft Office PowerPoint</Application>
  <PresentationFormat>Widescreen</PresentationFormat>
  <Paragraphs>568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Cambria Math</vt:lpstr>
      <vt:lpstr>Helvetica</vt:lpstr>
      <vt:lpstr>Office 主题​​</vt:lpstr>
      <vt:lpstr>UniDM: A Unified Framework for Data Manipulation with Large Language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UniDM: A Unified Framework for Data Manipulation with Large Language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UNIDM: A UNIFIED FRAMEWORK FOR DATA MANIPULATION WITH LARGE LANGUAGE MODELS</dc:title>
  <dc:creator>Microsoft Office User</dc:creator>
  <cp:lastModifiedBy>bolin.ding</cp:lastModifiedBy>
  <cp:revision>145</cp:revision>
  <dcterms:created xsi:type="dcterms:W3CDTF">2024-05-05T09:17:40Z</dcterms:created>
  <dcterms:modified xsi:type="dcterms:W3CDTF">2024-05-17T04:40:49Z</dcterms:modified>
</cp:coreProperties>
</file>