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defRPr sz="1800"/>
            </a:pPr>
            <a:r>
              <a:t>Hi everyone, my name is Yin. I am PhD student from the University of Michigan. </a:t>
            </a:r>
          </a:p>
          <a:p>
            <a:pPr>
              <a:defRPr sz="1800"/>
            </a:pPr>
            <a:r>
              <a:t>I’ll be presenting smartfeat, which is  an Automated Feature Engineering tool that construct useful features using feature-level interaction with foundation models.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defRPr sz="2000"/>
            </a:pPr>
            <a:r>
              <a:t>For feature generation, we use an operator guided search process to enrich the search space.</a:t>
            </a:r>
          </a:p>
          <a:p>
            <a:pPr>
              <a:defRPr sz="2000"/>
            </a:pPr>
          </a:p>
          <a:p>
            <a:pPr>
              <a:defRPr sz="2000"/>
            </a:pPr>
            <a:r>
              <a:t>We categorize operators into four types:</a:t>
            </a:r>
          </a:p>
          <a:p>
            <a:pPr>
              <a:defRPr sz="2000"/>
            </a:pPr>
            <a:r>
              <a:t>(Click) Unary operators, covering normalization, bucketization, and a set of unary operations like getting dummies, date splitting, etc.</a:t>
            </a:r>
          </a:p>
          <a:p>
            <a:pPr>
              <a:defRPr sz="2000"/>
            </a:pPr>
            <a:r>
              <a:t>(Click) Binary operators, encompassing the four basic arithmetic operations on two features.</a:t>
            </a:r>
          </a:p>
          <a:p>
            <a:pPr>
              <a:defRPr sz="2000"/>
            </a:pPr>
            <a:r>
              <a:t>(Click) High-order operators, such as the groupby-then-aggregate operator.</a:t>
            </a:r>
          </a:p>
          <a:p>
            <a:pPr>
              <a:defRPr sz="2000"/>
            </a:pPr>
            <a:r>
              <a:t>(Click) Extractors, which handle more complex transformations, including the weighted combination of multiple features and the extraction of specific information.</a:t>
            </a:r>
          </a:p>
          <a:p>
            <a:pPr>
              <a:defRPr sz="2000"/>
            </a:pPr>
          </a:p>
          <a:p>
            <a:pPr>
              <a:defRPr sz="2000"/>
            </a:pPr>
          </a:p>
          <a:p>
            <a:pPr>
              <a:defRPr sz="2000"/>
            </a:pPr>
          </a:p>
          <a:p>
            <a:pPr>
              <a:defRPr sz="2000"/>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defRPr sz="2000"/>
            </a:pPr>
            <a:r>
              <a:t>The operator selector contains a set of prompt templates for each type of operator. We enumerate each potential operator template to generate feature candidates. Two prompting strategies are employed in these templates. (Click)</a:t>
            </a:r>
          </a:p>
          <a:p>
            <a:pPr>
              <a:defRPr sz="2000"/>
            </a:pPr>
          </a:p>
          <a:p>
            <a:pPr>
              <a:defRPr sz="2000"/>
            </a:pPr>
            <a:r>
              <a:t>The first strategy is the proposal strategy, in which the FMs are prompt to propose all potential candidates. It is more suitable for smaller search spaces as it avoids duplication. (Click) For instance, for unary operator, SMARTFEAT prompts the foundation model (FM) to list all possible appropriate unary operations and their confidence levels. The SMARTFEAT parser later selects operators with certain or high probabilities.</a:t>
            </a:r>
          </a:p>
          <a:p>
            <a:pPr>
              <a:defRPr sz="2000"/>
            </a:pPr>
          </a:p>
          <a:p>
            <a:pPr>
              <a:defRPr sz="2000"/>
            </a:pPr>
            <a:r>
              <a:t>(Click) The second strategy is the sampling strategy, where FMs are prompted to provide one candidate at a time. It is more suitable for larger search spaces, as it generate candidates more efficiently. (Click)For instance, when dealing with the high-order operator, the search space would become exponential to the number of current features. In such cases, the sampling strategy is employed to obtain one candidate at a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defRPr sz="2000"/>
            </a:pPr>
            <a:r>
              <a:t>Now we review the process of candidate feature generation. </a:t>
            </a:r>
          </a:p>
          <a:p>
            <a:pPr>
              <a:defRPr sz="2000"/>
            </a:pPr>
          </a:p>
          <a:p>
            <a:pPr>
              <a:defRPr sz="2000"/>
            </a:pPr>
            <a:r>
              <a:t>We begin by exploring unary operators for each original feature using the proposal strategy. </a:t>
            </a:r>
          </a:p>
          <a:p>
            <a:pPr>
              <a:defRPr sz="2000"/>
            </a:pPr>
          </a:p>
          <a:p>
            <a:pPr>
              <a:defRPr sz="2000"/>
            </a:pPr>
            <a:r>
              <a:t>Based on the original and unary features, we apply binary and high-order operators using the sampling strategy. </a:t>
            </a:r>
          </a:p>
          <a:p>
            <a:pPr>
              <a:defRPr sz="2000"/>
            </a:pPr>
            <a:r>
              <a:t>The sampling process</a:t>
            </a:r>
            <a:r>
              <a:rPr>
                <a:solidFill>
                  <a:schemeClr val="accent2">
                    <a:lumOff val="10980"/>
                  </a:schemeClr>
                </a:solidFill>
              </a:rPr>
              <a:t> for each type of operator </a:t>
            </a:r>
            <a:r>
              <a:t>ends when generation errors or the number of generated attributes reaches a threshold.</a:t>
            </a:r>
          </a:p>
          <a:p>
            <a:pPr>
              <a:defRPr sz="2000"/>
            </a:pPr>
          </a:p>
          <a:p>
            <a:pPr>
              <a:defRPr sz="2000"/>
            </a:pPr>
            <a:r>
              <a:t>Lastly, we consider extractors that can operate on multiple features using the sampling strategy, further enriching the current feature set.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Shape 294"/>
          <p:cNvSpPr/>
          <p:nvPr>
            <p:ph type="sldImg"/>
          </p:nvPr>
        </p:nvSpPr>
        <p:spPr>
          <a:prstGeom prst="rect">
            <a:avLst/>
          </a:prstGeom>
        </p:spPr>
        <p:txBody>
          <a:bodyPr/>
          <a:lstStyle/>
          <a:p>
            <a:pPr/>
          </a:p>
        </p:txBody>
      </p:sp>
      <p:sp>
        <p:nvSpPr>
          <p:cNvPr id="295" name="Shape 295"/>
          <p:cNvSpPr/>
          <p:nvPr>
            <p:ph type="body" sz="quarter" idx="1"/>
          </p:nvPr>
        </p:nvSpPr>
        <p:spPr>
          <a:prstGeom prst="rect">
            <a:avLst/>
          </a:prstGeom>
        </p:spPr>
        <p:txBody>
          <a:bodyPr/>
          <a:lstStyle>
            <a:lvl1pPr>
              <a:defRPr sz="2000"/>
            </a:lvl1pPr>
          </a:lstStyle>
          <a:p>
            <a:pPr/>
            <a:r>
              <a:t>Now we talk about the  function generator.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defRPr sz="2000"/>
            </a:pPr>
          </a:p>
          <a:p>
            <a:pPr>
              <a:defRPr sz="2000"/>
            </a:pPr>
            <a:r>
              <a:t>Our goal is to derive the lambda function for computing the feature value.</a:t>
            </a:r>
          </a:p>
          <a:p>
            <a:pPr>
              <a:defRPr sz="2000"/>
            </a:pPr>
          </a:p>
          <a:p>
            <a:pPr>
              <a:defRPr sz="2000"/>
            </a:pPr>
            <a:r>
              <a:t>We address three situations:</a:t>
            </a:r>
          </a:p>
          <a:p>
            <a:pPr>
              <a:defRPr sz="2000"/>
            </a:pPr>
            <a:r>
              <a:t>(1) If a lambda function can be obtained, SMARTFEAT returns a Python code as well as any potential library dependencies.</a:t>
            </a:r>
          </a:p>
          <a:p>
            <a:pPr>
              <a:defRPr sz="2000"/>
            </a:pPr>
            <a:r>
              <a:t>(2) Where such a function does not exist, but the value can be obtained from a row-level interaction, SMARTFEAT reports the first three imputed rows and lets users make a decision.</a:t>
            </a:r>
          </a:p>
          <a:p>
            <a:pPr>
              <a:defRPr sz="2000"/>
            </a:pPr>
            <a:r>
              <a:t>(3) When external data sources are needed, SMARTFEAT suggests potential data sources to the users.</a:t>
            </a:r>
          </a:p>
          <a:p>
            <a:pPr>
              <a:defRPr sz="2000"/>
            </a:pPr>
          </a:p>
          <a:p>
            <a:pPr>
              <a:defRPr sz="2000"/>
            </a:pPr>
            <a:r>
              <a:t>(Click) We also include a feature selection module to enhance the quality of the new features by removing the features that are highly null, single-valued or less useful dummy variables.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lvl1pPr>
              <a:defRPr sz="2000"/>
            </a:lvl1pPr>
          </a:lstStyle>
          <a:p>
            <a:pPr/>
            <a:r>
              <a:t>Lastly, we talked about the evaluation.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p>
            <a:pPr>
              <a:defRPr sz="2000"/>
            </a:pPr>
            <a:r>
              <a:t>We use GPT-4 as our foundation mode, and we use 8 machine learning binary classification datasets in various fields. We consider 5 classification algorithms, logistic regression, naive bayes, random forest, extra tree, and a deep neural network which posses the ability to learn deep features.</a:t>
            </a:r>
          </a:p>
          <a:p>
            <a:pPr>
              <a:defRPr sz="2000"/>
            </a:pPr>
            <a:r>
              <a:t>We consider the standard AUC score as the evaluation metric. </a:t>
            </a:r>
          </a:p>
          <a:p>
            <a:pPr>
              <a:defRPr sz="2000"/>
            </a:pPr>
          </a:p>
          <a:p>
            <a:pPr>
              <a:defRPr sz="2000"/>
            </a:pPr>
            <a:r>
              <a:t>We compare with three State of the art AFE tools. Among these tools, CAAFE also utilizes Foundation models to iteratively generate the python code for data transformation.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Shape 326"/>
          <p:cNvSpPr/>
          <p:nvPr>
            <p:ph type="sldImg"/>
          </p:nvPr>
        </p:nvSpPr>
        <p:spPr>
          <a:prstGeom prst="rect">
            <a:avLst/>
          </a:prstGeom>
        </p:spPr>
        <p:txBody>
          <a:bodyPr/>
          <a:lstStyle/>
          <a:p>
            <a:pPr/>
          </a:p>
        </p:txBody>
      </p:sp>
      <p:sp>
        <p:nvSpPr>
          <p:cNvPr id="327" name="Shape 327"/>
          <p:cNvSpPr/>
          <p:nvPr>
            <p:ph type="body" sz="quarter" idx="1"/>
          </p:nvPr>
        </p:nvSpPr>
        <p:spPr>
          <a:prstGeom prst="rect">
            <a:avLst/>
          </a:prstGeom>
        </p:spPr>
        <p:txBody>
          <a:bodyPr/>
          <a:lstStyle/>
          <a:p>
            <a:pPr>
              <a:defRPr sz="2000"/>
            </a:pPr>
            <a:r>
              <a:t>We first examine the average AUC scores of various machine learning models. </a:t>
            </a:r>
          </a:p>
          <a:p>
            <a:pPr>
              <a:defRPr sz="2000"/>
            </a:pPr>
          </a:p>
          <a:p>
            <a:pPr>
              <a:defRPr sz="2000"/>
            </a:pPr>
            <a:r>
              <a:t>Methods assisted by foundation models usually outperform other baseline approaches.</a:t>
            </a:r>
          </a:p>
          <a:p>
            <a:pPr>
              <a:defRPr sz="2000"/>
            </a:pPr>
          </a:p>
          <a:p>
            <a:pPr>
              <a:defRPr sz="2000"/>
            </a:pPr>
            <a:r>
              <a:t>CAAFE exhibits better performance on the Bank and Tennis datasets. This is because it performs feature evaluation using the validation set. However, it also sometimes encounters timeout on large datasets due to this time-consuming evaluation. However, in most cases, it generate less useful features than  SMARTFEAT.</a:t>
            </a:r>
          </a:p>
          <a:p>
            <a:pPr>
              <a:defRPr sz="2000"/>
            </a:pPr>
          </a:p>
          <a:p>
            <a:pPr>
              <a:defRPr sz="2000"/>
            </a:pPr>
            <a:r>
              <a:t>The Bank and Lawschool datasets demonstrate lower improvement across all baselines, because their original features are well-constructed.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defRPr sz="1800"/>
            </a:pPr>
            <a:r>
              <a:t>We next look into the feature importance generate by each baseline. We consider three metrics from Sklearn, the information gain, the recursive feature elimination and the feature importance metrics.</a:t>
            </a:r>
          </a:p>
          <a:p>
            <a:pPr>
              <a:defRPr sz="1800"/>
            </a:pPr>
          </a:p>
          <a:p>
            <a:pPr>
              <a:defRPr sz="1800"/>
            </a:pPr>
            <a:r>
              <a:t>We can see that</a:t>
            </a:r>
          </a:p>
          <a:p>
            <a:pPr>
              <a:defRPr sz="1800"/>
            </a:pPr>
            <a:r>
              <a:t>(Click)CAAFE generates only 5 new features, but all of them prove to be important across all metrics.</a:t>
            </a:r>
          </a:p>
          <a:p>
            <a:pPr>
              <a:defRPr sz="1800"/>
            </a:pPr>
            <a:r>
              <a:t>(Click)SMARTFEAT also produces a small number of new features and showcases the generation of more useful features.</a:t>
            </a:r>
          </a:p>
          <a:p>
            <a:pPr>
              <a:defRPr sz="1800"/>
            </a:pPr>
            <a:r>
              <a:t>(Click)Featuretools identifies important features but with a larger number of generated features. </a:t>
            </a:r>
          </a:p>
          <a:p>
            <a:pPr>
              <a:defRPr sz="1800"/>
            </a:pPr>
            <a:r>
              <a:t>(Click)AutoFeat acquires an extensive set of new features, yet the feature selection steps retain only 5 less important features.</a:t>
            </a:r>
          </a:p>
          <a:p>
            <a:pPr>
              <a:defRPr sz="1800"/>
            </a:pPr>
          </a:p>
          <a:p>
            <a:pPr>
              <a:defRPr sz="1800"/>
            </a:pPr>
          </a:p>
          <a:p>
            <a:pPr>
              <a:defRPr sz="1800"/>
            </a:pPr>
          </a:p>
          <a:p>
            <a:pPr>
              <a:defRPr sz="1800"/>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a:defRPr sz="2000"/>
            </a:pPr>
            <a:r>
              <a:t>Lastly, we check how each type of operators in SMARTFEAT affects performance using the Tennis dataset. </a:t>
            </a:r>
          </a:p>
          <a:p>
            <a:pPr>
              <a:defRPr sz="2000"/>
            </a:pPr>
          </a:p>
          <a:p>
            <a:pPr>
              <a:defRPr sz="2000"/>
            </a:pPr>
            <a:r>
              <a:t>Specifically:</a:t>
            </a:r>
          </a:p>
          <a:p>
            <a:pPr>
              <a:defRPr sz="2000"/>
            </a:pPr>
            <a:r>
              <a:t>(Click) Binary and extractor operations usually boost performance, especially for models like naive bayes, random forest, and extra tree.(Click) </a:t>
            </a:r>
          </a:p>
          <a:p>
            <a:pPr>
              <a:defRPr sz="2000"/>
            </a:pPr>
            <a:r>
              <a:t>(Click) Logistic regression’s performance doesn't change much, while for DNN, all types of features contribute to better predictions. This is because for this small dataset, simpler models and well-constructed features usually work better.(Click) But the conclusion would various for different dataset characteristic.</a:t>
            </a:r>
          </a:p>
          <a:p>
            <a:pPr>
              <a:defRPr sz="2000"/>
            </a:pPr>
          </a:p>
          <a:p>
            <a:pPr>
              <a:defRPr sz="2000"/>
            </a:pPr>
            <a:r>
              <a:t>(Click)We also tested SMARTFEAT when a detailed feature description is not available. </a:t>
            </a:r>
          </a:p>
          <a:p>
            <a:pPr>
              <a:defRPr sz="2000"/>
            </a:pPr>
            <a:r>
              <a:t>The AUC score dropped from ~87 to ~78. This emphasizes the importance of meaningful feature descriptions, especially when feature names are not illustrative and clear.</a:t>
            </a:r>
          </a:p>
          <a:p>
            <a:pPr>
              <a:defRPr sz="2000"/>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defRPr sz="1800"/>
            </a:pPr>
            <a:r>
              <a:t>Raw data collected from various sources are seldom suitable for direct use in ML or data analytics. There is usually a need for appropriate data wrangling.</a:t>
            </a:r>
          </a:p>
          <a:p>
            <a:pPr>
              <a:defRPr sz="1800"/>
            </a:pPr>
          </a:p>
          <a:p>
            <a:pPr>
              <a:defRPr sz="1800"/>
            </a:pPr>
            <a:r>
              <a:t>Traditional data preparation pipelines typically involve several key stages, including data integration, data cleaning, feature engineering, and modeling. Afterwards, these refined datasets are employed for machine learning prediction and reporting purposes.</a:t>
            </a:r>
          </a:p>
          <a:p>
            <a:pPr>
              <a:defRPr sz="1800"/>
            </a:pPr>
          </a:p>
          <a:p>
            <a:pPr>
              <a:defRPr sz="1800"/>
            </a:pPr>
            <a:r>
              <a:t>(Click) However, studies reveals that data scientists spend on average 38% of their time on data preparation, involving both the data cleaning and the feature engineering tasks.</a:t>
            </a:r>
          </a:p>
          <a:p>
            <a:pPr>
              <a:defRPr sz="1800"/>
            </a:pPr>
            <a:r>
              <a:t> (Click) These processes are usually dependent on domain experti[tai]se and often demand significant manual efforts."</a:t>
            </a:r>
          </a:p>
          <a:p>
            <a:pPr>
              <a:defRPr sz="1800"/>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Shape 373"/>
          <p:cNvSpPr/>
          <p:nvPr>
            <p:ph type="sldImg"/>
          </p:nvPr>
        </p:nvSpPr>
        <p:spPr>
          <a:prstGeom prst="rect">
            <a:avLst/>
          </a:prstGeom>
        </p:spPr>
        <p:txBody>
          <a:bodyPr/>
          <a:lstStyle/>
          <a:p>
            <a:pPr/>
          </a:p>
        </p:txBody>
      </p:sp>
      <p:sp>
        <p:nvSpPr>
          <p:cNvPr id="374" name="Shape 374"/>
          <p:cNvSpPr/>
          <p:nvPr>
            <p:ph type="body" sz="quarter" idx="1"/>
          </p:nvPr>
        </p:nvSpPr>
        <p:spPr>
          <a:prstGeom prst="rect">
            <a:avLst/>
          </a:prstGeom>
        </p:spPr>
        <p:txBody>
          <a:bodyPr/>
          <a:lstStyle>
            <a:lvl1pPr>
              <a:defRPr sz="2000"/>
            </a:lvl1pPr>
          </a:lstStyle>
          <a:p>
            <a:pPr/>
            <a:r>
              <a:t>To sum up/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Shape 382"/>
          <p:cNvSpPr/>
          <p:nvPr>
            <p:ph type="sldImg"/>
          </p:nvPr>
        </p:nvSpPr>
        <p:spPr>
          <a:prstGeom prst="rect">
            <a:avLst/>
          </a:prstGeom>
        </p:spPr>
        <p:txBody>
          <a:bodyPr/>
          <a:lstStyle/>
          <a:p>
            <a:pPr/>
          </a:p>
        </p:txBody>
      </p:sp>
      <p:sp>
        <p:nvSpPr>
          <p:cNvPr id="383" name="Shape 383"/>
          <p:cNvSpPr/>
          <p:nvPr>
            <p:ph type="body" sz="quarter" idx="1"/>
          </p:nvPr>
        </p:nvSpPr>
        <p:spPr>
          <a:prstGeom prst="rect">
            <a:avLst/>
          </a:prstGeom>
        </p:spPr>
        <p:txBody>
          <a:bodyPr/>
          <a:lstStyle/>
          <a:p>
            <a:pPr>
              <a:defRPr sz="2000"/>
            </a:pPr>
            <a:r>
              <a:t>(Click) We proposed an automated feature engineering tool that leverages foundation models, to enable the utilization of column-context and external knowledge.</a:t>
            </a:r>
          </a:p>
          <a:p>
            <a:pPr>
              <a:defRPr sz="2000"/>
            </a:pPr>
          </a:p>
          <a:p>
            <a:pPr>
              <a:defRPr sz="2000"/>
            </a:pPr>
            <a:r>
              <a:t>(Click) The major novelty of SMARTFEAT lies in its feature-level interactions with the foundation model to enhance the efficiency of its usage.</a:t>
            </a:r>
          </a:p>
          <a:p>
            <a:pPr>
              <a:defRPr sz="2000"/>
            </a:pPr>
          </a:p>
          <a:p>
            <a:pPr>
              <a:defRPr sz="2000"/>
            </a:pPr>
            <a:r>
              <a:t>(Click) However, there are still challenges to address in utilizing such generative AI for data tasks, for example, generative AI is prone to unpredictable errors. In our approach, we mitigate this by employing a feature selection procedure to filter out potentially harmful new features.  Effectively managing generation errors is an important concern in this context.</a:t>
            </a:r>
          </a:p>
          <a:p>
            <a:pPr>
              <a:defRPr sz="2000"/>
            </a:pPr>
          </a:p>
          <a:p>
            <a:pPr>
              <a:defRPr sz="2000"/>
            </a:pPr>
            <a:r>
              <a:t>In addition, this paper primarily focuses on the feature engineering task. For broader data tasks such as data cleaning, intergration, more input information than the feature description is need.  We think exploring the use of higher-level interactions instead of row-level interactions as a future direction.</a:t>
            </a:r>
          </a:p>
          <a:p>
            <a:pPr>
              <a:defRPr sz="2000"/>
            </a:pPr>
          </a:p>
          <a:p>
            <a:pPr>
              <a:defRPr sz="2000"/>
            </a:pPr>
            <a:r>
              <a:t>That’s all for my talk, thank you for your listening.</a:t>
            </a:r>
          </a:p>
          <a:p>
            <a:pPr>
              <a:defRPr sz="2000"/>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defRPr sz="2000"/>
            </a:pPr>
            <a:r>
              <a:t>To assist non-experts in preparing their data, automated feature engineering tools have been developed for constructing high-quality features in datasets. </a:t>
            </a:r>
          </a:p>
          <a:p>
            <a:pPr>
              <a:defRPr sz="2000"/>
            </a:pPr>
          </a:p>
          <a:p>
            <a:pPr>
              <a:defRPr sz="2000"/>
            </a:pPr>
            <a:r>
              <a:t>The process includes candidate feature generation, feature selection, and evaluating performance improvements. </a:t>
            </a:r>
          </a:p>
          <a:p>
            <a:pPr>
              <a:defRPr sz="2000"/>
            </a:pPr>
          </a:p>
          <a:p>
            <a:pPr>
              <a:defRPr sz="2000"/>
            </a:pPr>
            <a:r>
              <a:t>(Click) However, traditional AFE methods have drawbacks. Firstly, in the candidate generation step, a power set of non-meaningful features is often produced, requiring extensive efforts in feature selection. This leads the feature selection step have low search efficiency.</a:t>
            </a:r>
            <a:br/>
          </a:p>
          <a:p>
            <a:pPr>
              <a:defRPr sz="2000"/>
            </a:pPr>
            <a:r>
              <a:t>(Click) Given the above drawbacks, one direction to improve the AFE tools involves leveraging column context and external knowledge to minimize the search space.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defRPr sz="2000"/>
            </a:pPr>
            <a:r>
              <a:t>Foundation models are a natural choice for this purpose.</a:t>
            </a:r>
          </a:p>
          <a:p>
            <a:pPr>
              <a:defRPr sz="2000"/>
            </a:pPr>
            <a:r>
              <a:t>They are trained on extensive data and can be applied to new tasks without specific fine-tuning. </a:t>
            </a:r>
          </a:p>
          <a:p>
            <a:pPr>
              <a:defRPr sz="2000"/>
            </a:pPr>
            <a:r>
              <a:t>They can  leverage column context and integrate external knowledge gained from large web-crawled training dataset.</a:t>
            </a:r>
          </a:p>
          <a:p>
            <a:pPr>
              <a:defRPr sz="2000"/>
            </a:pPr>
          </a:p>
          <a:p>
            <a:pPr>
              <a:defRPr sz="2000"/>
            </a:pPr>
            <a:r>
              <a:t>Consider the example dataset for an insurance company to quote the insurance rate based on the safe attribute. </a:t>
            </a:r>
          </a:p>
          <a:p>
            <a:pPr>
              <a:defRPr sz="2000"/>
            </a:pPr>
          </a:p>
          <a:p>
            <a:pPr>
              <a:defRPr sz="2000"/>
            </a:pPr>
            <a:r>
              <a:t>Using FMs can have the following advantages, </a:t>
            </a:r>
          </a:p>
          <a:p>
            <a:pPr marL="334210" indent="-334210">
              <a:buSzPct val="100000"/>
              <a:buAutoNum type="arabicParenBoth" startAt="1"/>
              <a:defRPr sz="2000"/>
            </a:pPr>
            <a:r>
              <a:t>it has broad coverage of operators, for example, it can bucketize the age attribute based on a frequently used real-world threshold as 21 years old.</a:t>
            </a:r>
          </a:p>
          <a:p>
            <a:pPr marL="334210" indent="-334210">
              <a:buSzPct val="100000"/>
              <a:buAutoNum type="arabicParenBoth" startAt="1"/>
              <a:defRPr sz="2000"/>
            </a:pPr>
            <a:r>
              <a:t>It generate features that has better explainability. For example, taking the difference of the current year and the age of the car to compute the manufacturing year of the car.</a:t>
            </a:r>
          </a:p>
          <a:p>
            <a:pPr>
              <a:defRPr sz="2000"/>
            </a:pPr>
            <a:r>
              <a:t>(3) It has the ability to generate highly correlated features, such as a historical claim probability for each car model.</a:t>
            </a:r>
          </a:p>
          <a:p>
            <a:pPr>
              <a:defRPr sz="2000"/>
            </a:pPr>
            <a:r>
              <a:t>(4) It also has the access to external data and resources such as fetching the city population density.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defRPr sz="2000"/>
            </a:pPr>
            <a:r>
              <a:t>However, a key challenge remaining is how to incorporate foundation models, which process natural language input and generate natural language output into data tasks.</a:t>
            </a:r>
          </a:p>
          <a:p>
            <a:pPr>
              <a:defRPr sz="2000"/>
            </a:pPr>
          </a:p>
          <a:p>
            <a:pPr>
              <a:defRPr sz="2000"/>
            </a:pPr>
            <a:r>
              <a:t>(Click) Previous works have explore the usage of foundation models for data tasks.  They mostly follows a row-level interaction method: Firstly they serialize each data entry with a masked token and then use foundation models to predicate the masked token. </a:t>
            </a:r>
          </a:p>
          <a:p>
            <a:pPr>
              <a:defRPr sz="2000"/>
            </a:pPr>
            <a:r>
              <a:t>(Click) For example, in a data imputation task to fill in the department for a given product, they first serialize each data entry, then set the value to be imputed as a masked token, and ask FM to obtain the masked token.</a:t>
            </a:r>
          </a:p>
          <a:p>
            <a:pPr>
              <a:defRPr sz="2000"/>
            </a:pPr>
          </a:p>
          <a:p>
            <a:pPr>
              <a:defRPr sz="2000"/>
            </a:pPr>
            <a:r>
              <a:t>However, Despite the usefulness, these methods suffer from low efficiency. Because processing each data entry requires an API call, and with models like GPT, this can take about 5 minutes to process 200 rows. It is very inefficient and expensive for large datasets.</a:t>
            </a:r>
          </a:p>
          <a:p>
            <a:pPr>
              <a:defRPr sz="2000"/>
            </a:pPr>
            <a:r>
              <a:t>In this paper, we look into a more efficient interaction method, which improves the efficiency of incorporating FMs into feature engineering.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lvl1pPr>
              <a:defRPr sz="2000"/>
            </a:lvl1pPr>
          </a:lstStyle>
          <a:p>
            <a:pPr/>
            <a:r>
              <a:t>I’ll first introduce the system overview  and then go into the technical details and experiments.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defRPr sz="2000"/>
            </a:pPr>
            <a:r>
              <a:t>Here is the overview of our feature engineering tool, SMARTFEAT.</a:t>
            </a:r>
          </a:p>
          <a:p>
            <a:pPr>
              <a:defRPr sz="2000"/>
            </a:pPr>
          </a:p>
          <a:p>
            <a:pPr>
              <a:defRPr sz="2000"/>
            </a:pPr>
            <a:r>
              <a:t>(Click) The system input comprises three parts: a feature description, the prediction class, and the ML model used downstream. The feature description typically comes with the data card or can be user-specified, providing a concise overview of the feature content, data type, and data domain.</a:t>
            </a:r>
          </a:p>
          <a:p>
            <a:pPr>
              <a:defRPr sz="2000"/>
            </a:pPr>
          </a:p>
          <a:p>
            <a:pPr>
              <a:defRPr sz="2000"/>
            </a:pPr>
            <a:r>
              <a:t>(Click) SMARTFEAT consists of two key components: (click) an operator selector, which generates the most suitable new feature and outputs the name and description of the new feature, along with the relevant columns needed to compute it; and </a:t>
            </a:r>
          </a:p>
          <a:p>
            <a:pPr>
              <a:defRPr sz="2000"/>
            </a:pPr>
            <a:r>
              <a:t>(click) a function generator, which determines the most appropriate transformation function for constructing the new feature.</a:t>
            </a:r>
          </a:p>
          <a:p>
            <a:pPr>
              <a:defRPr sz="2000"/>
            </a:pPr>
          </a:p>
          <a:p>
            <a:pPr>
              <a:defRPr sz="2000"/>
            </a:pPr>
            <a: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defRPr sz="2000"/>
            </a:pPr>
          </a:p>
          <a:p>
            <a:pPr>
              <a:defRPr sz="2000"/>
            </a:pPr>
            <a:r>
              <a:t>We now illustrate how SMARTFEAT generates each feature using the example. </a:t>
            </a:r>
          </a:p>
          <a:p>
            <a:pPr>
              <a:defRPr sz="2000"/>
            </a:pPr>
          </a:p>
          <a:p>
            <a:pPr>
              <a:defRPr sz="2000"/>
            </a:pPr>
            <a:r>
              <a:t>Given the feature description, prediction class, and the ML model, the operator selector determines a new feature, such as "bucketized age," and identifies the relevant feature ("age") and its description.</a:t>
            </a:r>
          </a:p>
          <a:p>
            <a:pPr>
              <a:defRPr sz="2000"/>
            </a:pPr>
          </a:p>
          <a:p>
            <a:pPr>
              <a:defRPr sz="2000"/>
            </a:pPr>
            <a:r>
              <a:t>These outputs are given to the function generator, which identifies the most suitable transformation function. This function is then applied to the dataset to obtain the values for the new feature.</a:t>
            </a:r>
          </a:p>
          <a:p>
            <a:pPr>
              <a:defRPr sz="2000"/>
            </a:pPr>
          </a:p>
          <a:p>
            <a:pPr>
              <a:defRPr sz="2000"/>
            </a:pPr>
          </a:p>
          <a:p>
            <a:pPr>
              <a:defRPr sz="2000"/>
            </a:pPr>
          </a:p>
          <a:p>
            <a:pPr>
              <a:defRPr sz="2000"/>
            </a:pPr>
          </a:p>
          <a:p>
            <a:pPr>
              <a:defRPr sz="2000"/>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lvl1pPr>
              <a:defRPr sz="2000"/>
            </a:lvl1pPr>
          </a:lstStyle>
          <a:p>
            <a:pPr/>
            <a:r>
              <a:t>We now look into each component.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3"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4"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1709503" y="6409990"/>
            <a:ext cx="330098" cy="3708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104" name="Rectangle 6"/>
          <p:cNvSpPr/>
          <p:nvPr/>
        </p:nvSpPr>
        <p:spPr>
          <a:xfrm>
            <a:off x="0" y="6311900"/>
            <a:ext cx="12192000" cy="546100"/>
          </a:xfrm>
          <a:prstGeom prst="rect">
            <a:avLst/>
          </a:prstGeom>
          <a:solidFill>
            <a:srgbClr val="203864"/>
          </a:solidFill>
          <a:ln w="12700">
            <a:solidFill>
              <a:srgbClr val="32538F"/>
            </a:solidFill>
            <a:miter/>
          </a:ln>
        </p:spPr>
        <p:txBody>
          <a:bodyPr lIns="45719" rIns="45719" anchor="ctr"/>
          <a:lstStyle/>
          <a:p>
            <a:pPr algn="ctr">
              <a:defRPr>
                <a:solidFill>
                  <a:srgbClr val="FFFFFF"/>
                </a:solidFill>
                <a:latin typeface="+mj-lt"/>
                <a:ea typeface="+mj-ea"/>
                <a:cs typeface="+mj-cs"/>
                <a:sym typeface="Calibri"/>
              </a:defRPr>
            </a:pPr>
          </a:p>
        </p:txBody>
      </p:sp>
      <p:pic>
        <p:nvPicPr>
          <p:cNvPr id="105" name="Picture 7" descr="Picture 7"/>
          <p:cNvPicPr>
            <a:picLocks noChangeAspect="1"/>
          </p:cNvPicPr>
          <p:nvPr/>
        </p:nvPicPr>
        <p:blipFill>
          <a:blip r:embed="rId2">
            <a:extLst/>
          </a:blip>
          <a:stretch>
            <a:fillRect/>
          </a:stretch>
        </p:blipFill>
        <p:spPr>
          <a:xfrm>
            <a:off x="178592" y="6424612"/>
            <a:ext cx="481017" cy="320677"/>
          </a:xfrm>
          <a:prstGeom prst="rect">
            <a:avLst/>
          </a:prstGeom>
          <a:ln w="12700">
            <a:miter lim="400000"/>
          </a:ln>
        </p:spPr>
      </p:pic>
      <p:sp>
        <p:nvSpPr>
          <p:cNvPr id="106" name="Title Text"/>
          <p:cNvSpPr txBox="1"/>
          <p:nvPr>
            <p:ph type="title"/>
          </p:nvPr>
        </p:nvSpPr>
        <p:spPr>
          <a:xfrm>
            <a:off x="331075" y="219452"/>
            <a:ext cx="11571891" cy="863391"/>
          </a:xfrm>
          <a:prstGeom prst="rect">
            <a:avLst/>
          </a:prstGeom>
        </p:spPr>
        <p:txBody>
          <a:bodyPr lIns="45719" tIns="45719" rIns="45719" bIns="45719"/>
          <a:lstStyle/>
          <a:p>
            <a:pPr/>
            <a:r>
              <a:t>Title Text</a:t>
            </a:r>
          </a:p>
        </p:txBody>
      </p:sp>
      <p:sp>
        <p:nvSpPr>
          <p:cNvPr id="107" name="Body Level One…"/>
          <p:cNvSpPr txBox="1"/>
          <p:nvPr>
            <p:ph type="body" idx="1"/>
          </p:nvPr>
        </p:nvSpPr>
        <p:spPr>
          <a:xfrm>
            <a:off x="331074" y="1395662"/>
            <a:ext cx="11571891" cy="4781301"/>
          </a:xfrm>
          <a:prstGeom prst="rect">
            <a:avLst/>
          </a:prstGeom>
        </p:spPr>
        <p:txBody>
          <a:bodyPr lIns="45719" tIns="45719" rIns="45719" bIns="45719"/>
          <a:lstStyle>
            <a:lvl3pPr marL="1234439" indent="-320039"/>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11667266" y="6402387"/>
            <a:ext cx="330100" cy="370841"/>
          </a:xfrm>
          <a:prstGeom prst="rect">
            <a:avLst/>
          </a:prstGeom>
        </p:spPr>
        <p:txBody>
          <a:bodyPr lIns="45719" tIns="45719" rIns="45719" bIns="45719"/>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1" name="Rectangle 6"/>
          <p:cNvSpPr/>
          <p:nvPr/>
        </p:nvSpPr>
        <p:spPr>
          <a:xfrm>
            <a:off x="0" y="6311900"/>
            <a:ext cx="12192000" cy="546100"/>
          </a:xfrm>
          <a:prstGeom prst="rect">
            <a:avLst/>
          </a:prstGeom>
          <a:solidFill>
            <a:srgbClr val="203864"/>
          </a:solidFill>
          <a:ln w="12700">
            <a:solidFill>
              <a:srgbClr val="32538F"/>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32" name="Picture 7" descr="Picture 7"/>
          <p:cNvPicPr>
            <a:picLocks noChangeAspect="1"/>
          </p:cNvPicPr>
          <p:nvPr/>
        </p:nvPicPr>
        <p:blipFill>
          <a:blip r:embed="rId2">
            <a:extLst/>
          </a:blip>
          <a:stretch>
            <a:fillRect/>
          </a:stretch>
        </p:blipFill>
        <p:spPr>
          <a:xfrm>
            <a:off x="178592" y="6424612"/>
            <a:ext cx="481018" cy="320678"/>
          </a:xfrm>
          <a:prstGeom prst="rect">
            <a:avLst/>
          </a:prstGeom>
          <a:ln w="12700">
            <a:miter lim="400000"/>
          </a:ln>
        </p:spPr>
      </p:pic>
      <p:sp>
        <p:nvSpPr>
          <p:cNvPr id="33"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4"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2" name="Rectangle 6"/>
          <p:cNvSpPr/>
          <p:nvPr/>
        </p:nvSpPr>
        <p:spPr>
          <a:xfrm>
            <a:off x="0" y="6311900"/>
            <a:ext cx="12192000" cy="546100"/>
          </a:xfrm>
          <a:prstGeom prst="rect">
            <a:avLst/>
          </a:prstGeom>
          <a:solidFill>
            <a:srgbClr val="203864"/>
          </a:solidFill>
          <a:ln w="12700">
            <a:solidFill>
              <a:srgbClr val="32538F"/>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43" name="Picture 7" descr="Picture 7"/>
          <p:cNvPicPr>
            <a:picLocks noChangeAspect="1"/>
          </p:cNvPicPr>
          <p:nvPr/>
        </p:nvPicPr>
        <p:blipFill>
          <a:blip r:embed="rId2">
            <a:extLst/>
          </a:blip>
          <a:stretch>
            <a:fillRect/>
          </a:stretch>
        </p:blipFill>
        <p:spPr>
          <a:xfrm>
            <a:off x="178592" y="6424612"/>
            <a:ext cx="481018" cy="320678"/>
          </a:xfrm>
          <a:prstGeom prst="rect">
            <a:avLst/>
          </a:prstGeom>
          <a:ln w="12700">
            <a:miter lim="400000"/>
          </a:ln>
        </p:spPr>
      </p:pic>
      <p:sp>
        <p:nvSpPr>
          <p:cNvPr id="44" name="Title Text"/>
          <p:cNvSpPr txBox="1"/>
          <p:nvPr>
            <p:ph type="title"/>
          </p:nvPr>
        </p:nvSpPr>
        <p:spPr>
          <a:xfrm>
            <a:off x="236482" y="270961"/>
            <a:ext cx="11650719" cy="813972"/>
          </a:xfrm>
          <a:prstGeom prst="rect">
            <a:avLst/>
          </a:prstGeom>
        </p:spPr>
        <p:txBody>
          <a:bodyPr/>
          <a:lstStyle/>
          <a:p>
            <a:pPr/>
            <a:r>
              <a:t>Title Text</a:t>
            </a:r>
          </a:p>
        </p:txBody>
      </p:sp>
      <p:sp>
        <p:nvSpPr>
          <p:cNvPr id="45"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3" name="Rectangle 6"/>
          <p:cNvSpPr/>
          <p:nvPr/>
        </p:nvSpPr>
        <p:spPr>
          <a:xfrm>
            <a:off x="0" y="6311900"/>
            <a:ext cx="12192000" cy="546100"/>
          </a:xfrm>
          <a:prstGeom prst="rect">
            <a:avLst/>
          </a:prstGeom>
          <a:solidFill>
            <a:srgbClr val="203864"/>
          </a:solidFill>
          <a:ln w="12700">
            <a:solidFill>
              <a:srgbClr val="32538F"/>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54" name="Picture 7" descr="Picture 7"/>
          <p:cNvPicPr>
            <a:picLocks noChangeAspect="1"/>
          </p:cNvPicPr>
          <p:nvPr/>
        </p:nvPicPr>
        <p:blipFill>
          <a:blip r:embed="rId2">
            <a:extLst/>
          </a:blip>
          <a:stretch>
            <a:fillRect/>
          </a:stretch>
        </p:blipFill>
        <p:spPr>
          <a:xfrm>
            <a:off x="178592" y="6424612"/>
            <a:ext cx="481018" cy="320678"/>
          </a:xfrm>
          <a:prstGeom prst="rect">
            <a:avLst/>
          </a:prstGeom>
          <a:ln w="12700">
            <a:miter lim="400000"/>
          </a:ln>
        </p:spPr>
      </p:pic>
      <p:sp>
        <p:nvSpPr>
          <p:cNvPr id="55" name="Title Text"/>
          <p:cNvSpPr txBox="1"/>
          <p:nvPr>
            <p:ph type="title"/>
          </p:nvPr>
        </p:nvSpPr>
        <p:spPr>
          <a:xfrm>
            <a:off x="839787" y="365125"/>
            <a:ext cx="10515601" cy="1325563"/>
          </a:xfrm>
          <a:prstGeom prst="rect">
            <a:avLst/>
          </a:prstGeom>
        </p:spPr>
        <p:txBody>
          <a:bodyPr/>
          <a:lstStyle/>
          <a:p>
            <a:pPr/>
            <a:r>
              <a:t>Title Text</a:t>
            </a:r>
          </a:p>
        </p:txBody>
      </p:sp>
      <p:sp>
        <p:nvSpPr>
          <p:cNvPr id="56"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sz="2400">
                <a:latin typeface="Avenir Heavy"/>
                <a:ea typeface="Avenir Heavy"/>
                <a:cs typeface="Avenir Heavy"/>
                <a:sym typeface="Avenir Heavy"/>
              </a:defRPr>
            </a:lvl1pPr>
            <a:lvl2pPr marL="0" indent="0">
              <a:buSzTx/>
              <a:buFontTx/>
              <a:buNone/>
              <a:defRPr sz="2400">
                <a:latin typeface="Avenir Heavy"/>
                <a:ea typeface="Avenir Heavy"/>
                <a:cs typeface="Avenir Heavy"/>
                <a:sym typeface="Avenir Heavy"/>
              </a:defRPr>
            </a:lvl2pPr>
            <a:lvl3pPr marL="0" indent="0">
              <a:buSzTx/>
              <a:buFontTx/>
              <a:buNone/>
              <a:defRPr sz="2400">
                <a:latin typeface="Avenir Heavy"/>
                <a:ea typeface="Avenir Heavy"/>
                <a:cs typeface="Avenir Heavy"/>
                <a:sym typeface="Avenir Heavy"/>
              </a:defRPr>
            </a:lvl3pPr>
            <a:lvl4pPr marL="0" indent="0">
              <a:buSzTx/>
              <a:buFontTx/>
              <a:buNone/>
              <a:defRPr sz="2400">
                <a:latin typeface="Avenir Heavy"/>
                <a:ea typeface="Avenir Heavy"/>
                <a:cs typeface="Avenir Heavy"/>
                <a:sym typeface="Avenir Heavy"/>
              </a:defRPr>
            </a:lvl4pPr>
            <a:lvl5pPr marL="0" indent="0">
              <a:buSzTx/>
              <a:buFontTx/>
              <a:buNone/>
              <a:defRPr sz="2400">
                <a:latin typeface="Avenir Heavy"/>
                <a:ea typeface="Avenir Heavy"/>
                <a:cs typeface="Avenir Heavy"/>
                <a:sym typeface="Avenir Heavy"/>
              </a:defRPr>
            </a:lvl5pPr>
          </a:lstStyle>
          <a:p>
            <a:pPr/>
            <a:r>
              <a:t>Body Level One</a:t>
            </a:r>
          </a:p>
          <a:p>
            <a:pPr lvl="1"/>
            <a:r>
              <a:t>Body Level Two</a:t>
            </a:r>
          </a:p>
          <a:p>
            <a:pPr lvl="2"/>
            <a:r>
              <a:t>Body Level Three</a:t>
            </a:r>
          </a:p>
          <a:p>
            <a:pPr lvl="3"/>
            <a:r>
              <a:t>Body Level Four</a:t>
            </a:r>
          </a:p>
          <a:p>
            <a:pPr lvl="4"/>
            <a:r>
              <a:t>Body Level Five</a:t>
            </a:r>
          </a:p>
        </p:txBody>
      </p:sp>
      <p:sp>
        <p:nvSpPr>
          <p:cNvPr id="57" name="Text Placeholder 4"/>
          <p:cNvSpPr/>
          <p:nvPr>
            <p:ph type="body" sz="quarter" idx="21"/>
          </p:nvPr>
        </p:nvSpPr>
        <p:spPr>
          <a:xfrm>
            <a:off x="6172200" y="1681163"/>
            <a:ext cx="5183188" cy="823914"/>
          </a:xfrm>
          <a:prstGeom prst="rect">
            <a:avLst/>
          </a:prstGeom>
        </p:spPr>
        <p:txBody>
          <a:bodyPr anchor="b"/>
          <a:lstStyle/>
          <a:p>
            <a:pP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5" name="Title Text"/>
          <p:cNvSpPr txBox="1"/>
          <p:nvPr>
            <p:ph type="title"/>
          </p:nvPr>
        </p:nvSpPr>
        <p:spPr>
          <a:xfrm>
            <a:off x="236482" y="270961"/>
            <a:ext cx="11650719" cy="813972"/>
          </a:xfrm>
          <a:prstGeom prst="rect">
            <a:avLst/>
          </a:prstGeom>
        </p:spPr>
        <p:txBody>
          <a:bodyPr/>
          <a:lstStyle/>
          <a:p>
            <a:pPr/>
            <a:r>
              <a:t>Title Text</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0" name="Rectangle 6"/>
          <p:cNvSpPr/>
          <p:nvPr/>
        </p:nvSpPr>
        <p:spPr>
          <a:xfrm>
            <a:off x="0" y="6311900"/>
            <a:ext cx="12192000" cy="546100"/>
          </a:xfrm>
          <a:prstGeom prst="rect">
            <a:avLst/>
          </a:prstGeom>
          <a:solidFill>
            <a:srgbClr val="203864"/>
          </a:solidFill>
          <a:ln w="12700">
            <a:solidFill>
              <a:srgbClr val="32538F"/>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81" name="Picture 7" descr="Picture 7"/>
          <p:cNvPicPr>
            <a:picLocks noChangeAspect="1"/>
          </p:cNvPicPr>
          <p:nvPr/>
        </p:nvPicPr>
        <p:blipFill>
          <a:blip r:embed="rId2">
            <a:extLst/>
          </a:blip>
          <a:stretch>
            <a:fillRect/>
          </a:stretch>
        </p:blipFill>
        <p:spPr>
          <a:xfrm>
            <a:off x="178592" y="6424612"/>
            <a:ext cx="481018" cy="320678"/>
          </a:xfrm>
          <a:prstGeom prst="rect">
            <a:avLst/>
          </a:prstGeom>
          <a:ln w="12700">
            <a:miter lim="400000"/>
          </a:ln>
        </p:spPr>
      </p:pic>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4" name="Text Placeholder 3"/>
          <p:cNvSpPr/>
          <p:nvPr>
            <p:ph type="body" sz="quarter" idx="21"/>
          </p:nvPr>
        </p:nvSpPr>
        <p:spPr>
          <a:xfrm>
            <a:off x="839787" y="2057400"/>
            <a:ext cx="3932238" cy="3811588"/>
          </a:xfrm>
          <a:prstGeom prst="rect">
            <a:avLst/>
          </a:prstGeom>
        </p:spPr>
        <p:txBody>
          <a:bodyPr/>
          <a:lstStyle/>
          <a:p>
            <a:pP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2" name="Rectangle 6"/>
          <p:cNvSpPr/>
          <p:nvPr/>
        </p:nvSpPr>
        <p:spPr>
          <a:xfrm>
            <a:off x="0" y="6311900"/>
            <a:ext cx="12192000" cy="546100"/>
          </a:xfrm>
          <a:prstGeom prst="rect">
            <a:avLst/>
          </a:prstGeom>
          <a:solidFill>
            <a:srgbClr val="203864"/>
          </a:solidFill>
          <a:ln w="12700">
            <a:solidFill>
              <a:srgbClr val="32538F"/>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93" name="Picture 7" descr="Picture 7"/>
          <p:cNvPicPr>
            <a:picLocks noChangeAspect="1"/>
          </p:cNvPicPr>
          <p:nvPr/>
        </p:nvPicPr>
        <p:blipFill>
          <a:blip r:embed="rId2">
            <a:extLst/>
          </a:blip>
          <a:stretch>
            <a:fillRect/>
          </a:stretch>
        </p:blipFill>
        <p:spPr>
          <a:xfrm>
            <a:off x="178592" y="6424612"/>
            <a:ext cx="481018" cy="320678"/>
          </a:xfrm>
          <a:prstGeom prst="rect">
            <a:avLst/>
          </a:prstGeom>
          <a:ln w="12700">
            <a:miter lim="400000"/>
          </a:ln>
        </p:spPr>
      </p:pic>
      <p:sp>
        <p:nvSpPr>
          <p:cNvPr id="94"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95"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96"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0" y="6311900"/>
            <a:ext cx="12192000" cy="546100"/>
          </a:xfrm>
          <a:prstGeom prst="rect">
            <a:avLst/>
          </a:prstGeom>
          <a:solidFill>
            <a:srgbClr val="203864"/>
          </a:solidFill>
          <a:ln w="12700">
            <a:solidFill>
              <a:srgbClr val="32538F"/>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3" name="Picture 7" descr="Picture 7"/>
          <p:cNvPicPr>
            <a:picLocks noChangeAspect="1"/>
          </p:cNvPicPr>
          <p:nvPr/>
        </p:nvPicPr>
        <p:blipFill>
          <a:blip r:embed="rId2">
            <a:extLst/>
          </a:blip>
          <a:stretch>
            <a:fillRect/>
          </a:stretch>
        </p:blipFill>
        <p:spPr>
          <a:xfrm>
            <a:off x="178592" y="6424612"/>
            <a:ext cx="481018" cy="320678"/>
          </a:xfrm>
          <a:prstGeom prst="rect">
            <a:avLst/>
          </a:prstGeom>
          <a:ln w="12700">
            <a:miter lim="400000"/>
          </a:ln>
        </p:spPr>
      </p:pic>
      <p:sp>
        <p:nvSpPr>
          <p:cNvPr id="4" name="Title Text"/>
          <p:cNvSpPr txBox="1"/>
          <p:nvPr>
            <p:ph type="title"/>
          </p:nvPr>
        </p:nvSpPr>
        <p:spPr>
          <a:xfrm>
            <a:off x="331074" y="219452"/>
            <a:ext cx="11571893" cy="8633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5" name="Body Level One…"/>
          <p:cNvSpPr txBox="1"/>
          <p:nvPr>
            <p:ph type="body" idx="1"/>
          </p:nvPr>
        </p:nvSpPr>
        <p:spPr>
          <a:xfrm>
            <a:off x="331074" y="1395662"/>
            <a:ext cx="11571892" cy="47813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667269" y="6402387"/>
            <a:ext cx="330098" cy="370839"/>
          </a:xfrm>
          <a:prstGeom prst="rect">
            <a:avLst/>
          </a:prstGeom>
          <a:ln w="12700">
            <a:miter lim="400000"/>
          </a:ln>
        </p:spPr>
        <p:txBody>
          <a:bodyPr wrap="none" lIns="45718" tIns="45718" rIns="45718" bIns="45718">
            <a:spAutoFit/>
          </a:bodyPr>
          <a:lstStyle>
            <a:lvl1pPr algn="r">
              <a:defRPr sz="1600">
                <a:solidFill>
                  <a:srgbClr val="FFFFFF"/>
                </a:solidFill>
                <a:latin typeface="Avenir Book"/>
                <a:ea typeface="Avenir Book"/>
                <a:cs typeface="Avenir Book"/>
                <a:sym typeface="Avenir Boo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Fira Sans"/>
          <a:ea typeface="Fira Sans"/>
          <a:cs typeface="Fira Sans"/>
          <a:sym typeface="Fira Sans"/>
        </a:defRPr>
      </a:lvl1pPr>
      <a:lvl2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Fira Sans"/>
          <a:ea typeface="Fira Sans"/>
          <a:cs typeface="Fira Sans"/>
          <a:sym typeface="Fira Sans"/>
        </a:defRPr>
      </a:lvl2pPr>
      <a:lvl3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Fira Sans"/>
          <a:ea typeface="Fira Sans"/>
          <a:cs typeface="Fira Sans"/>
          <a:sym typeface="Fira Sans"/>
        </a:defRPr>
      </a:lvl3pPr>
      <a:lvl4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Fira Sans"/>
          <a:ea typeface="Fira Sans"/>
          <a:cs typeface="Fira Sans"/>
          <a:sym typeface="Fira Sans"/>
        </a:defRPr>
      </a:lvl4pPr>
      <a:lvl5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Fira Sans"/>
          <a:ea typeface="Fira Sans"/>
          <a:cs typeface="Fira Sans"/>
          <a:sym typeface="Fira Sans"/>
        </a:defRPr>
      </a:lvl5pPr>
      <a:lvl6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Fira Sans"/>
          <a:ea typeface="Fira Sans"/>
          <a:cs typeface="Fira Sans"/>
          <a:sym typeface="Fira Sans"/>
        </a:defRPr>
      </a:lvl6pPr>
      <a:lvl7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Fira Sans"/>
          <a:ea typeface="Fira Sans"/>
          <a:cs typeface="Fira Sans"/>
          <a:sym typeface="Fira Sans"/>
        </a:defRPr>
      </a:lvl7pPr>
      <a:lvl8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Fira Sans"/>
          <a:ea typeface="Fira Sans"/>
          <a:cs typeface="Fira Sans"/>
          <a:sym typeface="Fira Sans"/>
        </a:defRPr>
      </a:lvl8pPr>
      <a:lvl9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Fira Sans"/>
          <a:ea typeface="Fira Sans"/>
          <a:cs typeface="Fira Sans"/>
          <a:sym typeface="Fira Sans"/>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venir Book"/>
          <a:ea typeface="Avenir Book"/>
          <a:cs typeface="Avenir Book"/>
          <a:sym typeface="Avenir Book"/>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venir Book"/>
          <a:ea typeface="Avenir Book"/>
          <a:cs typeface="Avenir Book"/>
          <a:sym typeface="Avenir Book"/>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venir Book"/>
          <a:ea typeface="Avenir Book"/>
          <a:cs typeface="Avenir Book"/>
          <a:sym typeface="Avenir Book"/>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venir Book"/>
          <a:ea typeface="Avenir Book"/>
          <a:cs typeface="Avenir Book"/>
          <a:sym typeface="Avenir Book"/>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venir Book"/>
          <a:ea typeface="Avenir Book"/>
          <a:cs typeface="Avenir Book"/>
          <a:sym typeface="Avenir Book"/>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venir Book"/>
          <a:ea typeface="Avenir Book"/>
          <a:cs typeface="Avenir Book"/>
          <a:sym typeface="Avenir Book"/>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venir Book"/>
          <a:ea typeface="Avenir Book"/>
          <a:cs typeface="Avenir Book"/>
          <a:sym typeface="Avenir Book"/>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venir Book"/>
          <a:ea typeface="Avenir Book"/>
          <a:cs typeface="Avenir Book"/>
          <a:sym typeface="Avenir Book"/>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venir Book"/>
          <a:ea typeface="Avenir Book"/>
          <a:cs typeface="Avenir Book"/>
          <a:sym typeface="Avenir Book"/>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venir Book"/>
        </a:defRPr>
      </a:lvl1pPr>
      <a:lvl2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venir Book"/>
        </a:defRPr>
      </a:lvl2pPr>
      <a:lvl3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venir Book"/>
        </a:defRPr>
      </a:lvl3pPr>
      <a:lvl4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venir Book"/>
        </a:defRPr>
      </a:lvl4pPr>
      <a:lvl5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venir Book"/>
        </a:defRPr>
      </a:lvl5pPr>
      <a:lvl6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venir Book"/>
        </a:defRPr>
      </a:lvl6pPr>
      <a:lvl7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venir Book"/>
        </a:defRPr>
      </a:lvl7pPr>
      <a:lvl8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venir Book"/>
        </a:defRPr>
      </a:lvl8pPr>
      <a:lvl9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Avenir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ctrTitle"/>
          </p:nvPr>
        </p:nvSpPr>
        <p:spPr>
          <a:xfrm>
            <a:off x="1180863" y="1233744"/>
            <a:ext cx="9830274" cy="1819050"/>
          </a:xfrm>
          <a:prstGeom prst="rect">
            <a:avLst/>
          </a:prstGeom>
        </p:spPr>
        <p:txBody>
          <a:bodyPr/>
          <a:lstStyle>
            <a:lvl1pPr>
              <a:lnSpc>
                <a:spcPct val="100000"/>
              </a:lnSpc>
              <a:defRPr sz="3200"/>
            </a:lvl1pPr>
          </a:lstStyle>
          <a:p>
            <a:pPr/>
            <a:r>
              <a:t>SMARTFEAT: Efficient Feature Construction through Feature-Level Foundation Model Interactions</a:t>
            </a:r>
          </a:p>
        </p:txBody>
      </p:sp>
      <p:sp>
        <p:nvSpPr>
          <p:cNvPr id="118" name="Subtitle 2"/>
          <p:cNvSpPr txBox="1"/>
          <p:nvPr>
            <p:ph type="subTitle" sz="quarter" idx="1"/>
          </p:nvPr>
        </p:nvSpPr>
        <p:spPr>
          <a:xfrm>
            <a:off x="1524000" y="3842594"/>
            <a:ext cx="9144000" cy="1434017"/>
          </a:xfrm>
          <a:prstGeom prst="rect">
            <a:avLst/>
          </a:prstGeom>
        </p:spPr>
        <p:txBody>
          <a:bodyPr/>
          <a:lstStyle/>
          <a:p>
            <a:pPr>
              <a:defRPr>
                <a:latin typeface="Avenir Heavy"/>
                <a:ea typeface="Avenir Heavy"/>
                <a:cs typeface="Avenir Heavy"/>
                <a:sym typeface="Avenir Heavy"/>
              </a:defRPr>
            </a:pPr>
            <a:r>
              <a:t>Yin Lin</a:t>
            </a:r>
            <a:r>
              <a:rPr sz="2000">
                <a:latin typeface="Avenir Book"/>
                <a:ea typeface="Avenir Book"/>
                <a:cs typeface="Avenir Book"/>
                <a:sym typeface="Avenir Book"/>
              </a:rPr>
              <a:t>†</a:t>
            </a:r>
            <a:r>
              <a:t>, </a:t>
            </a:r>
            <a:r>
              <a:rPr>
                <a:latin typeface="Avenir Book"/>
                <a:ea typeface="Avenir Book"/>
                <a:cs typeface="Avenir Book"/>
                <a:sym typeface="Avenir Book"/>
              </a:rPr>
              <a:t>Bolin Ding*,</a:t>
            </a:r>
            <a:r>
              <a:rPr>
                <a:latin typeface="Avenir Book"/>
                <a:ea typeface="Avenir Book"/>
                <a:cs typeface="Avenir Book"/>
                <a:sym typeface="Avenir Book"/>
              </a:rPr>
              <a:t> H. V. Jagadish</a:t>
            </a:r>
            <a:r>
              <a:rPr sz="2000">
                <a:latin typeface="Avenir Book"/>
                <a:ea typeface="Avenir Book"/>
                <a:cs typeface="Avenir Book"/>
                <a:sym typeface="Avenir Book"/>
              </a:rPr>
              <a:t>†, Jingren Zhou</a:t>
            </a:r>
            <a:r>
              <a:rPr>
                <a:latin typeface="Avenir Book"/>
                <a:ea typeface="Avenir Book"/>
                <a:cs typeface="Avenir Book"/>
                <a:sym typeface="Avenir Book"/>
              </a:rPr>
              <a:t>*</a:t>
            </a:r>
            <a:endParaRPr>
              <a:latin typeface="Avenir Book"/>
              <a:ea typeface="Avenir Book"/>
              <a:cs typeface="Avenir Book"/>
              <a:sym typeface="Avenir Book"/>
            </a:endParaRPr>
          </a:p>
          <a:p>
            <a:pPr>
              <a:defRPr sz="2000"/>
            </a:pPr>
            <a:r>
              <a:t>† University of Michigan – Ann Arbor</a:t>
            </a:r>
          </a:p>
          <a:p>
            <a:pPr>
              <a:defRPr sz="2000"/>
            </a:pPr>
            <a:r>
              <a:t>* Alibaba Group</a:t>
            </a:r>
          </a:p>
        </p:txBody>
      </p:sp>
      <p:sp>
        <p:nvSpPr>
          <p:cNvPr id="119" name="Slide Number Placeholder 3"/>
          <p:cNvSpPr txBox="1"/>
          <p:nvPr>
            <p:ph type="sldNum" sz="quarter" idx="4294967295"/>
          </p:nvPr>
        </p:nvSpPr>
        <p:spPr>
          <a:xfrm>
            <a:off x="11822483" y="6409990"/>
            <a:ext cx="217118" cy="3708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0" name="Image" descr="Image"/>
          <p:cNvPicPr>
            <a:picLocks noChangeAspect="1"/>
          </p:cNvPicPr>
          <p:nvPr/>
        </p:nvPicPr>
        <p:blipFill>
          <a:blip r:embed="rId3">
            <a:extLst/>
          </a:blip>
          <a:stretch>
            <a:fillRect/>
          </a:stretch>
        </p:blipFill>
        <p:spPr>
          <a:xfrm>
            <a:off x="8398232" y="5054532"/>
            <a:ext cx="2188680" cy="1064684"/>
          </a:xfrm>
          <a:prstGeom prst="rect">
            <a:avLst/>
          </a:prstGeom>
          <a:ln w="12700">
            <a:miter lim="400000"/>
          </a:ln>
        </p:spPr>
      </p:pic>
      <p:pic>
        <p:nvPicPr>
          <p:cNvPr id="121" name="Image" descr="Image"/>
          <p:cNvPicPr>
            <a:picLocks noChangeAspect="1"/>
          </p:cNvPicPr>
          <p:nvPr/>
        </p:nvPicPr>
        <p:blipFill>
          <a:blip r:embed="rId4">
            <a:extLst/>
          </a:blip>
          <a:stretch>
            <a:fillRect/>
          </a:stretch>
        </p:blipFill>
        <p:spPr>
          <a:xfrm>
            <a:off x="10833536" y="5054532"/>
            <a:ext cx="1153407" cy="106468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Operator Types"/>
          <p:cNvSpPr txBox="1"/>
          <p:nvPr>
            <p:ph type="title"/>
          </p:nvPr>
        </p:nvSpPr>
        <p:spPr>
          <a:prstGeom prst="rect">
            <a:avLst/>
          </a:prstGeom>
        </p:spPr>
        <p:txBody>
          <a:bodyPr/>
          <a:lstStyle/>
          <a:p>
            <a:pPr/>
            <a:r>
              <a:t>Operator Types</a:t>
            </a:r>
          </a:p>
        </p:txBody>
      </p:sp>
      <p:sp>
        <p:nvSpPr>
          <p:cNvPr id="253" name="Unary operators: encompass normalization, bucketization, and a set of unary operations such as getting dummies, date splitting, etc."/>
          <p:cNvSpPr txBox="1"/>
          <p:nvPr>
            <p:ph type="body" sz="quarter" idx="1"/>
          </p:nvPr>
        </p:nvSpPr>
        <p:spPr>
          <a:xfrm>
            <a:off x="1064330" y="2236362"/>
            <a:ext cx="9619354" cy="863392"/>
          </a:xfrm>
          <a:prstGeom prst="rect">
            <a:avLst/>
          </a:prstGeom>
        </p:spPr>
        <p:txBody>
          <a:bodyPr/>
          <a:lstStyle/>
          <a:p>
            <a:pPr marL="0" indent="0" defTabSz="457200">
              <a:lnSpc>
                <a:spcPts val="4400"/>
              </a:lnSpc>
              <a:spcBef>
                <a:spcPts val="0"/>
              </a:spcBef>
              <a:buSzTx/>
              <a:buFontTx/>
              <a:buNone/>
              <a:defRPr sz="1866">
                <a:latin typeface="Arial"/>
                <a:ea typeface="Arial"/>
                <a:cs typeface="Arial"/>
                <a:sym typeface="Arial"/>
              </a:defRPr>
            </a:pPr>
            <a:r>
              <a:rPr b="1"/>
              <a:t>Unary operators:</a:t>
            </a:r>
            <a:r>
              <a:t> encompass normalization, bucketization, and a set of unary operations such as getting dummies, date splitting, etc. </a:t>
            </a:r>
            <a:endParaRPr sz="1200">
              <a:latin typeface="Times Roman"/>
              <a:ea typeface="Times Roman"/>
              <a:cs typeface="Times Roman"/>
              <a:sym typeface="Times Roman"/>
            </a:endParaRPr>
          </a:p>
        </p:txBody>
      </p:sp>
      <p:grpSp>
        <p:nvGrpSpPr>
          <p:cNvPr id="256" name="Group"/>
          <p:cNvGrpSpPr/>
          <p:nvPr/>
        </p:nvGrpSpPr>
        <p:grpSpPr>
          <a:xfrm>
            <a:off x="1598948" y="1283888"/>
            <a:ext cx="8830443" cy="676165"/>
            <a:chOff x="0" y="0"/>
            <a:chExt cx="8830442" cy="676164"/>
          </a:xfrm>
        </p:grpSpPr>
        <p:sp>
          <p:nvSpPr>
            <p:cNvPr id="254" name="Instead of using an iterative searching  for obtaining new features, we use an operator guided search process to enrich the search space."/>
            <p:cNvSpPr txBox="1"/>
            <p:nvPr/>
          </p:nvSpPr>
          <p:spPr>
            <a:xfrm>
              <a:off x="0" y="25926"/>
              <a:ext cx="8830443" cy="650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i="1">
                  <a:solidFill>
                    <a:schemeClr val="accent2"/>
                  </a:solidFill>
                  <a:latin typeface="Verdana"/>
                  <a:ea typeface="Verdana"/>
                  <a:cs typeface="Verdana"/>
                  <a:sym typeface="Verdana"/>
                </a:defRPr>
              </a:lvl1pPr>
            </a:lstStyle>
            <a:p>
              <a:pPr/>
              <a:r>
                <a:t>Instead of using an iterative searching  for obtaining new features, we use an operator guided search process to enrich the search space.</a:t>
              </a:r>
            </a:p>
          </p:txBody>
        </p:sp>
        <p:sp>
          <p:nvSpPr>
            <p:cNvPr id="255" name="3"/>
            <p:cNvSpPr txBox="1"/>
            <p:nvPr/>
          </p:nvSpPr>
          <p:spPr>
            <a:xfrm>
              <a:off x="4454873" y="0"/>
              <a:ext cx="190260" cy="3327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baseline="30250" i="1" sz="1600">
                  <a:solidFill>
                    <a:schemeClr val="accent2"/>
                  </a:solidFill>
                  <a:latin typeface="Verdana"/>
                  <a:ea typeface="Verdana"/>
                  <a:cs typeface="Verdana"/>
                  <a:sym typeface="Verdana"/>
                </a:defRPr>
              </a:lvl1pPr>
            </a:lstStyle>
            <a:p>
              <a:pPr/>
              <a:r>
                <a:t>3</a:t>
              </a:r>
            </a:p>
          </p:txBody>
        </p:sp>
      </p:grpSp>
      <p:sp>
        <p:nvSpPr>
          <p:cNvPr id="257" name="3 Hollmann et al, NeurIPS 2023."/>
          <p:cNvSpPr txBox="1"/>
          <p:nvPr/>
        </p:nvSpPr>
        <p:spPr>
          <a:xfrm>
            <a:off x="9493490" y="5914423"/>
            <a:ext cx="2591383"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aseline="30000" sz="1400">
                <a:latin typeface="Avenir Book"/>
                <a:ea typeface="Avenir Book"/>
                <a:cs typeface="Avenir Book"/>
                <a:sym typeface="Avenir Book"/>
              </a:defRPr>
            </a:pPr>
            <a:r>
              <a:t>3 </a:t>
            </a:r>
            <a:r>
              <a:rPr baseline="0"/>
              <a:t>Hollmann et al, NeurIPS 2023.</a:t>
            </a:r>
          </a:p>
        </p:txBody>
      </p:sp>
      <p:sp>
        <p:nvSpPr>
          <p:cNvPr id="258" name="Slide Number"/>
          <p:cNvSpPr txBox="1"/>
          <p:nvPr>
            <p:ph type="sldNum" sz="quarter" idx="4294967295"/>
          </p:nvPr>
        </p:nvSpPr>
        <p:spPr>
          <a:xfrm>
            <a:off x="11667267" y="6402387"/>
            <a:ext cx="330100"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
        <p:nvSpPr>
          <p:cNvPr id="259" name="TextBox 8"/>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rPr>
                <a:solidFill>
                  <a:srgbClr val="A7A7A7"/>
                </a:solidFill>
              </a:rPr>
              <a:t>Motivation</a:t>
            </a:r>
            <a:r>
              <a:t> </a:t>
            </a:r>
            <a:r>
              <a:rPr>
                <a:solidFill>
                  <a:srgbClr val="BFBFBF"/>
                </a:solidFill>
              </a:rPr>
              <a:t>&gt; </a:t>
            </a:r>
            <a:r>
              <a:t>Approach</a:t>
            </a:r>
            <a:r>
              <a:rPr>
                <a:solidFill>
                  <a:srgbClr val="BFBFBF"/>
                </a:solidFill>
              </a:rPr>
              <a:t> &gt; Experiments &gt; Conclusion</a:t>
            </a:r>
          </a:p>
        </p:txBody>
      </p:sp>
      <p:sp>
        <p:nvSpPr>
          <p:cNvPr id="260" name="Binary operators: include four basic arithmetic operations: +, −, ×, ÷. The more complex combinations of two original features are discussed by extractor operators."/>
          <p:cNvSpPr txBox="1"/>
          <p:nvPr/>
        </p:nvSpPr>
        <p:spPr>
          <a:xfrm>
            <a:off x="1080918" y="3079534"/>
            <a:ext cx="9586178" cy="8381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ts val="4400"/>
              </a:lnSpc>
              <a:defRPr sz="1866">
                <a:latin typeface="Arial"/>
                <a:ea typeface="Arial"/>
                <a:cs typeface="Arial"/>
                <a:sym typeface="Arial"/>
              </a:defRPr>
            </a:pPr>
            <a:r>
              <a:rPr b="1"/>
              <a:t>Binary operators: </a:t>
            </a:r>
            <a:r>
              <a:t>include four basic arithmetic operations: +, −, ×, ÷. The more complex combinations of two original features are discussed by extractor operators.</a:t>
            </a:r>
            <a:endParaRPr sz="1200">
              <a:latin typeface="Times Roman"/>
              <a:ea typeface="Times Roman"/>
              <a:cs typeface="Times Roman"/>
              <a:sym typeface="Times Roman"/>
            </a:endParaRPr>
          </a:p>
        </p:txBody>
      </p:sp>
      <p:sp>
        <p:nvSpPr>
          <p:cNvPr id="261" name="High-order operators: the 𝐺𝑟𝑜𝑢𝑝𝑏𝑦𝑇ℎ𝑒𝑛𝐴𝑔𝑔 operation."/>
          <p:cNvSpPr txBox="1"/>
          <p:nvPr/>
        </p:nvSpPr>
        <p:spPr>
          <a:xfrm>
            <a:off x="1096628" y="3930663"/>
            <a:ext cx="8305893" cy="6325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ts val="4400"/>
              </a:lnSpc>
              <a:defRPr sz="1866">
                <a:latin typeface="Arial"/>
                <a:ea typeface="Arial"/>
                <a:cs typeface="Arial"/>
                <a:sym typeface="Arial"/>
              </a:defRPr>
            </a:pPr>
            <a:r>
              <a:rPr b="1"/>
              <a:t>High-order operators: </a:t>
            </a:r>
            <a:r>
              <a:t>the 𝐺𝑟𝑜𝑢𝑝𝑏𝑦𝑇ℎ𝑒𝑛𝐴𝑔𝑔 operation.</a:t>
            </a:r>
            <a:endParaRPr sz="1200">
              <a:latin typeface="Times Roman"/>
              <a:ea typeface="Times Roman"/>
              <a:cs typeface="Times Roman"/>
              <a:sym typeface="Times Roman"/>
            </a:endParaRPr>
          </a:p>
        </p:txBody>
      </p:sp>
      <p:sp>
        <p:nvSpPr>
          <p:cNvPr id="262" name="Extractor: It handles more complex transformations of multiple features and information extractions, such as computing an index as a weighted combination of several features. It can also leverage external knowledge to extract specific information, e.g. o"/>
          <p:cNvSpPr txBox="1"/>
          <p:nvPr/>
        </p:nvSpPr>
        <p:spPr>
          <a:xfrm>
            <a:off x="1136269" y="4433477"/>
            <a:ext cx="9475476" cy="13790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1200">
                <a:latin typeface="Times Roman"/>
                <a:ea typeface="Times Roman"/>
                <a:cs typeface="Times Roman"/>
                <a:sym typeface="Times Roman"/>
              </a:defRPr>
            </a:pPr>
          </a:p>
          <a:p>
            <a:pPr defTabSz="457200">
              <a:defRPr sz="1866">
                <a:latin typeface="Arial"/>
                <a:ea typeface="Arial"/>
                <a:cs typeface="Arial"/>
                <a:sym typeface="Arial"/>
              </a:defRPr>
            </a:pPr>
            <a:r>
              <a:rPr b="1"/>
              <a:t>Extractor: </a:t>
            </a:r>
            <a:r>
              <a:t>It handles more complex transformations of multiple features and information extractions, such as computing an </a:t>
            </a:r>
            <a:r>
              <a:rPr b="1" u="sng"/>
              <a:t>index</a:t>
            </a:r>
            <a:r>
              <a:t> as a weighted combination of several features. It can also leverage external knowledge to </a:t>
            </a:r>
            <a:r>
              <a:rPr b="1" u="sng"/>
              <a:t>extract specific information</a:t>
            </a:r>
            <a:r>
              <a:t>, e.g. obtaining the population density for each city in the motivating example.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1" grpId="3"/>
      <p:bldP build="whole" bldLvl="1" animBg="1" rev="0" advAuto="0" spid="253" grpId="1"/>
      <p:bldP build="whole" bldLvl="1" animBg="1" rev="0" advAuto="0" spid="260" grpId="2"/>
      <p:bldP build="whole" bldLvl="1" animBg="1" rev="0" advAuto="0" spid="262" grpId="4"/>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8" name="Group"/>
          <p:cNvGrpSpPr/>
          <p:nvPr/>
        </p:nvGrpSpPr>
        <p:grpSpPr>
          <a:xfrm>
            <a:off x="574088" y="1827705"/>
            <a:ext cx="11085866" cy="4028330"/>
            <a:chOff x="0" y="0"/>
            <a:chExt cx="11085865" cy="4028329"/>
          </a:xfrm>
        </p:grpSpPr>
        <p:pic>
          <p:nvPicPr>
            <p:cNvPr id="266" name="Image" descr="Image"/>
            <p:cNvPicPr>
              <a:picLocks noChangeAspect="1"/>
            </p:cNvPicPr>
            <p:nvPr/>
          </p:nvPicPr>
          <p:blipFill>
            <a:blip r:embed="rId3">
              <a:extLst/>
            </a:blip>
            <a:stretch>
              <a:fillRect/>
            </a:stretch>
          </p:blipFill>
          <p:spPr>
            <a:xfrm>
              <a:off x="0" y="0"/>
              <a:ext cx="11085866" cy="2349951"/>
            </a:xfrm>
            <a:prstGeom prst="rect">
              <a:avLst/>
            </a:prstGeom>
            <a:ln w="12700" cap="flat">
              <a:noFill/>
              <a:miter lim="400000"/>
            </a:ln>
            <a:effectLst/>
          </p:spPr>
        </p:pic>
        <p:sp>
          <p:nvSpPr>
            <p:cNvPr id="267" name="Proposal strategy: FMs are prompted to proposal all potential candidates for Op, the SMARTFEAT selects the most probable options. [Small search space] [Avoids duplication].…"/>
            <p:cNvSpPr txBox="1"/>
            <p:nvPr/>
          </p:nvSpPr>
          <p:spPr>
            <a:xfrm>
              <a:off x="273268" y="2539891"/>
              <a:ext cx="10539329" cy="1488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marL="240631" indent="-240631">
                <a:buSzPct val="100000"/>
                <a:buAutoNum type="arabicPeriod" startAt="1"/>
              </a:pPr>
              <a:r>
                <a:t>Proposal strategy: FMs are prompted to proposal all potential candidates for Op, the SMARTFEAT selects the most probable options. [Small search space] [Avoids duplication].</a:t>
              </a:r>
            </a:p>
            <a:p>
              <a:pPr/>
            </a:p>
            <a:p>
              <a:pPr marL="240631" indent="-240631">
                <a:buSzPct val="100000"/>
                <a:buAutoNum type="arabicPeriod" startAt="2"/>
              </a:pPr>
              <a:r>
                <a:t>Sampling strategy: FMs are prompted to provide one candidate Op at a time. [Rich generation space]</a:t>
              </a:r>
            </a:p>
            <a:p>
              <a:pPr/>
              <a:r>
                <a:t>[More efficient generation].</a:t>
              </a:r>
            </a:p>
          </p:txBody>
        </p:sp>
      </p:grpSp>
      <p:grpSp>
        <p:nvGrpSpPr>
          <p:cNvPr id="271" name="Group"/>
          <p:cNvGrpSpPr/>
          <p:nvPr/>
        </p:nvGrpSpPr>
        <p:grpSpPr>
          <a:xfrm>
            <a:off x="744807" y="1929812"/>
            <a:ext cx="10881426" cy="1344976"/>
            <a:chOff x="0" y="0"/>
            <a:chExt cx="10881424" cy="1344974"/>
          </a:xfrm>
        </p:grpSpPr>
        <p:sp>
          <p:nvSpPr>
            <p:cNvPr id="269" name="Rectangle"/>
            <p:cNvSpPr/>
            <p:nvPr/>
          </p:nvSpPr>
          <p:spPr>
            <a:xfrm>
              <a:off x="0" y="0"/>
              <a:ext cx="10881425" cy="1334923"/>
            </a:xfrm>
            <a:prstGeom prst="rect">
              <a:avLst/>
            </a:prstGeom>
            <a:solidFill>
              <a:srgbClr val="DDDDDD">
                <a:alpha val="25992"/>
              </a:srgbClr>
            </a:solidFill>
            <a:ln w="12700" cap="flat">
              <a:noFill/>
              <a:miter lim="400000"/>
            </a:ln>
            <a:effectLst/>
          </p:spPr>
          <p:txBody>
            <a:bodyPr wrap="square" lIns="45718" tIns="45718" rIns="45718" bIns="45718" numCol="1" anchor="ctr">
              <a:noAutofit/>
            </a:bodyPr>
            <a:lstStyle/>
            <a:p>
              <a:pPr/>
            </a:p>
          </p:txBody>
        </p:sp>
        <p:sp>
          <p:nvSpPr>
            <p:cNvPr id="270" name="Rectangle"/>
            <p:cNvSpPr/>
            <p:nvPr/>
          </p:nvSpPr>
          <p:spPr>
            <a:xfrm>
              <a:off x="2163272" y="800760"/>
              <a:ext cx="5192498" cy="544215"/>
            </a:xfrm>
            <a:prstGeom prst="rect">
              <a:avLst/>
            </a:prstGeom>
            <a:solidFill>
              <a:schemeClr val="accent1">
                <a:lumOff val="12058"/>
                <a:alpha val="36750"/>
              </a:schemeClr>
            </a:solidFill>
            <a:ln w="12700" cap="flat">
              <a:noFill/>
              <a:miter lim="400000"/>
            </a:ln>
            <a:effectLst/>
          </p:spPr>
          <p:txBody>
            <a:bodyPr wrap="square" lIns="45718" tIns="45718" rIns="45718" bIns="45718" numCol="1" anchor="ctr">
              <a:noAutofit/>
            </a:bodyPr>
            <a:lstStyle/>
            <a:p>
              <a:pPr/>
            </a:p>
          </p:txBody>
        </p:sp>
      </p:grpSp>
      <p:sp>
        <p:nvSpPr>
          <p:cNvPr id="272" name="Prompting FM for Operator Selection"/>
          <p:cNvSpPr txBox="1"/>
          <p:nvPr>
            <p:ph type="title"/>
          </p:nvPr>
        </p:nvSpPr>
        <p:spPr>
          <a:prstGeom prst="rect">
            <a:avLst/>
          </a:prstGeom>
        </p:spPr>
        <p:txBody>
          <a:bodyPr/>
          <a:lstStyle/>
          <a:p>
            <a:pPr/>
            <a:r>
              <a:t>Prompting FM for Operator Selection</a:t>
            </a:r>
          </a:p>
        </p:txBody>
      </p:sp>
      <p:sp>
        <p:nvSpPr>
          <p:cNvPr id="273" name="Group"/>
          <p:cNvSpPr txBox="1"/>
          <p:nvPr/>
        </p:nvSpPr>
        <p:spPr>
          <a:xfrm>
            <a:off x="1116151" y="1012902"/>
            <a:ext cx="9959698" cy="650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defRPr i="1">
                <a:solidFill>
                  <a:schemeClr val="accent2"/>
                </a:solidFill>
                <a:latin typeface="Verdana"/>
                <a:ea typeface="Verdana"/>
                <a:cs typeface="Verdana"/>
                <a:sym typeface="Verdana"/>
              </a:defRPr>
            </a:pPr>
            <a:r>
              <a:t>Operator selector contains a set of </a:t>
            </a:r>
            <a:r>
              <a:rPr b="1"/>
              <a:t>prompt templates</a:t>
            </a:r>
            <a:r>
              <a:t> for each type of operators. The operators follows two different prompting strategies .</a:t>
            </a:r>
          </a:p>
        </p:txBody>
      </p:sp>
      <p:sp>
        <p:nvSpPr>
          <p:cNvPr id="274" name="4"/>
          <p:cNvSpPr txBox="1"/>
          <p:nvPr/>
        </p:nvSpPr>
        <p:spPr>
          <a:xfrm>
            <a:off x="7655342" y="1240682"/>
            <a:ext cx="190260"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aseline="30250" i="1" sz="1600">
                <a:solidFill>
                  <a:schemeClr val="accent2"/>
                </a:solidFill>
                <a:latin typeface="Verdana"/>
                <a:ea typeface="Verdana"/>
                <a:cs typeface="Verdana"/>
                <a:sym typeface="Verdana"/>
              </a:defRPr>
            </a:lvl1pPr>
          </a:lstStyle>
          <a:p>
            <a:pPr/>
            <a:r>
              <a:t>4</a:t>
            </a:r>
          </a:p>
        </p:txBody>
      </p:sp>
      <p:sp>
        <p:nvSpPr>
          <p:cNvPr id="275" name="3 Yao et al, NeurIPS 2023."/>
          <p:cNvSpPr txBox="1"/>
          <p:nvPr/>
        </p:nvSpPr>
        <p:spPr>
          <a:xfrm>
            <a:off x="9493490" y="5914423"/>
            <a:ext cx="2114168"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aseline="30000" sz="1400">
                <a:latin typeface="Avenir Book"/>
                <a:ea typeface="Avenir Book"/>
                <a:cs typeface="Avenir Book"/>
                <a:sym typeface="Avenir Book"/>
              </a:defRPr>
            </a:pPr>
            <a:r>
              <a:t>3 </a:t>
            </a:r>
            <a:r>
              <a:rPr baseline="0"/>
              <a:t>Yao et al, NeurIPS 2023.</a:t>
            </a:r>
          </a:p>
        </p:txBody>
      </p:sp>
      <p:sp>
        <p:nvSpPr>
          <p:cNvPr id="276" name="Slide Number"/>
          <p:cNvSpPr txBox="1"/>
          <p:nvPr>
            <p:ph type="sldNum" sz="quarter" idx="4294967295"/>
          </p:nvPr>
        </p:nvSpPr>
        <p:spPr>
          <a:xfrm>
            <a:off x="11667267" y="6402387"/>
            <a:ext cx="330100"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
        <p:nvSpPr>
          <p:cNvPr id="277" name="TextBox 8"/>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rPr>
                <a:solidFill>
                  <a:srgbClr val="A7A7A7"/>
                </a:solidFill>
              </a:rPr>
              <a:t>Motivation</a:t>
            </a:r>
            <a:r>
              <a:t> </a:t>
            </a:r>
            <a:r>
              <a:rPr>
                <a:solidFill>
                  <a:srgbClr val="BFBFBF"/>
                </a:solidFill>
              </a:rPr>
              <a:t>&gt; </a:t>
            </a:r>
            <a:r>
              <a:t>Approach</a:t>
            </a:r>
            <a:r>
              <a:rPr>
                <a:solidFill>
                  <a:srgbClr val="BFBFBF"/>
                </a:solidFill>
              </a:rPr>
              <a:t> &gt; Experiments &gt; Conclusion</a:t>
            </a:r>
          </a:p>
        </p:txBody>
      </p:sp>
      <p:grpSp>
        <p:nvGrpSpPr>
          <p:cNvPr id="280" name="Group"/>
          <p:cNvGrpSpPr/>
          <p:nvPr/>
        </p:nvGrpSpPr>
        <p:grpSpPr>
          <a:xfrm>
            <a:off x="751575" y="3297682"/>
            <a:ext cx="10867890" cy="793030"/>
            <a:chOff x="0" y="0"/>
            <a:chExt cx="10867888" cy="793029"/>
          </a:xfrm>
        </p:grpSpPr>
        <p:sp>
          <p:nvSpPr>
            <p:cNvPr id="278" name="Rectangle"/>
            <p:cNvSpPr/>
            <p:nvPr/>
          </p:nvSpPr>
          <p:spPr>
            <a:xfrm>
              <a:off x="0" y="0"/>
              <a:ext cx="10867889" cy="793030"/>
            </a:xfrm>
            <a:prstGeom prst="rect">
              <a:avLst/>
            </a:prstGeom>
            <a:solidFill>
              <a:srgbClr val="DDDDDD">
                <a:alpha val="25877"/>
              </a:srgbClr>
            </a:solidFill>
            <a:ln w="12700" cap="flat">
              <a:noFill/>
              <a:miter lim="400000"/>
            </a:ln>
            <a:effectLst/>
          </p:spPr>
          <p:txBody>
            <a:bodyPr wrap="square" lIns="45718" tIns="45718" rIns="45718" bIns="45718" numCol="1" anchor="ctr">
              <a:noAutofit/>
            </a:bodyPr>
            <a:lstStyle/>
            <a:p>
              <a:pPr/>
            </a:p>
          </p:txBody>
        </p:sp>
        <p:sp>
          <p:nvSpPr>
            <p:cNvPr id="279" name="Rectangle"/>
            <p:cNvSpPr/>
            <p:nvPr/>
          </p:nvSpPr>
          <p:spPr>
            <a:xfrm>
              <a:off x="2156650" y="0"/>
              <a:ext cx="5401445" cy="544214"/>
            </a:xfrm>
            <a:prstGeom prst="rect">
              <a:avLst/>
            </a:prstGeom>
            <a:solidFill>
              <a:schemeClr val="accent1">
                <a:lumOff val="12058"/>
                <a:alpha val="36750"/>
              </a:schemeClr>
            </a:solidFill>
            <a:ln w="12700" cap="flat">
              <a:noFill/>
              <a:miter lim="400000"/>
            </a:ln>
            <a:effectLst/>
          </p:spPr>
          <p:txBody>
            <a:bodyPr wrap="square" lIns="45718" tIns="45718" rIns="45718" bIns="45718" numCol="1" anchor="ctr">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xit" nodeType="clickEffect" presetSubtype="0" presetID="1" grpId="3" fill="hold">
                                  <p:stCondLst>
                                    <p:cond delay="0"/>
                                  </p:stCondLst>
                                  <p:iterate type="el" backwards="0">
                                    <p:tmAbs val="0"/>
                                  </p:iterate>
                                  <p:childTnLst>
                                    <p:set>
                                      <p:cBhvr>
                                        <p:cTn id="14" fill="hold">
                                          <p:stCondLst>
                                            <p:cond delay="0"/>
                                          </p:stCondLst>
                                        </p:cTn>
                                        <p:tgtEl>
                                          <p:spTgt spid="27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xit" nodeType="clickEffect" presetSubtype="0" presetID="1" grpId="5" fill="hold">
                                  <p:stCondLst>
                                    <p:cond delay="0"/>
                                  </p:stCondLst>
                                  <p:iterate type="el" backwards="0">
                                    <p:tmAbs val="0"/>
                                  </p:iterate>
                                  <p:childTnLst>
                                    <p:set>
                                      <p:cBhvr>
                                        <p:cTn id="22" fill="hold">
                                          <p:stCondLst>
                                            <p:cond delay="0"/>
                                          </p:stCondLst>
                                        </p:cTn>
                                        <p:tgtEl>
                                          <p:spTgt spid="2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0" grpId="4"/>
      <p:bldP build="whole" bldLvl="1" animBg="1" rev="0" advAuto="0" spid="280" grpId="5"/>
      <p:bldP build="whole" bldLvl="1" animBg="1" rev="0" advAuto="0" spid="271" grpId="2"/>
      <p:bldP build="whole" bldLvl="1" animBg="1" rev="0" advAuto="0" spid="271" grpId="3"/>
      <p:bldP build="whole" bldLvl="1" animBg="1" rev="0" advAuto="0" spid="268"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Generating the Candidate Feature Set"/>
          <p:cNvSpPr txBox="1"/>
          <p:nvPr>
            <p:ph type="title"/>
          </p:nvPr>
        </p:nvSpPr>
        <p:spPr>
          <a:prstGeom prst="rect">
            <a:avLst/>
          </a:prstGeom>
        </p:spPr>
        <p:txBody>
          <a:bodyPr/>
          <a:lstStyle/>
          <a:p>
            <a:pPr/>
            <a:r>
              <a:t>Generating the Candidate Feature Set</a:t>
            </a:r>
          </a:p>
        </p:txBody>
      </p:sp>
      <p:sp>
        <p:nvSpPr>
          <p:cNvPr id="285" name="We begin by exploring unary operators for each original feature using the proposal strategy. Based on the original and unary features, we apply binary and high-order operators using the sampling strategy.…"/>
          <p:cNvSpPr txBox="1"/>
          <p:nvPr>
            <p:ph type="body" idx="1"/>
          </p:nvPr>
        </p:nvSpPr>
        <p:spPr>
          <a:xfrm>
            <a:off x="944663" y="1371877"/>
            <a:ext cx="10344715" cy="4781302"/>
          </a:xfrm>
          <a:prstGeom prst="rect">
            <a:avLst/>
          </a:prstGeom>
        </p:spPr>
        <p:txBody>
          <a:bodyPr/>
          <a:lstStyle/>
          <a:p>
            <a:pPr>
              <a:defRPr sz="2300"/>
            </a:pPr>
            <a:r>
              <a:t>We begin by exploring </a:t>
            </a:r>
            <a:r>
              <a:rPr>
                <a:latin typeface="Avenir Heavy"/>
                <a:ea typeface="Avenir Heavy"/>
                <a:cs typeface="Avenir Heavy"/>
                <a:sym typeface="Avenir Heavy"/>
              </a:rPr>
              <a:t>unary operators</a:t>
            </a:r>
            <a:r>
              <a:t> for each original feature using the </a:t>
            </a:r>
            <a:r>
              <a:rPr u="sng"/>
              <a:t>proposal</a:t>
            </a:r>
            <a:r>
              <a:t> strategy. Based on the original and unary features, we apply </a:t>
            </a:r>
            <a:r>
              <a:rPr>
                <a:latin typeface="Avenir Heavy"/>
                <a:ea typeface="Avenir Heavy"/>
                <a:cs typeface="Avenir Heavy"/>
                <a:sym typeface="Avenir Heavy"/>
              </a:rPr>
              <a:t>binary</a:t>
            </a:r>
            <a:r>
              <a:t> and </a:t>
            </a:r>
            <a:r>
              <a:rPr>
                <a:latin typeface="Avenir Heavy"/>
                <a:ea typeface="Avenir Heavy"/>
                <a:cs typeface="Avenir Heavy"/>
                <a:sym typeface="Avenir Heavy"/>
              </a:rPr>
              <a:t>high-order </a:t>
            </a:r>
            <a:r>
              <a:t>operators using the </a:t>
            </a:r>
            <a:r>
              <a:rPr u="sng"/>
              <a:t>sampling</a:t>
            </a:r>
            <a:r>
              <a:t> strategy. </a:t>
            </a:r>
          </a:p>
          <a:p>
            <a:pPr>
              <a:defRPr sz="2300"/>
            </a:pPr>
            <a:r>
              <a:t>The sampling process for each type of operator concludes (1) when the number of </a:t>
            </a:r>
            <a:r>
              <a:rPr u="sng"/>
              <a:t>generation errors </a:t>
            </a:r>
            <a:r>
              <a:t>reaches a threshold or (2) the number of generated attributes reaches the </a:t>
            </a:r>
            <a:r>
              <a:rPr u="sng"/>
              <a:t>sampling budget</a:t>
            </a:r>
            <a:r>
              <a:t>.</a:t>
            </a:r>
          </a:p>
          <a:p>
            <a:pPr>
              <a:defRPr sz="2300"/>
            </a:pPr>
            <a:r>
              <a:t>Lastly, we consider </a:t>
            </a:r>
            <a:r>
              <a:rPr>
                <a:latin typeface="Avenir Heavy"/>
                <a:ea typeface="Avenir Heavy"/>
                <a:cs typeface="Avenir Heavy"/>
                <a:sym typeface="Avenir Heavy"/>
              </a:rPr>
              <a:t>extractors</a:t>
            </a:r>
            <a:r>
              <a:t> that can operate on multiple features using the s</a:t>
            </a:r>
            <a:r>
              <a:rPr u="sng"/>
              <a:t>ampling strategy</a:t>
            </a:r>
            <a:r>
              <a:t>, further enriching the current feature set.</a:t>
            </a:r>
          </a:p>
        </p:txBody>
      </p:sp>
      <p:sp>
        <p:nvSpPr>
          <p:cNvPr id="286" name="Slide Number"/>
          <p:cNvSpPr txBox="1"/>
          <p:nvPr>
            <p:ph type="sldNum" sz="quarter" idx="4294967295"/>
          </p:nvPr>
        </p:nvSpPr>
        <p:spPr>
          <a:xfrm>
            <a:off x="11667267" y="6402387"/>
            <a:ext cx="330100"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
        <p:nvSpPr>
          <p:cNvPr id="287" name="TextBox 8"/>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rPr>
                <a:solidFill>
                  <a:srgbClr val="A7A7A7"/>
                </a:solidFill>
              </a:rPr>
              <a:t>Motivation</a:t>
            </a:r>
            <a:r>
              <a:t> </a:t>
            </a:r>
            <a:r>
              <a:rPr>
                <a:solidFill>
                  <a:srgbClr val="BFBFBF"/>
                </a:solidFill>
              </a:rPr>
              <a:t>&gt; </a:t>
            </a:r>
            <a:r>
              <a:t>Approach</a:t>
            </a:r>
            <a:r>
              <a:rPr>
                <a:solidFill>
                  <a:srgbClr val="BFBFBF"/>
                </a:solidFill>
              </a:rPr>
              <a:t> &gt; Experiments &gt; Conclusion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Agenda"/>
          <p:cNvSpPr txBox="1"/>
          <p:nvPr>
            <p:ph type="title"/>
          </p:nvPr>
        </p:nvSpPr>
        <p:spPr>
          <a:prstGeom prst="rect">
            <a:avLst/>
          </a:prstGeom>
        </p:spPr>
        <p:txBody>
          <a:bodyPr/>
          <a:lstStyle/>
          <a:p>
            <a:pPr/>
            <a:r>
              <a:t>Agenda</a:t>
            </a:r>
          </a:p>
        </p:txBody>
      </p:sp>
      <p:sp>
        <p:nvSpPr>
          <p:cNvPr id="292" name="Motivation…"/>
          <p:cNvSpPr txBox="1"/>
          <p:nvPr>
            <p:ph type="body" idx="1"/>
          </p:nvPr>
        </p:nvSpPr>
        <p:spPr>
          <a:prstGeom prst="rect">
            <a:avLst/>
          </a:prstGeom>
        </p:spPr>
        <p:txBody>
          <a:bodyPr/>
          <a:lstStyle/>
          <a:p>
            <a:pPr>
              <a:defRPr>
                <a:solidFill>
                  <a:schemeClr val="accent3">
                    <a:lumOff val="8823"/>
                  </a:schemeClr>
                </a:solidFill>
              </a:defRPr>
            </a:pPr>
            <a:r>
              <a:t>Motivation</a:t>
            </a:r>
          </a:p>
          <a:p>
            <a:pPr>
              <a:defRPr>
                <a:solidFill>
                  <a:schemeClr val="accent3">
                    <a:lumOff val="8823"/>
                  </a:schemeClr>
                </a:solidFill>
              </a:defRPr>
            </a:pPr>
            <a:r>
              <a:t>Approach:</a:t>
            </a:r>
          </a:p>
          <a:p>
            <a:pPr lvl="1" marL="685800" indent="-228600">
              <a:defRPr>
                <a:solidFill>
                  <a:schemeClr val="accent3">
                    <a:lumOff val="8823"/>
                  </a:schemeClr>
                </a:solidFill>
              </a:defRPr>
            </a:pPr>
            <a:r>
              <a:t>Overview</a:t>
            </a:r>
          </a:p>
          <a:p>
            <a:pPr lvl="1" marL="685800" indent="-228600">
              <a:defRPr>
                <a:solidFill>
                  <a:schemeClr val="accent3">
                    <a:lumOff val="8823"/>
                  </a:schemeClr>
                </a:solidFill>
              </a:defRPr>
            </a:pPr>
            <a:r>
              <a:t>Operator guided feature generation</a:t>
            </a:r>
          </a:p>
          <a:p>
            <a:pPr lvl="1" marL="685800" indent="-228600"/>
            <a:r>
              <a:t>Transformation function generation</a:t>
            </a:r>
          </a:p>
          <a:p>
            <a:pPr>
              <a:defRPr>
                <a:solidFill>
                  <a:schemeClr val="accent3">
                    <a:lumOff val="8823"/>
                  </a:schemeClr>
                </a:solidFill>
              </a:defRPr>
            </a:pPr>
            <a:r>
              <a:t>Experiments</a:t>
            </a:r>
          </a:p>
          <a:p>
            <a:pPr>
              <a:defRPr>
                <a:solidFill>
                  <a:schemeClr val="accent3">
                    <a:lumOff val="8823"/>
                  </a:schemeClr>
                </a:solidFill>
              </a:defRPr>
            </a:pPr>
            <a:r>
              <a:t>Conclusion</a:t>
            </a:r>
          </a:p>
        </p:txBody>
      </p:sp>
      <p:sp>
        <p:nvSpPr>
          <p:cNvPr id="293" name="Slide Number"/>
          <p:cNvSpPr txBox="1"/>
          <p:nvPr>
            <p:ph type="sldNum" sz="quarter" idx="4294967295"/>
          </p:nvPr>
        </p:nvSpPr>
        <p:spPr>
          <a:xfrm>
            <a:off x="11667267" y="6402387"/>
            <a:ext cx="330100"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Feature Value Generation and Evaluation"/>
          <p:cNvSpPr txBox="1"/>
          <p:nvPr>
            <p:ph type="title"/>
          </p:nvPr>
        </p:nvSpPr>
        <p:spPr>
          <a:prstGeom prst="rect">
            <a:avLst/>
          </a:prstGeom>
        </p:spPr>
        <p:txBody>
          <a:bodyPr/>
          <a:lstStyle/>
          <a:p>
            <a:pPr/>
            <a:r>
              <a:t>Feature Value Generation and Evaluation</a:t>
            </a:r>
          </a:p>
        </p:txBody>
      </p:sp>
      <p:sp>
        <p:nvSpPr>
          <p:cNvPr id="298" name="Goal: generate the lambda function to obtain the feature value.…"/>
          <p:cNvSpPr txBox="1"/>
          <p:nvPr>
            <p:ph type="body" idx="1"/>
          </p:nvPr>
        </p:nvSpPr>
        <p:spPr>
          <a:xfrm>
            <a:off x="331074" y="1094385"/>
            <a:ext cx="11571893" cy="4072014"/>
          </a:xfrm>
          <a:prstGeom prst="rect">
            <a:avLst/>
          </a:prstGeom>
        </p:spPr>
        <p:txBody>
          <a:bodyPr/>
          <a:lstStyle/>
          <a:p>
            <a:pPr marL="0" indent="0" defTabSz="352043">
              <a:lnSpc>
                <a:spcPts val="3400"/>
              </a:lnSpc>
              <a:spcBef>
                <a:spcPts val="0"/>
              </a:spcBef>
              <a:buSzTx/>
              <a:buFontTx/>
              <a:buNone/>
              <a:defRPr i="1" sz="1437">
                <a:solidFill>
                  <a:schemeClr val="accent2"/>
                </a:solidFill>
                <a:latin typeface="Verdana"/>
                <a:ea typeface="Verdana"/>
                <a:cs typeface="Verdana"/>
                <a:sym typeface="Verdana"/>
              </a:defRPr>
            </a:pPr>
            <a:r>
              <a:t>Goal: generate the lambda function to obtain the feature value.</a:t>
            </a:r>
          </a:p>
          <a:p>
            <a:pPr marL="0" indent="0" defTabSz="352043">
              <a:lnSpc>
                <a:spcPts val="3400"/>
              </a:lnSpc>
              <a:spcBef>
                <a:spcPts val="0"/>
              </a:spcBef>
              <a:buSzTx/>
              <a:buFontTx/>
              <a:buNone/>
              <a:defRPr i="1" sz="1437">
                <a:solidFill>
                  <a:schemeClr val="accent2"/>
                </a:solidFill>
                <a:latin typeface="Verdana"/>
                <a:ea typeface="Verdana"/>
                <a:cs typeface="Verdana"/>
                <a:sym typeface="Verdana"/>
              </a:defRPr>
            </a:pPr>
            <a:r>
              <a:t>Input: new feature name, description, relevant features.</a:t>
            </a:r>
            <a:endParaRPr sz="924">
              <a:latin typeface="Times Roman"/>
              <a:ea typeface="Times Roman"/>
              <a:cs typeface="Times Roman"/>
              <a:sym typeface="Times Roman"/>
            </a:endParaRPr>
          </a:p>
          <a:p>
            <a:pPr marL="0" indent="0" defTabSz="352043">
              <a:lnSpc>
                <a:spcPts val="3400"/>
              </a:lnSpc>
              <a:spcBef>
                <a:spcPts val="0"/>
              </a:spcBef>
              <a:buSzTx/>
              <a:buFontTx/>
              <a:buNone/>
              <a:defRPr sz="1437">
                <a:latin typeface="Arial"/>
                <a:ea typeface="Arial"/>
                <a:cs typeface="Arial"/>
                <a:sym typeface="Arial"/>
              </a:defRPr>
            </a:pPr>
            <a:r>
              <a:t> </a:t>
            </a:r>
            <a:endParaRPr sz="924">
              <a:latin typeface="Times Roman"/>
              <a:ea typeface="Times Roman"/>
              <a:cs typeface="Times Roman"/>
              <a:sym typeface="Times Roman"/>
            </a:endParaRPr>
          </a:p>
          <a:p>
            <a:pPr marL="352043" indent="-244475" defTabSz="352043">
              <a:lnSpc>
                <a:spcPts val="3400"/>
              </a:lnSpc>
              <a:spcBef>
                <a:spcPts val="0"/>
              </a:spcBef>
              <a:buClr>
                <a:srgbClr val="000000"/>
              </a:buClr>
              <a:buAutoNum type="arabicPeriod" startAt="1"/>
              <a:defRPr b="1" sz="1437">
                <a:latin typeface="Verdana"/>
                <a:ea typeface="Verdana"/>
                <a:cs typeface="Verdana"/>
                <a:sym typeface="Verdana"/>
              </a:defRPr>
            </a:pPr>
            <a:r>
              <a:t>A lambda function can be obtained (external package might be needed).</a:t>
            </a:r>
            <a:br/>
          </a:p>
          <a:p>
            <a:pPr marL="938783" indent="0" defTabSz="352043">
              <a:lnSpc>
                <a:spcPts val="3400"/>
              </a:lnSpc>
              <a:spcBef>
                <a:spcPts val="0"/>
              </a:spcBef>
              <a:buSzTx/>
              <a:buFontTx/>
              <a:buNone/>
              <a:defRPr sz="1437">
                <a:latin typeface="Verdana"/>
                <a:ea typeface="Verdana"/>
                <a:cs typeface="Verdana"/>
                <a:sym typeface="Verdana"/>
              </a:defRPr>
            </a:pPr>
            <a:r>
              <a:t>Return a python code that can be applied to the dataframe. Include external packages when needed.</a:t>
            </a:r>
          </a:p>
          <a:p>
            <a:pPr marL="938783" indent="0" defTabSz="352043">
              <a:lnSpc>
                <a:spcPts val="3400"/>
              </a:lnSpc>
              <a:spcBef>
                <a:spcPts val="0"/>
              </a:spcBef>
              <a:buSzTx/>
              <a:buFontTx/>
              <a:buNone/>
              <a:defRPr sz="1437">
                <a:latin typeface="Verdana"/>
                <a:ea typeface="Verdana"/>
                <a:cs typeface="Verdana"/>
                <a:sym typeface="Verdana"/>
              </a:defRPr>
            </a:pPr>
            <a:endParaRPr sz="924"/>
          </a:p>
          <a:p>
            <a:pPr marL="352043" indent="-244475" defTabSz="352043">
              <a:lnSpc>
                <a:spcPts val="3400"/>
              </a:lnSpc>
              <a:spcBef>
                <a:spcPts val="0"/>
              </a:spcBef>
              <a:buClr>
                <a:srgbClr val="000000"/>
              </a:buClr>
              <a:buAutoNum type="arabicPeriod" startAt="2"/>
              <a:defRPr b="1" sz="1437">
                <a:latin typeface="Verdana"/>
                <a:ea typeface="Verdana"/>
                <a:cs typeface="Verdana"/>
                <a:sym typeface="Verdana"/>
              </a:defRPr>
            </a:pPr>
            <a:r>
              <a:t>The new feature value can be obtained from the row-level interaction.</a:t>
            </a:r>
            <a:br/>
          </a:p>
          <a:p>
            <a:pPr marL="938783" indent="0" defTabSz="352043">
              <a:lnSpc>
                <a:spcPts val="3400"/>
              </a:lnSpc>
              <a:spcBef>
                <a:spcPts val="0"/>
              </a:spcBef>
              <a:buSzTx/>
              <a:buFontTx/>
              <a:buNone/>
              <a:defRPr sz="1437">
                <a:latin typeface="Verdana"/>
                <a:ea typeface="Verdana"/>
                <a:cs typeface="Verdana"/>
                <a:sym typeface="Verdana"/>
              </a:defRPr>
            </a:pPr>
            <a:r>
              <a:t>Perform row-level completion </a:t>
            </a:r>
            <a:r>
              <a:rPr u="sng"/>
              <a:t>attr1:val1, attr2:val2… attr_k, ?</a:t>
            </a:r>
            <a:endParaRPr sz="924" u="sng"/>
          </a:p>
          <a:p>
            <a:pPr marL="938783" indent="0" defTabSz="352043">
              <a:lnSpc>
                <a:spcPts val="3400"/>
              </a:lnSpc>
              <a:spcBef>
                <a:spcPts val="0"/>
              </a:spcBef>
              <a:buSzTx/>
              <a:buFontTx/>
              <a:buNone/>
              <a:defRPr sz="1437">
                <a:latin typeface="Verdana"/>
                <a:ea typeface="Verdana"/>
                <a:cs typeface="Verdana"/>
                <a:sym typeface="Verdana"/>
              </a:defRPr>
            </a:pPr>
            <a:r>
              <a:t>Report the first 3 rows to the users to determine if it is necessary to continue the process.</a:t>
            </a:r>
          </a:p>
          <a:p>
            <a:pPr marL="938783" indent="0" defTabSz="352043">
              <a:lnSpc>
                <a:spcPts val="3400"/>
              </a:lnSpc>
              <a:spcBef>
                <a:spcPts val="0"/>
              </a:spcBef>
              <a:buSzTx/>
              <a:buFontTx/>
              <a:buNone/>
              <a:defRPr sz="1437">
                <a:latin typeface="Verdana"/>
                <a:ea typeface="Verdana"/>
                <a:cs typeface="Verdana"/>
                <a:sym typeface="Verdana"/>
              </a:defRPr>
            </a:pPr>
            <a:endParaRPr sz="924"/>
          </a:p>
          <a:p>
            <a:pPr marL="352043" indent="-244475" defTabSz="352043">
              <a:lnSpc>
                <a:spcPts val="3400"/>
              </a:lnSpc>
              <a:spcBef>
                <a:spcPts val="0"/>
              </a:spcBef>
              <a:buClr>
                <a:srgbClr val="000000"/>
              </a:buClr>
              <a:buAutoNum type="arabicPeriod" startAt="3"/>
              <a:defRPr b="1" sz="1437">
                <a:latin typeface="Verdana"/>
                <a:ea typeface="Verdana"/>
                <a:cs typeface="Verdana"/>
                <a:sym typeface="Verdana"/>
              </a:defRPr>
            </a:pPr>
            <a:r>
              <a:t>External data sources are needed.</a:t>
            </a:r>
            <a:br/>
          </a:p>
          <a:p>
            <a:pPr marL="938783" indent="0" defTabSz="352043">
              <a:lnSpc>
                <a:spcPts val="3400"/>
              </a:lnSpc>
              <a:spcBef>
                <a:spcPts val="0"/>
              </a:spcBef>
              <a:buSzTx/>
              <a:buFontTx/>
              <a:buNone/>
              <a:defRPr sz="1437">
                <a:latin typeface="Verdana"/>
                <a:ea typeface="Verdana"/>
                <a:cs typeface="Verdana"/>
                <a:sym typeface="Verdana"/>
              </a:defRPr>
            </a:pPr>
            <a:r>
              <a:t>Suggest potential data sources to assist data users in constructing the new feature.</a:t>
            </a:r>
          </a:p>
          <a:p>
            <a:pPr marL="938783" indent="0" defTabSz="352043">
              <a:lnSpc>
                <a:spcPts val="3400"/>
              </a:lnSpc>
              <a:spcBef>
                <a:spcPts val="0"/>
              </a:spcBef>
              <a:buSzTx/>
              <a:buFontTx/>
              <a:buNone/>
              <a:defRPr sz="1437">
                <a:latin typeface="Verdana"/>
                <a:ea typeface="Verdana"/>
                <a:cs typeface="Verdana"/>
                <a:sym typeface="Verdana"/>
              </a:defRPr>
            </a:pPr>
          </a:p>
          <a:p>
            <a:pPr marL="938783" indent="0" defTabSz="352043">
              <a:lnSpc>
                <a:spcPts val="3400"/>
              </a:lnSpc>
              <a:spcBef>
                <a:spcPts val="0"/>
              </a:spcBef>
              <a:buSzTx/>
              <a:buFontTx/>
              <a:buNone/>
              <a:defRPr sz="1437">
                <a:latin typeface="Verdana"/>
                <a:ea typeface="Verdana"/>
                <a:cs typeface="Verdana"/>
                <a:sym typeface="Verdana"/>
              </a:defRPr>
            </a:pPr>
            <a:endParaRPr sz="924">
              <a:latin typeface="Times Roman"/>
              <a:ea typeface="Times Roman"/>
              <a:cs typeface="Times Roman"/>
              <a:sym typeface="Times Roman"/>
            </a:endParaRPr>
          </a:p>
        </p:txBody>
      </p:sp>
      <p:sp>
        <p:nvSpPr>
          <p:cNvPr id="299" name="Slide Number"/>
          <p:cNvSpPr txBox="1"/>
          <p:nvPr>
            <p:ph type="sldNum" sz="quarter" idx="4294967295"/>
          </p:nvPr>
        </p:nvSpPr>
        <p:spPr>
          <a:xfrm>
            <a:off x="11667267" y="6402387"/>
            <a:ext cx="330100"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
        <p:nvSpPr>
          <p:cNvPr id="300" name="TextBox 8"/>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rPr>
                <a:solidFill>
                  <a:srgbClr val="A7A7A7"/>
                </a:solidFill>
              </a:rPr>
              <a:t>Motivation</a:t>
            </a:r>
            <a:r>
              <a:t> </a:t>
            </a:r>
            <a:r>
              <a:rPr>
                <a:solidFill>
                  <a:srgbClr val="BFBFBF"/>
                </a:solidFill>
              </a:rPr>
              <a:t>&gt; </a:t>
            </a:r>
            <a:r>
              <a:t>Approach</a:t>
            </a:r>
            <a:r>
              <a:rPr>
                <a:solidFill>
                  <a:srgbClr val="BFBFBF"/>
                </a:solidFill>
              </a:rPr>
              <a:t> &gt; Experiments &gt; Conclusion</a:t>
            </a:r>
          </a:p>
        </p:txBody>
      </p:sp>
      <p:sp>
        <p:nvSpPr>
          <p:cNvPr id="301" name="Feature selection: After a new feature is generated, we check the quality of the new feature. Remove features that are highly null, single-valued, or dummy variables derived from high cardinality original features."/>
          <p:cNvSpPr txBox="1"/>
          <p:nvPr/>
        </p:nvSpPr>
        <p:spPr>
          <a:xfrm>
            <a:off x="480283" y="5072736"/>
            <a:ext cx="11273475" cy="967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7200">
              <a:defRPr sz="1866">
                <a:latin typeface="Verdana"/>
                <a:ea typeface="Verdana"/>
                <a:cs typeface="Verdana"/>
                <a:sym typeface="Verdana"/>
              </a:defRPr>
            </a:pPr>
            <a:r>
              <a:rPr i="1">
                <a:solidFill>
                  <a:srgbClr val="FF9900"/>
                </a:solidFill>
              </a:rPr>
              <a:t>Feature selection:</a:t>
            </a:r>
            <a:r>
              <a:t> After a new feature is generated, we check the quality of the new feature. Remove features that are highly </a:t>
            </a:r>
            <a:r>
              <a:rPr u="sng"/>
              <a:t>null, single-valued, or dummy variables</a:t>
            </a:r>
            <a:r>
              <a:t> derived from high cardinality original features.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1"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Agenda"/>
          <p:cNvSpPr txBox="1"/>
          <p:nvPr>
            <p:ph type="title"/>
          </p:nvPr>
        </p:nvSpPr>
        <p:spPr>
          <a:prstGeom prst="rect">
            <a:avLst/>
          </a:prstGeom>
        </p:spPr>
        <p:txBody>
          <a:bodyPr/>
          <a:lstStyle/>
          <a:p>
            <a:pPr/>
            <a:r>
              <a:t>Agenda</a:t>
            </a:r>
          </a:p>
        </p:txBody>
      </p:sp>
      <p:sp>
        <p:nvSpPr>
          <p:cNvPr id="306" name="Motivation…"/>
          <p:cNvSpPr txBox="1"/>
          <p:nvPr>
            <p:ph type="body" idx="1"/>
          </p:nvPr>
        </p:nvSpPr>
        <p:spPr>
          <a:prstGeom prst="rect">
            <a:avLst/>
          </a:prstGeom>
        </p:spPr>
        <p:txBody>
          <a:bodyPr/>
          <a:lstStyle/>
          <a:p>
            <a:pPr>
              <a:defRPr>
                <a:solidFill>
                  <a:schemeClr val="accent3">
                    <a:lumOff val="8823"/>
                  </a:schemeClr>
                </a:solidFill>
              </a:defRPr>
            </a:pPr>
            <a:r>
              <a:t>Motivation</a:t>
            </a:r>
          </a:p>
          <a:p>
            <a:pPr>
              <a:defRPr>
                <a:solidFill>
                  <a:schemeClr val="accent3">
                    <a:lumOff val="8823"/>
                  </a:schemeClr>
                </a:solidFill>
              </a:defRPr>
            </a:pPr>
            <a:r>
              <a:t>Approach:</a:t>
            </a:r>
          </a:p>
          <a:p>
            <a:pPr lvl="1" marL="685800" indent="-228600">
              <a:defRPr>
                <a:solidFill>
                  <a:schemeClr val="accent3">
                    <a:lumOff val="8823"/>
                  </a:schemeClr>
                </a:solidFill>
              </a:defRPr>
            </a:pPr>
            <a:r>
              <a:t>Overview</a:t>
            </a:r>
          </a:p>
          <a:p>
            <a:pPr lvl="1" marL="685800" indent="-228600">
              <a:defRPr>
                <a:solidFill>
                  <a:schemeClr val="accent3">
                    <a:lumOff val="8823"/>
                  </a:schemeClr>
                </a:solidFill>
              </a:defRPr>
            </a:pPr>
            <a:r>
              <a:t>Operator guided feature generation</a:t>
            </a:r>
          </a:p>
          <a:p>
            <a:pPr lvl="1" marL="685800" indent="-228600">
              <a:defRPr>
                <a:solidFill>
                  <a:schemeClr val="accent3">
                    <a:lumOff val="8823"/>
                  </a:schemeClr>
                </a:solidFill>
              </a:defRPr>
            </a:pPr>
            <a:r>
              <a:t>Transformation function generation</a:t>
            </a:r>
          </a:p>
          <a:p>
            <a:pPr/>
            <a:r>
              <a:t>Experiments</a:t>
            </a:r>
          </a:p>
          <a:p>
            <a:pPr>
              <a:defRPr>
                <a:solidFill>
                  <a:schemeClr val="accent3">
                    <a:lumOff val="8823"/>
                  </a:schemeClr>
                </a:solidFill>
              </a:defRPr>
            </a:pPr>
            <a:r>
              <a:t>Conclusion</a:t>
            </a:r>
          </a:p>
        </p:txBody>
      </p:sp>
      <p:sp>
        <p:nvSpPr>
          <p:cNvPr id="307" name="Slide Number"/>
          <p:cNvSpPr txBox="1"/>
          <p:nvPr>
            <p:ph type="sldNum" sz="quarter" idx="4294967295"/>
          </p:nvPr>
        </p:nvSpPr>
        <p:spPr>
          <a:xfrm>
            <a:off x="11667267" y="6402387"/>
            <a:ext cx="330100"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Experimental Settings"/>
          <p:cNvSpPr txBox="1"/>
          <p:nvPr>
            <p:ph type="title"/>
          </p:nvPr>
        </p:nvSpPr>
        <p:spPr>
          <a:prstGeom prst="rect">
            <a:avLst/>
          </a:prstGeom>
        </p:spPr>
        <p:txBody>
          <a:bodyPr/>
          <a:lstStyle/>
          <a:p>
            <a:pPr/>
            <a:r>
              <a:t>Experimental Settings</a:t>
            </a:r>
          </a:p>
        </p:txBody>
      </p:sp>
      <p:sp>
        <p:nvSpPr>
          <p:cNvPr id="312" name="FM: GPT-4…"/>
          <p:cNvSpPr txBox="1"/>
          <p:nvPr>
            <p:ph type="body" idx="1"/>
          </p:nvPr>
        </p:nvSpPr>
        <p:spPr>
          <a:prstGeom prst="rect">
            <a:avLst/>
          </a:prstGeom>
        </p:spPr>
        <p:txBody>
          <a:bodyPr/>
          <a:lstStyle/>
          <a:p>
            <a:pPr marL="189737" indent="-189737" defTabSz="758951">
              <a:spcBef>
                <a:spcPts val="800"/>
              </a:spcBef>
              <a:defRPr sz="2324"/>
            </a:pPr>
            <a:r>
              <a:t>FM: GPT-4</a:t>
            </a:r>
          </a:p>
          <a:p>
            <a:pPr marL="189737" indent="-189737" defTabSz="758951">
              <a:spcBef>
                <a:spcPts val="800"/>
              </a:spcBef>
              <a:defRPr sz="2324"/>
            </a:pPr>
            <a:r>
              <a:t>Dataset: 8 ML binary classification datasets</a:t>
            </a:r>
          </a:p>
          <a:p>
            <a:pPr marL="189737" indent="-189737" defTabSz="758951">
              <a:spcBef>
                <a:spcPts val="800"/>
              </a:spcBef>
              <a:defRPr sz="2324"/>
            </a:pPr>
            <a:r>
              <a:t>ML algorithms: LR, NB, RF, ET, </a:t>
            </a:r>
            <a:r>
              <a:rPr>
                <a:solidFill>
                  <a:srgbClr val="FF2600"/>
                </a:solidFill>
              </a:rPr>
              <a:t>DNN</a:t>
            </a:r>
          </a:p>
          <a:p>
            <a:pPr marL="189737" indent="-189737" defTabSz="758951">
              <a:spcBef>
                <a:spcPts val="800"/>
              </a:spcBef>
              <a:defRPr sz="2324"/>
            </a:pPr>
            <a:r>
              <a:t>Metrics: AUC score</a:t>
            </a:r>
          </a:p>
          <a:p>
            <a:pPr marL="189737" indent="-189737" defTabSz="758951">
              <a:spcBef>
                <a:spcPts val="800"/>
              </a:spcBef>
              <a:defRPr sz="2324"/>
            </a:pPr>
            <a:r>
              <a:t>Baselines:</a:t>
            </a:r>
          </a:p>
          <a:p>
            <a:pPr lvl="1" marL="0" indent="379475" defTabSz="758951">
              <a:lnSpc>
                <a:spcPct val="100000"/>
              </a:lnSpc>
              <a:spcBef>
                <a:spcPts val="0"/>
              </a:spcBef>
              <a:buSzTx/>
              <a:buFontTx/>
              <a:buNone/>
              <a:defRPr sz="1992">
                <a:latin typeface="+mj-lt"/>
                <a:ea typeface="+mj-ea"/>
                <a:cs typeface="+mj-cs"/>
                <a:sym typeface="Calibri"/>
              </a:defRPr>
            </a:pPr>
            <a:r>
              <a:rPr b="1"/>
              <a:t>ExploreKit. </a:t>
            </a:r>
            <a:r>
              <a:t>Exhaustively generate new features using pre-defined operators and incorporates feature selection model to remove highly null and single-valued features.</a:t>
            </a:r>
          </a:p>
          <a:p>
            <a:pPr lvl="1" marL="0" indent="379475" defTabSz="758951">
              <a:lnSpc>
                <a:spcPct val="100000"/>
              </a:lnSpc>
              <a:spcBef>
                <a:spcPts val="0"/>
              </a:spcBef>
              <a:buSzTx/>
              <a:buFontTx/>
              <a:buNone/>
              <a:defRPr sz="1992">
                <a:latin typeface="+mj-lt"/>
                <a:ea typeface="+mj-ea"/>
                <a:cs typeface="+mj-cs"/>
                <a:sym typeface="Calibri"/>
              </a:defRPr>
            </a:pPr>
          </a:p>
          <a:p>
            <a:pPr lvl="1" marL="0" indent="379475" defTabSz="758951">
              <a:lnSpc>
                <a:spcPct val="100000"/>
              </a:lnSpc>
              <a:spcBef>
                <a:spcPts val="0"/>
              </a:spcBef>
              <a:buSzTx/>
              <a:buFontTx/>
              <a:buNone/>
              <a:defRPr sz="1992">
                <a:latin typeface="+mj-lt"/>
                <a:ea typeface="+mj-ea"/>
                <a:cs typeface="+mj-cs"/>
                <a:sym typeface="Calibri"/>
              </a:defRPr>
            </a:pPr>
            <a:r>
              <a:rPr b="1"/>
              <a:t>AutoFEAT. </a:t>
            </a:r>
            <a:r>
              <a:t>Constructing a large set of non-linear features and subsequently performing a search algorithm to select a subset.</a:t>
            </a:r>
          </a:p>
          <a:p>
            <a:pPr lvl="1" marL="0" indent="379475" defTabSz="758951">
              <a:lnSpc>
                <a:spcPct val="100000"/>
              </a:lnSpc>
              <a:spcBef>
                <a:spcPts val="0"/>
              </a:spcBef>
              <a:buSzTx/>
              <a:buFontTx/>
              <a:buNone/>
              <a:defRPr sz="1992">
                <a:latin typeface="+mj-lt"/>
                <a:ea typeface="+mj-ea"/>
                <a:cs typeface="+mj-cs"/>
                <a:sym typeface="Calibri"/>
              </a:defRPr>
            </a:pPr>
            <a:endParaRPr b="1"/>
          </a:p>
          <a:p>
            <a:pPr lvl="1" marL="0" indent="379475" defTabSz="758951">
              <a:lnSpc>
                <a:spcPct val="100000"/>
              </a:lnSpc>
              <a:spcBef>
                <a:spcPts val="0"/>
              </a:spcBef>
              <a:buSzTx/>
              <a:buFontTx/>
              <a:buNone/>
              <a:defRPr sz="1992">
                <a:latin typeface="+mj-lt"/>
                <a:ea typeface="+mj-ea"/>
                <a:cs typeface="+mj-cs"/>
                <a:sym typeface="Calibri"/>
              </a:defRPr>
            </a:pPr>
            <a:r>
              <a:rPr b="1"/>
              <a:t>CAAFE.</a:t>
            </a:r>
            <a:r>
              <a:t> Utilizing LLMs to generate Python code for data transformations and then validate if the new features enhance the performance.</a:t>
            </a:r>
          </a:p>
        </p:txBody>
      </p:sp>
      <p:sp>
        <p:nvSpPr>
          <p:cNvPr id="313" name="TextBox 4"/>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rPr>
                <a:solidFill>
                  <a:srgbClr val="C0C0C0"/>
                </a:solidFill>
              </a:rPr>
              <a:t>Motivation</a:t>
            </a:r>
            <a:r>
              <a:t> </a:t>
            </a:r>
            <a:r>
              <a:rPr>
                <a:solidFill>
                  <a:srgbClr val="BFBFBF"/>
                </a:solidFill>
              </a:rPr>
              <a:t>&gt; </a:t>
            </a:r>
            <a:r>
              <a:rPr>
                <a:solidFill>
                  <a:srgbClr val="C0C0C0"/>
                </a:solidFill>
              </a:rPr>
              <a:t>Approach</a:t>
            </a:r>
            <a:r>
              <a:rPr>
                <a:solidFill>
                  <a:srgbClr val="BFBFBF"/>
                </a:solidFill>
              </a:rPr>
              <a:t> &gt; </a:t>
            </a:r>
            <a:r>
              <a:t>Experiments</a:t>
            </a:r>
            <a:r>
              <a:rPr>
                <a:solidFill>
                  <a:srgbClr val="BFBFBF"/>
                </a:solidFill>
              </a:rPr>
              <a:t> &gt; Conclusion</a:t>
            </a:r>
          </a:p>
        </p:txBody>
      </p:sp>
      <p:sp>
        <p:nvSpPr>
          <p:cNvPr id="314" name="Slide Number"/>
          <p:cNvSpPr txBox="1"/>
          <p:nvPr>
            <p:ph type="sldNum" sz="quarter" idx="4294967295"/>
          </p:nvPr>
        </p:nvSpPr>
        <p:spPr>
          <a:xfrm>
            <a:off x="11667267" y="6402387"/>
            <a:ext cx="330100"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pic>
        <p:nvPicPr>
          <p:cNvPr id="315" name="Image" descr="Image"/>
          <p:cNvPicPr>
            <a:picLocks noChangeAspect="1"/>
          </p:cNvPicPr>
          <p:nvPr/>
        </p:nvPicPr>
        <p:blipFill>
          <a:blip r:embed="rId3">
            <a:extLst/>
          </a:blip>
          <a:srcRect l="4743" t="0" r="2455" b="0"/>
          <a:stretch>
            <a:fillRect/>
          </a:stretch>
        </p:blipFill>
        <p:spPr>
          <a:xfrm>
            <a:off x="7577890" y="865705"/>
            <a:ext cx="4516447" cy="194298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AUC score improvement"/>
          <p:cNvSpPr txBox="1"/>
          <p:nvPr>
            <p:ph type="title"/>
          </p:nvPr>
        </p:nvSpPr>
        <p:spPr>
          <a:prstGeom prst="rect">
            <a:avLst/>
          </a:prstGeom>
        </p:spPr>
        <p:txBody>
          <a:bodyPr/>
          <a:lstStyle>
            <a:lvl1pPr>
              <a:lnSpc>
                <a:spcPct val="100000"/>
              </a:lnSpc>
              <a:defRPr>
                <a:latin typeface="Franklin Gothic Medium"/>
                <a:ea typeface="Franklin Gothic Medium"/>
                <a:cs typeface="Franklin Gothic Medium"/>
                <a:sym typeface="Franklin Gothic Medium"/>
              </a:defRPr>
            </a:lvl1pPr>
          </a:lstStyle>
          <a:p>
            <a:pPr/>
            <a:r>
              <a:t>AUC score improvement</a:t>
            </a:r>
          </a:p>
        </p:txBody>
      </p:sp>
      <p:sp>
        <p:nvSpPr>
          <p:cNvPr id="3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1" name="TextBox 4"/>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rPr>
                <a:solidFill>
                  <a:srgbClr val="C0C0C0"/>
                </a:solidFill>
              </a:rPr>
              <a:t>Motivation</a:t>
            </a:r>
            <a:r>
              <a:t> </a:t>
            </a:r>
            <a:r>
              <a:rPr>
                <a:solidFill>
                  <a:srgbClr val="BFBFBF"/>
                </a:solidFill>
              </a:rPr>
              <a:t>&gt; </a:t>
            </a:r>
            <a:r>
              <a:rPr>
                <a:solidFill>
                  <a:srgbClr val="C0C0C0"/>
                </a:solidFill>
              </a:rPr>
              <a:t>Approach</a:t>
            </a:r>
            <a:r>
              <a:rPr>
                <a:solidFill>
                  <a:srgbClr val="BFBFBF"/>
                </a:solidFill>
              </a:rPr>
              <a:t> &gt; </a:t>
            </a:r>
            <a:r>
              <a:t>Experiments</a:t>
            </a:r>
            <a:r>
              <a:rPr>
                <a:solidFill>
                  <a:srgbClr val="BFBFBF"/>
                </a:solidFill>
              </a:rPr>
              <a:t> &gt; Conclusion</a:t>
            </a:r>
          </a:p>
        </p:txBody>
      </p:sp>
      <p:sp>
        <p:nvSpPr>
          <p:cNvPr id="322" name="Text"/>
          <p:cNvSpPr txBox="1"/>
          <p:nvPr/>
        </p:nvSpPr>
        <p:spPr>
          <a:xfrm>
            <a:off x="824026" y="1279810"/>
            <a:ext cx="11008693" cy="73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latin typeface="+mj-lt"/>
                <a:ea typeface="+mj-ea"/>
                <a:cs typeface="+mj-cs"/>
                <a:sym typeface="Calibri"/>
              </a:defRPr>
            </a:pPr>
          </a:p>
        </p:txBody>
      </p:sp>
      <p:sp>
        <p:nvSpPr>
          <p:cNvPr id="323" name="1. FM assisted methods (SMARTFEAT, CAAFE) outperforms other baselines.…"/>
          <p:cNvSpPr txBox="1"/>
          <p:nvPr/>
        </p:nvSpPr>
        <p:spPr>
          <a:xfrm>
            <a:off x="1242559" y="1307444"/>
            <a:ext cx="9706882" cy="176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Verdana"/>
                <a:ea typeface="Verdana"/>
                <a:cs typeface="Verdana"/>
                <a:sym typeface="Verdana"/>
              </a:defRPr>
            </a:pPr>
            <a:r>
              <a:t>1. FM assisted methods (SMARTFEAT, CAAFE) outperforms other baselines.</a:t>
            </a:r>
          </a:p>
          <a:p>
            <a:pPr>
              <a:lnSpc>
                <a:spcPct val="50000"/>
              </a:lnSpc>
              <a:defRPr>
                <a:latin typeface="Verdana"/>
                <a:ea typeface="Verdana"/>
                <a:cs typeface="Verdana"/>
                <a:sym typeface="Verdana"/>
              </a:defRPr>
            </a:pPr>
          </a:p>
          <a:p>
            <a:pPr>
              <a:defRPr>
                <a:latin typeface="Verdana"/>
                <a:ea typeface="Verdana"/>
                <a:cs typeface="Verdana"/>
                <a:sym typeface="Verdana"/>
              </a:defRPr>
            </a:pPr>
            <a:r>
              <a:t>2. CAAFE experienced a time-out for large datasets on the DNN model because of its feature evalautuon step.</a:t>
            </a:r>
          </a:p>
          <a:p>
            <a:pPr>
              <a:lnSpc>
                <a:spcPct val="50000"/>
              </a:lnSpc>
              <a:defRPr>
                <a:latin typeface="Verdana"/>
                <a:ea typeface="Verdana"/>
                <a:cs typeface="Verdana"/>
                <a:sym typeface="Verdana"/>
              </a:defRPr>
            </a:pPr>
          </a:p>
          <a:p>
            <a:pPr>
              <a:defRPr>
                <a:latin typeface="Verdana"/>
                <a:ea typeface="Verdana"/>
                <a:cs typeface="Verdana"/>
                <a:sym typeface="Verdana"/>
              </a:defRPr>
            </a:pPr>
            <a:r>
              <a:t>3. </a:t>
            </a:r>
            <a:r>
              <a:rPr i="1"/>
              <a:t>Bank</a:t>
            </a:r>
            <a:r>
              <a:t> and </a:t>
            </a:r>
            <a:r>
              <a:rPr i="1"/>
              <a:t>Lawschool</a:t>
            </a:r>
            <a:r>
              <a:t> dataset have well constructed features and thus the performance improvement is not evident.</a:t>
            </a:r>
          </a:p>
        </p:txBody>
      </p:sp>
      <p:pic>
        <p:nvPicPr>
          <p:cNvPr id="324" name="Image" descr="Image"/>
          <p:cNvPicPr>
            <a:picLocks noChangeAspect="1"/>
          </p:cNvPicPr>
          <p:nvPr/>
        </p:nvPicPr>
        <p:blipFill>
          <a:blip r:embed="rId3">
            <a:extLst/>
          </a:blip>
          <a:srcRect l="0" t="0" r="0" b="50840"/>
          <a:stretch>
            <a:fillRect/>
          </a:stretch>
        </p:blipFill>
        <p:spPr>
          <a:xfrm>
            <a:off x="895931" y="3667784"/>
            <a:ext cx="10442091" cy="1824015"/>
          </a:xfrm>
          <a:prstGeom prst="rect">
            <a:avLst/>
          </a:prstGeom>
          <a:ln w="12700">
            <a:miter lim="400000"/>
          </a:ln>
        </p:spPr>
      </p:pic>
      <p:sp>
        <p:nvSpPr>
          <p:cNvPr id="325" name="Values are expressed in percentage (%)."/>
          <p:cNvSpPr txBox="1"/>
          <p:nvPr/>
        </p:nvSpPr>
        <p:spPr>
          <a:xfrm>
            <a:off x="8611919" y="5505000"/>
            <a:ext cx="2854557" cy="269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3500"/>
              </a:lnSpc>
              <a:defRPr sz="1200">
                <a:solidFill>
                  <a:srgbClr val="374151"/>
                </a:solidFill>
              </a:defRPr>
            </a:lvl1pPr>
          </a:lstStyle>
          <a:p>
            <a:pPr/>
            <a:r>
              <a:t>Values are expressed in percentage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Feature Importance of generated features"/>
          <p:cNvSpPr txBox="1"/>
          <p:nvPr>
            <p:ph type="title"/>
          </p:nvPr>
        </p:nvSpPr>
        <p:spPr>
          <a:prstGeom prst="rect">
            <a:avLst/>
          </a:prstGeom>
        </p:spPr>
        <p:txBody>
          <a:bodyPr/>
          <a:lstStyle>
            <a:lvl1pPr>
              <a:lnSpc>
                <a:spcPct val="100000"/>
              </a:lnSpc>
              <a:defRPr>
                <a:latin typeface="Franklin Gothic Medium"/>
                <a:ea typeface="Franklin Gothic Medium"/>
                <a:cs typeface="Franklin Gothic Medium"/>
                <a:sym typeface="Franklin Gothic Medium"/>
              </a:defRPr>
            </a:lvl1pPr>
          </a:lstStyle>
          <a:p>
            <a:pPr/>
            <a:r>
              <a:t>Feature Importance of generated features</a:t>
            </a:r>
          </a:p>
        </p:txBody>
      </p:sp>
      <p:sp>
        <p:nvSpPr>
          <p:cNvPr id="3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1" name="TextBox 4"/>
          <p:cNvSpPr txBox="1"/>
          <p:nvPr/>
        </p:nvSpPr>
        <p:spPr>
          <a:xfrm>
            <a:off x="1069176" y="6402387"/>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rPr>
                <a:solidFill>
                  <a:srgbClr val="C0C0C0"/>
                </a:solidFill>
              </a:rPr>
              <a:t>Motivation</a:t>
            </a:r>
            <a:r>
              <a:t> </a:t>
            </a:r>
            <a:r>
              <a:rPr>
                <a:solidFill>
                  <a:srgbClr val="BFBFBF"/>
                </a:solidFill>
              </a:rPr>
              <a:t>&gt; </a:t>
            </a:r>
            <a:r>
              <a:rPr>
                <a:solidFill>
                  <a:srgbClr val="C0C0C0"/>
                </a:solidFill>
              </a:rPr>
              <a:t>Approach</a:t>
            </a:r>
            <a:r>
              <a:rPr>
                <a:solidFill>
                  <a:srgbClr val="BFBFBF"/>
                </a:solidFill>
              </a:rPr>
              <a:t> &gt; </a:t>
            </a:r>
            <a:r>
              <a:t>Experiments</a:t>
            </a:r>
            <a:r>
              <a:rPr>
                <a:solidFill>
                  <a:srgbClr val="BFBFBF"/>
                </a:solidFill>
              </a:rPr>
              <a:t> &gt; Conclusion</a:t>
            </a:r>
          </a:p>
        </p:txBody>
      </p:sp>
      <p:sp>
        <p:nvSpPr>
          <p:cNvPr id="332" name="Text"/>
          <p:cNvSpPr txBox="1"/>
          <p:nvPr/>
        </p:nvSpPr>
        <p:spPr>
          <a:xfrm>
            <a:off x="824026" y="1279810"/>
            <a:ext cx="11008693" cy="73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latin typeface="+mj-lt"/>
                <a:ea typeface="+mj-ea"/>
                <a:cs typeface="+mj-cs"/>
                <a:sym typeface="Calibri"/>
              </a:defRPr>
            </a:pPr>
          </a:p>
        </p:txBody>
      </p:sp>
      <p:sp>
        <p:nvSpPr>
          <p:cNvPr id="333" name="Metrics: Information Gain, Recursive Feature Elimination, and Feature Importance."/>
          <p:cNvSpPr txBox="1"/>
          <p:nvPr/>
        </p:nvSpPr>
        <p:spPr>
          <a:xfrm>
            <a:off x="1073153" y="989467"/>
            <a:ext cx="10087735"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chemeClr val="accent5">
                    <a:lumOff val="10098"/>
                  </a:schemeClr>
                </a:solidFill>
                <a:latin typeface="Verdana"/>
                <a:ea typeface="Verdana"/>
                <a:cs typeface="Verdana"/>
                <a:sym typeface="Verdana"/>
              </a:defRPr>
            </a:lvl1pPr>
          </a:lstStyle>
          <a:p>
            <a:pPr/>
            <a:r>
              <a:t>Metrics: Information Gain, Recursive Feature Elimination, and Feature Importance.</a:t>
            </a:r>
          </a:p>
        </p:txBody>
      </p:sp>
      <p:pic>
        <p:nvPicPr>
          <p:cNvPr id="334" name="Image" descr="Image"/>
          <p:cNvPicPr>
            <a:picLocks noChangeAspect="1"/>
          </p:cNvPicPr>
          <p:nvPr/>
        </p:nvPicPr>
        <p:blipFill>
          <a:blip r:embed="rId3">
            <a:extLst/>
          </a:blip>
          <a:srcRect l="0" t="0" r="0" b="4605"/>
          <a:stretch>
            <a:fillRect/>
          </a:stretch>
        </p:blipFill>
        <p:spPr>
          <a:xfrm>
            <a:off x="2542450" y="4057059"/>
            <a:ext cx="6687346" cy="2045825"/>
          </a:xfrm>
          <a:prstGeom prst="rect">
            <a:avLst/>
          </a:prstGeom>
          <a:ln w="12700">
            <a:miter lim="400000"/>
          </a:ln>
        </p:spPr>
      </p:pic>
      <p:sp>
        <p:nvSpPr>
          <p:cNvPr id="335" name="CAAFE generates less new features, but all new features generated are important under all metrics.…"/>
          <p:cNvSpPr txBox="1"/>
          <p:nvPr/>
        </p:nvSpPr>
        <p:spPr>
          <a:xfrm>
            <a:off x="1099959" y="1462511"/>
            <a:ext cx="9992081" cy="22148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8">
              <a:defRPr sz="1600">
                <a:latin typeface="Verdana"/>
                <a:ea typeface="Verdana"/>
                <a:cs typeface="Verdana"/>
                <a:sym typeface="Verdana"/>
              </a:defRPr>
            </a:pPr>
            <a:r>
              <a:t>CAAFE generates less new features, but all new features generated are important under all metrics.</a:t>
            </a:r>
          </a:p>
          <a:p>
            <a:pPr lvl="3">
              <a:lnSpc>
                <a:spcPct val="60000"/>
              </a:lnSpc>
              <a:defRPr sz="1600">
                <a:latin typeface="Verdana"/>
                <a:ea typeface="Verdana"/>
                <a:cs typeface="Verdana"/>
                <a:sym typeface="Verdana"/>
              </a:defRPr>
            </a:pPr>
          </a:p>
          <a:p>
            <a:pPr lvl="3">
              <a:defRPr sz="1600">
                <a:latin typeface="Verdana"/>
                <a:ea typeface="Verdana"/>
                <a:cs typeface="Verdana"/>
                <a:sym typeface="Verdana"/>
              </a:defRPr>
            </a:pPr>
            <a:r>
              <a:t>SMARTFEAT generates a small number of new features and indicate the generation of useful features.</a:t>
            </a:r>
          </a:p>
          <a:p>
            <a:pPr lvl="3">
              <a:lnSpc>
                <a:spcPct val="60000"/>
              </a:lnSpc>
              <a:defRPr sz="1600">
                <a:latin typeface="Verdana"/>
                <a:ea typeface="Verdana"/>
                <a:cs typeface="Verdana"/>
                <a:sym typeface="Verdana"/>
              </a:defRPr>
            </a:pPr>
          </a:p>
          <a:p>
            <a:pPr lvl="3">
              <a:defRPr sz="1600">
                <a:latin typeface="Verdana"/>
                <a:ea typeface="Verdana"/>
                <a:cs typeface="Verdana"/>
                <a:sym typeface="Verdana"/>
              </a:defRPr>
            </a:pPr>
            <a:r>
              <a:t>Featuretools obtains important features but with a larger number of generated features.</a:t>
            </a:r>
          </a:p>
          <a:p>
            <a:pPr lvl="3">
              <a:lnSpc>
                <a:spcPct val="60000"/>
              </a:lnSpc>
              <a:defRPr sz="1600">
                <a:latin typeface="Verdana"/>
                <a:ea typeface="Verdana"/>
                <a:cs typeface="Verdana"/>
                <a:sym typeface="Verdana"/>
              </a:defRPr>
            </a:pPr>
          </a:p>
          <a:p>
            <a:pPr lvl="3">
              <a:defRPr sz="1600">
                <a:latin typeface="Verdana"/>
                <a:ea typeface="Verdana"/>
                <a:cs typeface="Verdana"/>
                <a:sym typeface="Verdana"/>
              </a:defRPr>
            </a:pPr>
            <a:r>
              <a:t>AutoFeat acquires a vast set of new features but the feature selection steps only retain 5 less important features.</a:t>
            </a:r>
          </a:p>
        </p:txBody>
      </p:sp>
      <p:sp>
        <p:nvSpPr>
          <p:cNvPr id="336" name="Rectangle"/>
          <p:cNvSpPr/>
          <p:nvPr/>
        </p:nvSpPr>
        <p:spPr>
          <a:xfrm>
            <a:off x="5798108" y="4725582"/>
            <a:ext cx="1060529" cy="1377481"/>
          </a:xfrm>
          <a:prstGeom prst="rect">
            <a:avLst/>
          </a:prstGeom>
          <a:solidFill>
            <a:schemeClr val="accent5">
              <a:lumOff val="20196"/>
              <a:alpha val="44170"/>
            </a:schemeClr>
          </a:solidFill>
          <a:ln w="12700">
            <a:miter lim="400000"/>
          </a:ln>
        </p:spPr>
        <p:txBody>
          <a:bodyPr lIns="45718" tIns="45718" rIns="45718" bIns="45718" anchor="ctr"/>
          <a:lstStyle/>
          <a:p>
            <a:pPr/>
          </a:p>
        </p:txBody>
      </p:sp>
      <p:sp>
        <p:nvSpPr>
          <p:cNvPr id="337" name="Rectangle"/>
          <p:cNvSpPr/>
          <p:nvPr/>
        </p:nvSpPr>
        <p:spPr>
          <a:xfrm>
            <a:off x="4609077" y="4731101"/>
            <a:ext cx="1174705" cy="1377481"/>
          </a:xfrm>
          <a:prstGeom prst="rect">
            <a:avLst/>
          </a:prstGeom>
          <a:solidFill>
            <a:schemeClr val="accent5">
              <a:lumOff val="20196"/>
              <a:alpha val="44170"/>
            </a:schemeClr>
          </a:solidFill>
          <a:ln w="12700">
            <a:miter lim="400000"/>
          </a:ln>
        </p:spPr>
        <p:txBody>
          <a:bodyPr lIns="45718" tIns="45718" rIns="45718" bIns="45718" anchor="ctr"/>
          <a:lstStyle/>
          <a:p>
            <a:pPr/>
          </a:p>
        </p:txBody>
      </p:sp>
      <p:sp>
        <p:nvSpPr>
          <p:cNvPr id="338" name="Rectangle"/>
          <p:cNvSpPr/>
          <p:nvPr/>
        </p:nvSpPr>
        <p:spPr>
          <a:xfrm>
            <a:off x="6799413" y="4731101"/>
            <a:ext cx="1174705" cy="1377481"/>
          </a:xfrm>
          <a:prstGeom prst="rect">
            <a:avLst/>
          </a:prstGeom>
          <a:solidFill>
            <a:schemeClr val="accent5">
              <a:lumOff val="20196"/>
              <a:alpha val="44170"/>
            </a:schemeClr>
          </a:solidFill>
          <a:ln w="12700">
            <a:miter lim="400000"/>
          </a:ln>
        </p:spPr>
        <p:txBody>
          <a:bodyPr lIns="45718" tIns="45718" rIns="45718" bIns="45718" anchor="ctr"/>
          <a:lstStyle/>
          <a:p>
            <a:pPr/>
          </a:p>
        </p:txBody>
      </p:sp>
      <p:sp>
        <p:nvSpPr>
          <p:cNvPr id="339" name="Rectangle"/>
          <p:cNvSpPr/>
          <p:nvPr/>
        </p:nvSpPr>
        <p:spPr>
          <a:xfrm>
            <a:off x="7899329" y="4725582"/>
            <a:ext cx="1174705" cy="1377481"/>
          </a:xfrm>
          <a:prstGeom prst="rect">
            <a:avLst/>
          </a:prstGeom>
          <a:solidFill>
            <a:schemeClr val="accent5">
              <a:lumOff val="20196"/>
              <a:alpha val="44170"/>
            </a:schemeClr>
          </a:solidFill>
          <a:ln w="12700">
            <a:miter lim="400000"/>
          </a:ln>
        </p:spPr>
        <p:txBody>
          <a:bodyPr lIns="45718" tIns="45718" rIns="45718" bIns="45718" anchor="ct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9" grpId="4"/>
      <p:bldP build="whole" bldLvl="1" animBg="1" rev="0" advAuto="0" spid="337" grpId="2"/>
      <p:bldP build="whole" bldLvl="1" animBg="1" rev="0" advAuto="0" spid="338" grpId="3"/>
      <p:bldP build="whole" bldLvl="1" animBg="1" rev="0" advAuto="0" spid="336"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Ablation Study"/>
          <p:cNvSpPr txBox="1"/>
          <p:nvPr>
            <p:ph type="title"/>
          </p:nvPr>
        </p:nvSpPr>
        <p:spPr>
          <a:prstGeom prst="rect">
            <a:avLst/>
          </a:prstGeom>
        </p:spPr>
        <p:txBody>
          <a:bodyPr/>
          <a:lstStyle/>
          <a:p>
            <a:pPr/>
            <a:r>
              <a:t>Ablation Study</a:t>
            </a:r>
          </a:p>
        </p:txBody>
      </p:sp>
      <p:pic>
        <p:nvPicPr>
          <p:cNvPr id="344" name="Image" descr="Image"/>
          <p:cNvPicPr>
            <a:picLocks noChangeAspect="1"/>
          </p:cNvPicPr>
          <p:nvPr/>
        </p:nvPicPr>
        <p:blipFill>
          <a:blip r:embed="rId3">
            <a:extLst/>
          </a:blip>
          <a:stretch>
            <a:fillRect/>
          </a:stretch>
        </p:blipFill>
        <p:spPr>
          <a:xfrm>
            <a:off x="570325" y="3454123"/>
            <a:ext cx="6313798" cy="2565641"/>
          </a:xfrm>
          <a:prstGeom prst="rect">
            <a:avLst/>
          </a:prstGeom>
          <a:ln w="12700">
            <a:miter lim="400000"/>
          </a:ln>
        </p:spPr>
      </p:pic>
      <p:sp>
        <p:nvSpPr>
          <p:cNvPr id="345" name="The binary and extractor operators usually bring performance improvement (NB, RF, and ET).…"/>
          <p:cNvSpPr txBox="1"/>
          <p:nvPr/>
        </p:nvSpPr>
        <p:spPr>
          <a:xfrm>
            <a:off x="589015" y="1248098"/>
            <a:ext cx="10945652" cy="1691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8">
              <a:defRPr sz="1500">
                <a:latin typeface="Verdana"/>
                <a:ea typeface="Verdana"/>
                <a:cs typeface="Verdana"/>
                <a:sym typeface="Verdana"/>
              </a:defRPr>
            </a:pPr>
            <a:r>
              <a:t>The binary and extractor operators usually bring performance improvement (NB, RF, and ET). </a:t>
            </a:r>
          </a:p>
          <a:p>
            <a:pPr lvl="8">
              <a:defRPr sz="1500">
                <a:solidFill>
                  <a:srgbClr val="A7A7A7"/>
                </a:solidFill>
                <a:latin typeface="Verdana"/>
                <a:ea typeface="Verdana"/>
                <a:cs typeface="Verdana"/>
                <a:sym typeface="Verdana"/>
              </a:defRPr>
            </a:pPr>
            <a:r>
              <a:t>The extractor mainly generates index-like attributes computed as the combination of a set of attributes. </a:t>
            </a:r>
          </a:p>
          <a:p>
            <a:pPr lvl="8">
              <a:defRPr sz="1500">
                <a:latin typeface="Verdana"/>
                <a:ea typeface="Verdana"/>
                <a:cs typeface="Verdana"/>
                <a:sym typeface="Verdana"/>
              </a:defRPr>
            </a:pPr>
          </a:p>
          <a:p>
            <a:pPr lvl="8">
              <a:defRPr sz="1500">
                <a:latin typeface="Verdana"/>
                <a:ea typeface="Verdana"/>
                <a:cs typeface="Verdana"/>
                <a:sym typeface="Verdana"/>
              </a:defRPr>
            </a:pPr>
            <a:r>
              <a:t>LR’s performance remains almost unaffected. For DNN, we observed that almost all types of features contribute to enhancing the prediction results.</a:t>
            </a:r>
          </a:p>
          <a:p>
            <a:pPr lvl="8">
              <a:defRPr sz="1500">
                <a:latin typeface="Verdana"/>
                <a:ea typeface="Verdana"/>
                <a:cs typeface="Verdana"/>
                <a:sym typeface="Verdana"/>
              </a:defRPr>
            </a:pPr>
          </a:p>
          <a:p>
            <a:pPr lvl="8">
              <a:defRPr sz="1500">
                <a:latin typeface="Verdana"/>
                <a:ea typeface="Verdana"/>
                <a:cs typeface="Verdana"/>
                <a:sym typeface="Verdana"/>
              </a:defRPr>
            </a:pPr>
            <a:r>
              <a:t>Because Tennis a relatively small dataset, simple models with well-constructed features usually performs better.</a:t>
            </a:r>
          </a:p>
        </p:txBody>
      </p:sp>
      <p:sp>
        <p:nvSpPr>
          <p:cNvPr id="346" name="When lacking feature descriptions (only using feature names), SMARTFEAT’s performance dropped from 87.39 (+9.5%) to 77.86 (-2.2.%), highlighting the importance of meaningful feature descriptions especially when clear and informative feature names are not"/>
          <p:cNvSpPr txBox="1"/>
          <p:nvPr/>
        </p:nvSpPr>
        <p:spPr>
          <a:xfrm>
            <a:off x="7019032" y="4273217"/>
            <a:ext cx="4847288" cy="1463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8">
              <a:defRPr sz="1500">
                <a:latin typeface="Verdana"/>
                <a:ea typeface="Verdana"/>
                <a:cs typeface="Verdana"/>
                <a:sym typeface="Verdana"/>
              </a:defRPr>
            </a:pPr>
            <a:r>
              <a:t>When lacking feature descriptions (only using feature names), SMARTFEAT’s performance dropped from 87.39 (+9.5%) to 77.86 (-2.2.%), highlighting the importance of meaningful feature descriptions especially when clear and informative feature names are not available.</a:t>
            </a:r>
          </a:p>
        </p:txBody>
      </p:sp>
      <p:grpSp>
        <p:nvGrpSpPr>
          <p:cNvPr id="362" name="Group"/>
          <p:cNvGrpSpPr/>
          <p:nvPr/>
        </p:nvGrpSpPr>
        <p:grpSpPr>
          <a:xfrm>
            <a:off x="1215725" y="4101943"/>
            <a:ext cx="4710111" cy="1805586"/>
            <a:chOff x="0" y="0"/>
            <a:chExt cx="4710110" cy="1805585"/>
          </a:xfrm>
        </p:grpSpPr>
        <p:grpSp>
          <p:nvGrpSpPr>
            <p:cNvPr id="352" name="Group"/>
            <p:cNvGrpSpPr/>
            <p:nvPr/>
          </p:nvGrpSpPr>
          <p:grpSpPr>
            <a:xfrm>
              <a:off x="0" y="0"/>
              <a:ext cx="4699186" cy="1805586"/>
              <a:chOff x="0" y="0"/>
              <a:chExt cx="4699185" cy="1805585"/>
            </a:xfrm>
          </p:grpSpPr>
          <p:sp>
            <p:nvSpPr>
              <p:cNvPr id="347" name="Rectangle"/>
              <p:cNvSpPr/>
              <p:nvPr/>
            </p:nvSpPr>
            <p:spPr>
              <a:xfrm>
                <a:off x="1615244" y="0"/>
                <a:ext cx="880791" cy="1805586"/>
              </a:xfrm>
              <a:prstGeom prst="rect">
                <a:avLst/>
              </a:prstGeom>
              <a:noFill/>
              <a:ln w="25400" cap="flat">
                <a:solidFill>
                  <a:schemeClr val="accent1"/>
                </a:solidFill>
                <a:prstDash val="solid"/>
                <a:round/>
              </a:ln>
              <a:effectLst/>
            </p:spPr>
            <p:txBody>
              <a:bodyPr wrap="square" lIns="45718" tIns="45718" rIns="45718" bIns="45718" numCol="1" anchor="ctr">
                <a:noAutofit/>
              </a:bodyPr>
              <a:lstStyle/>
              <a:p>
                <a:pPr/>
              </a:p>
            </p:txBody>
          </p:sp>
          <p:sp>
            <p:nvSpPr>
              <p:cNvPr id="348" name="Rectangle"/>
              <p:cNvSpPr/>
              <p:nvPr/>
            </p:nvSpPr>
            <p:spPr>
              <a:xfrm>
                <a:off x="3679984" y="0"/>
                <a:ext cx="1019202" cy="1805586"/>
              </a:xfrm>
              <a:prstGeom prst="rect">
                <a:avLst/>
              </a:prstGeom>
              <a:noFill/>
              <a:ln w="25400" cap="flat">
                <a:solidFill>
                  <a:schemeClr val="accent1"/>
                </a:solidFill>
                <a:prstDash val="solid"/>
                <a:round/>
              </a:ln>
              <a:effectLst/>
            </p:spPr>
            <p:txBody>
              <a:bodyPr wrap="square" lIns="45718" tIns="45718" rIns="45718" bIns="45718" numCol="1" anchor="ctr">
                <a:noAutofit/>
              </a:bodyPr>
              <a:lstStyle/>
              <a:p>
                <a:pPr/>
              </a:p>
            </p:txBody>
          </p:sp>
          <p:sp>
            <p:nvSpPr>
              <p:cNvPr id="349" name="Rectangle"/>
              <p:cNvSpPr/>
              <p:nvPr/>
            </p:nvSpPr>
            <p:spPr>
              <a:xfrm>
                <a:off x="-1" y="0"/>
                <a:ext cx="880791" cy="1805586"/>
              </a:xfrm>
              <a:prstGeom prst="rect">
                <a:avLst/>
              </a:prstGeom>
              <a:noFill/>
              <a:ln w="25400" cap="flat">
                <a:solidFill>
                  <a:schemeClr val="accent1"/>
                </a:solidFill>
                <a:prstDash val="solid"/>
                <a:round/>
              </a:ln>
              <a:effectLst/>
            </p:spPr>
            <p:txBody>
              <a:bodyPr wrap="square" lIns="45718" tIns="45718" rIns="45718" bIns="45718" numCol="1" anchor="ctr">
                <a:noAutofit/>
              </a:bodyPr>
              <a:lstStyle/>
              <a:p>
                <a:pPr/>
              </a:p>
            </p:txBody>
          </p:sp>
          <p:sp>
            <p:nvSpPr>
              <p:cNvPr id="350" name="Line"/>
              <p:cNvSpPr/>
              <p:nvPr/>
            </p:nvSpPr>
            <p:spPr>
              <a:xfrm flipV="1">
                <a:off x="2362751" y="1472822"/>
                <a:ext cx="1" cy="320678"/>
              </a:xfrm>
              <a:prstGeom prst="line">
                <a:avLst/>
              </a:prstGeom>
              <a:noFill/>
              <a:ln w="25400" cap="flat">
                <a:solidFill>
                  <a:schemeClr val="accent1"/>
                </a:solidFill>
                <a:prstDash val="solid"/>
                <a:round/>
                <a:tailEnd type="triangle" w="med" len="med"/>
              </a:ln>
              <a:effectLst/>
            </p:spPr>
            <p:txBody>
              <a:bodyPr wrap="square" lIns="45718" tIns="45718" rIns="45718" bIns="45718" numCol="1" anchor="t">
                <a:noAutofit/>
              </a:bodyPr>
              <a:lstStyle/>
              <a:p>
                <a:pPr/>
              </a:p>
            </p:txBody>
          </p:sp>
          <p:sp>
            <p:nvSpPr>
              <p:cNvPr id="351" name="Line"/>
              <p:cNvSpPr/>
              <p:nvPr/>
            </p:nvSpPr>
            <p:spPr>
              <a:xfrm flipV="1">
                <a:off x="4494022" y="1472822"/>
                <a:ext cx="1" cy="320678"/>
              </a:xfrm>
              <a:prstGeom prst="line">
                <a:avLst/>
              </a:prstGeom>
              <a:noFill/>
              <a:ln w="25400" cap="flat">
                <a:solidFill>
                  <a:schemeClr val="accent1"/>
                </a:solidFill>
                <a:prstDash val="solid"/>
                <a:round/>
                <a:tailEnd type="triangle" w="med" len="med"/>
              </a:ln>
              <a:effectLst/>
            </p:spPr>
            <p:txBody>
              <a:bodyPr wrap="square" lIns="45718" tIns="45718" rIns="45718" bIns="45718" numCol="1" anchor="t">
                <a:noAutofit/>
              </a:bodyPr>
              <a:lstStyle/>
              <a:p>
                <a:pPr/>
              </a:p>
            </p:txBody>
          </p:sp>
        </p:grpSp>
        <p:sp>
          <p:nvSpPr>
            <p:cNvPr id="353" name="Rectangle"/>
            <p:cNvSpPr/>
            <p:nvPr/>
          </p:nvSpPr>
          <p:spPr>
            <a:xfrm>
              <a:off x="27406" y="591136"/>
              <a:ext cx="831270" cy="240592"/>
            </a:xfrm>
            <a:prstGeom prst="rect">
              <a:avLst/>
            </a:prstGeom>
            <a:solidFill>
              <a:schemeClr val="accent5">
                <a:lumOff val="10098"/>
                <a:alpha val="45456"/>
              </a:schemeClr>
            </a:solidFill>
            <a:ln w="12700" cap="flat">
              <a:noFill/>
              <a:miter lim="400000"/>
            </a:ln>
            <a:effectLst/>
          </p:spPr>
          <p:txBody>
            <a:bodyPr wrap="square" lIns="45718" tIns="45718" rIns="45718" bIns="45718" numCol="1" anchor="ctr">
              <a:noAutofit/>
            </a:bodyPr>
            <a:lstStyle/>
            <a:p>
              <a:pPr/>
            </a:p>
          </p:txBody>
        </p:sp>
        <p:sp>
          <p:nvSpPr>
            <p:cNvPr id="354" name="Rectangle"/>
            <p:cNvSpPr/>
            <p:nvPr/>
          </p:nvSpPr>
          <p:spPr>
            <a:xfrm>
              <a:off x="1660788" y="591136"/>
              <a:ext cx="831269" cy="240592"/>
            </a:xfrm>
            <a:prstGeom prst="rect">
              <a:avLst/>
            </a:prstGeom>
            <a:solidFill>
              <a:schemeClr val="accent5">
                <a:lumOff val="10098"/>
                <a:alpha val="45456"/>
              </a:schemeClr>
            </a:solidFill>
            <a:ln w="12700" cap="flat">
              <a:noFill/>
              <a:miter lim="400000"/>
            </a:ln>
            <a:effectLst/>
          </p:spPr>
          <p:txBody>
            <a:bodyPr wrap="square" lIns="45718" tIns="45718" rIns="45718" bIns="45718" numCol="1" anchor="ctr">
              <a:noAutofit/>
            </a:bodyPr>
            <a:lstStyle/>
            <a:p>
              <a:pPr/>
            </a:p>
          </p:txBody>
        </p:sp>
        <p:sp>
          <p:nvSpPr>
            <p:cNvPr id="355" name="Rectangle"/>
            <p:cNvSpPr/>
            <p:nvPr/>
          </p:nvSpPr>
          <p:spPr>
            <a:xfrm>
              <a:off x="3732048" y="565736"/>
              <a:ext cx="978063" cy="240592"/>
            </a:xfrm>
            <a:prstGeom prst="rect">
              <a:avLst/>
            </a:prstGeom>
            <a:solidFill>
              <a:schemeClr val="accent5">
                <a:lumOff val="10098"/>
                <a:alpha val="45456"/>
              </a:schemeClr>
            </a:solidFill>
            <a:ln w="12700" cap="flat">
              <a:noFill/>
              <a:miter lim="400000"/>
            </a:ln>
            <a:effectLst/>
          </p:spPr>
          <p:txBody>
            <a:bodyPr wrap="square" lIns="45718" tIns="45718" rIns="45718" bIns="45718" numCol="1" anchor="ctr">
              <a:noAutofit/>
            </a:bodyPr>
            <a:lstStyle/>
            <a:p>
              <a:pPr/>
            </a:p>
          </p:txBody>
        </p:sp>
        <p:sp>
          <p:nvSpPr>
            <p:cNvPr id="356" name="Rectangle"/>
            <p:cNvSpPr/>
            <p:nvPr/>
          </p:nvSpPr>
          <p:spPr>
            <a:xfrm>
              <a:off x="27406" y="782497"/>
              <a:ext cx="831270" cy="240591"/>
            </a:xfrm>
            <a:prstGeom prst="rect">
              <a:avLst/>
            </a:prstGeom>
            <a:solidFill>
              <a:schemeClr val="accent5">
                <a:lumOff val="10098"/>
                <a:alpha val="45456"/>
              </a:schemeClr>
            </a:solidFill>
            <a:ln w="12700" cap="flat">
              <a:noFill/>
              <a:miter lim="400000"/>
            </a:ln>
            <a:effectLst/>
          </p:spPr>
          <p:txBody>
            <a:bodyPr wrap="square" lIns="45718" tIns="45718" rIns="45718" bIns="45718" numCol="1" anchor="ctr">
              <a:noAutofit/>
            </a:bodyPr>
            <a:lstStyle/>
            <a:p>
              <a:pPr/>
            </a:p>
          </p:txBody>
        </p:sp>
        <p:sp>
          <p:nvSpPr>
            <p:cNvPr id="357" name="Rectangle"/>
            <p:cNvSpPr/>
            <p:nvPr/>
          </p:nvSpPr>
          <p:spPr>
            <a:xfrm>
              <a:off x="1660788" y="782497"/>
              <a:ext cx="831269" cy="240591"/>
            </a:xfrm>
            <a:prstGeom prst="rect">
              <a:avLst/>
            </a:prstGeom>
            <a:solidFill>
              <a:schemeClr val="accent5">
                <a:lumOff val="10098"/>
                <a:alpha val="45456"/>
              </a:schemeClr>
            </a:solidFill>
            <a:ln w="12700" cap="flat">
              <a:noFill/>
              <a:miter lim="400000"/>
            </a:ln>
            <a:effectLst/>
          </p:spPr>
          <p:txBody>
            <a:bodyPr wrap="square" lIns="45718" tIns="45718" rIns="45718" bIns="45718" numCol="1" anchor="ctr">
              <a:noAutofit/>
            </a:bodyPr>
            <a:lstStyle/>
            <a:p>
              <a:pPr/>
            </a:p>
          </p:txBody>
        </p:sp>
        <p:sp>
          <p:nvSpPr>
            <p:cNvPr id="358" name="Rectangle"/>
            <p:cNvSpPr/>
            <p:nvPr/>
          </p:nvSpPr>
          <p:spPr>
            <a:xfrm>
              <a:off x="3732048" y="782497"/>
              <a:ext cx="978063" cy="240591"/>
            </a:xfrm>
            <a:prstGeom prst="rect">
              <a:avLst/>
            </a:prstGeom>
            <a:solidFill>
              <a:schemeClr val="accent5">
                <a:lumOff val="10098"/>
                <a:alpha val="45456"/>
              </a:schemeClr>
            </a:solidFill>
            <a:ln w="12700" cap="flat">
              <a:noFill/>
              <a:miter lim="400000"/>
            </a:ln>
            <a:effectLst/>
          </p:spPr>
          <p:txBody>
            <a:bodyPr wrap="square" lIns="45718" tIns="45718" rIns="45718" bIns="45718" numCol="1" anchor="ctr">
              <a:noAutofit/>
            </a:bodyPr>
            <a:lstStyle/>
            <a:p>
              <a:pPr/>
            </a:p>
          </p:txBody>
        </p:sp>
        <p:sp>
          <p:nvSpPr>
            <p:cNvPr id="359" name="Rectangle"/>
            <p:cNvSpPr/>
            <p:nvPr/>
          </p:nvSpPr>
          <p:spPr>
            <a:xfrm>
              <a:off x="3732048" y="1012565"/>
              <a:ext cx="978063" cy="240591"/>
            </a:xfrm>
            <a:prstGeom prst="rect">
              <a:avLst/>
            </a:prstGeom>
            <a:solidFill>
              <a:schemeClr val="accent5">
                <a:lumOff val="10098"/>
                <a:alpha val="45456"/>
              </a:schemeClr>
            </a:solidFill>
            <a:ln w="12700" cap="flat">
              <a:noFill/>
              <a:miter lim="400000"/>
            </a:ln>
            <a:effectLst/>
          </p:spPr>
          <p:txBody>
            <a:bodyPr wrap="square" lIns="45718" tIns="45718" rIns="45718" bIns="45718" numCol="1" anchor="ctr">
              <a:noAutofit/>
            </a:bodyPr>
            <a:lstStyle/>
            <a:p>
              <a:pPr/>
            </a:p>
          </p:txBody>
        </p:sp>
        <p:sp>
          <p:nvSpPr>
            <p:cNvPr id="360" name="Rectangle"/>
            <p:cNvSpPr/>
            <p:nvPr/>
          </p:nvSpPr>
          <p:spPr>
            <a:xfrm>
              <a:off x="1660788" y="1012565"/>
              <a:ext cx="831269" cy="240591"/>
            </a:xfrm>
            <a:prstGeom prst="rect">
              <a:avLst/>
            </a:prstGeom>
            <a:solidFill>
              <a:schemeClr val="accent5">
                <a:lumOff val="10098"/>
                <a:alpha val="45456"/>
              </a:schemeClr>
            </a:solidFill>
            <a:ln w="12700" cap="flat">
              <a:noFill/>
              <a:miter lim="400000"/>
            </a:ln>
            <a:effectLst/>
          </p:spPr>
          <p:txBody>
            <a:bodyPr wrap="square" lIns="45718" tIns="45718" rIns="45718" bIns="45718" numCol="1" anchor="ctr">
              <a:noAutofit/>
            </a:bodyPr>
            <a:lstStyle/>
            <a:p>
              <a:pPr/>
            </a:p>
          </p:txBody>
        </p:sp>
        <p:sp>
          <p:nvSpPr>
            <p:cNvPr id="361" name="Rectangle"/>
            <p:cNvSpPr/>
            <p:nvPr/>
          </p:nvSpPr>
          <p:spPr>
            <a:xfrm>
              <a:off x="27406" y="1012565"/>
              <a:ext cx="831270" cy="240591"/>
            </a:xfrm>
            <a:prstGeom prst="rect">
              <a:avLst/>
            </a:prstGeom>
            <a:solidFill>
              <a:schemeClr val="accent5">
                <a:lumOff val="10098"/>
                <a:alpha val="45456"/>
              </a:schemeClr>
            </a:solidFill>
            <a:ln w="12700" cap="flat">
              <a:noFill/>
              <a:miter lim="400000"/>
            </a:ln>
            <a:effectLst/>
          </p:spPr>
          <p:txBody>
            <a:bodyPr wrap="square" lIns="45718" tIns="45718" rIns="45718" bIns="45718" numCol="1" anchor="ctr">
              <a:noAutofit/>
            </a:bodyPr>
            <a:lstStyle/>
            <a:p>
              <a:pPr/>
            </a:p>
          </p:txBody>
        </p:sp>
      </p:grpSp>
      <p:grpSp>
        <p:nvGrpSpPr>
          <p:cNvPr id="365" name="Group"/>
          <p:cNvGrpSpPr/>
          <p:nvPr/>
        </p:nvGrpSpPr>
        <p:grpSpPr>
          <a:xfrm>
            <a:off x="783289" y="4426773"/>
            <a:ext cx="5163370" cy="1159613"/>
            <a:chOff x="0" y="0"/>
            <a:chExt cx="5163369" cy="1159611"/>
          </a:xfrm>
        </p:grpSpPr>
        <p:sp>
          <p:nvSpPr>
            <p:cNvPr id="363" name="Rectangle"/>
            <p:cNvSpPr/>
            <p:nvPr/>
          </p:nvSpPr>
          <p:spPr>
            <a:xfrm>
              <a:off x="0" y="0"/>
              <a:ext cx="5163370" cy="295278"/>
            </a:xfrm>
            <a:prstGeom prst="rect">
              <a:avLst/>
            </a:prstGeom>
            <a:noFill/>
            <a:ln w="25400" cap="flat">
              <a:solidFill>
                <a:schemeClr val="accent4">
                  <a:lumOff val="12500"/>
                </a:schemeClr>
              </a:solidFill>
              <a:prstDash val="solid"/>
              <a:round/>
            </a:ln>
            <a:effectLst/>
          </p:spPr>
          <p:txBody>
            <a:bodyPr wrap="square" lIns="45718" tIns="45718" rIns="45718" bIns="45718" numCol="1" anchor="ctr">
              <a:noAutofit/>
            </a:bodyPr>
            <a:lstStyle/>
            <a:p>
              <a:pPr/>
            </a:p>
          </p:txBody>
        </p:sp>
        <p:sp>
          <p:nvSpPr>
            <p:cNvPr id="364" name="Rectangle"/>
            <p:cNvSpPr/>
            <p:nvPr/>
          </p:nvSpPr>
          <p:spPr>
            <a:xfrm>
              <a:off x="0" y="864334"/>
              <a:ext cx="5163370" cy="295278"/>
            </a:xfrm>
            <a:prstGeom prst="rect">
              <a:avLst/>
            </a:prstGeom>
            <a:noFill/>
            <a:ln w="25400" cap="flat">
              <a:solidFill>
                <a:schemeClr val="accent4">
                  <a:lumOff val="12500"/>
                </a:schemeClr>
              </a:solidFill>
              <a:prstDash val="solid"/>
              <a:round/>
            </a:ln>
            <a:effectLst/>
          </p:spPr>
          <p:txBody>
            <a:bodyPr wrap="square" lIns="45718" tIns="45718" rIns="45718" bIns="45718" numCol="1" anchor="ctr">
              <a:noAutofit/>
            </a:bodyPr>
            <a:lstStyle/>
            <a:p>
              <a:pPr/>
            </a:p>
          </p:txBody>
        </p:sp>
      </p:grpSp>
      <p:sp>
        <p:nvSpPr>
          <p:cNvPr id="366" name="Values are expressed in percentage (%)."/>
          <p:cNvSpPr txBox="1"/>
          <p:nvPr/>
        </p:nvSpPr>
        <p:spPr>
          <a:xfrm>
            <a:off x="3753144" y="5971920"/>
            <a:ext cx="2854558" cy="269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3500"/>
              </a:lnSpc>
              <a:defRPr sz="1200">
                <a:solidFill>
                  <a:srgbClr val="374151"/>
                </a:solidFill>
              </a:defRPr>
            </a:lvl1pPr>
          </a:lstStyle>
          <a:p>
            <a:pPr/>
            <a:r>
              <a:t>Values are expressed in percentage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36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xit" nodeType="clickEffect" presetSubtype="0" presetID="1" grpId="4" fill="hold">
                                  <p:stCondLst>
                                    <p:cond delay="0"/>
                                  </p:stCondLst>
                                  <p:iterate type="el" backwards="0">
                                    <p:tmAbs val="0"/>
                                  </p:iterate>
                                  <p:childTnLst>
                                    <p:set>
                                      <p:cBhvr>
                                        <p:cTn id="18" fill="hold">
                                          <p:stCondLst>
                                            <p:cond delay="0"/>
                                          </p:stCondLst>
                                        </p:cTn>
                                        <p:tgtEl>
                                          <p:spTgt spid="3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2" grpId="2"/>
      <p:bldP build="whole" bldLvl="1" animBg="1" rev="0" advAuto="0" spid="365" grpId="3"/>
      <p:bldP build="whole" bldLvl="1" animBg="1" rev="0" advAuto="0" spid="365" grpId="4"/>
      <p:bldP build="whole" bldLvl="1" animBg="1" rev="0" advAuto="0" spid="362"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Data Preparation Pipelines"/>
          <p:cNvSpPr txBox="1"/>
          <p:nvPr>
            <p:ph type="title"/>
          </p:nvPr>
        </p:nvSpPr>
        <p:spPr>
          <a:prstGeom prst="rect">
            <a:avLst/>
          </a:prstGeom>
        </p:spPr>
        <p:txBody>
          <a:bodyPr/>
          <a:lstStyle/>
          <a:p>
            <a:pPr/>
            <a:r>
              <a:t>Data Preparation Pipelines</a:t>
            </a:r>
          </a:p>
        </p:txBody>
      </p:sp>
      <p:sp>
        <p:nvSpPr>
          <p:cNvPr id="126" name="TextBox 8"/>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t>Motivation </a:t>
            </a:r>
            <a:r>
              <a:rPr>
                <a:solidFill>
                  <a:srgbClr val="BFBFBF"/>
                </a:solidFill>
              </a:rPr>
              <a:t>&gt; Approach &gt; Experiments &gt; Conclusion</a:t>
            </a:r>
          </a:p>
        </p:txBody>
      </p:sp>
      <p:sp>
        <p:nvSpPr>
          <p:cNvPr id="127" name="Dataset"/>
          <p:cNvSpPr/>
          <p:nvPr/>
        </p:nvSpPr>
        <p:spPr>
          <a:xfrm>
            <a:off x="3009579" y="1860973"/>
            <a:ext cx="919437" cy="1309868"/>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lvl1pPr algn="ctr">
              <a:defRPr sz="1600">
                <a:latin typeface="Verdana"/>
                <a:ea typeface="Verdana"/>
                <a:cs typeface="Verdana"/>
                <a:sym typeface="Verdana"/>
              </a:defRPr>
            </a:lvl1pPr>
          </a:lstStyle>
          <a:p>
            <a:pPr/>
            <a:r>
              <a:t>Dataset</a:t>
            </a:r>
          </a:p>
        </p:txBody>
      </p:sp>
      <p:sp>
        <p:nvSpPr>
          <p:cNvPr id="128" name="Data cleaning"/>
          <p:cNvSpPr/>
          <p:nvPr/>
        </p:nvSpPr>
        <p:spPr>
          <a:xfrm>
            <a:off x="4510159" y="2153045"/>
            <a:ext cx="1082436" cy="725724"/>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lvl1pPr algn="ctr">
              <a:defRPr>
                <a:latin typeface="Verdana"/>
                <a:ea typeface="Verdana"/>
                <a:cs typeface="Verdana"/>
                <a:sym typeface="Verdana"/>
              </a:defRPr>
            </a:lvl1pPr>
          </a:lstStyle>
          <a:p>
            <a:pPr/>
            <a:r>
              <a:t>Data cleaning</a:t>
            </a:r>
          </a:p>
        </p:txBody>
      </p:sp>
      <p:sp>
        <p:nvSpPr>
          <p:cNvPr id="129" name="Feature Engineering"/>
          <p:cNvSpPr/>
          <p:nvPr/>
        </p:nvSpPr>
        <p:spPr>
          <a:xfrm>
            <a:off x="5983632" y="2153045"/>
            <a:ext cx="1517522" cy="725724"/>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lvl1pPr algn="ctr">
              <a:defRPr>
                <a:latin typeface="Verdana"/>
                <a:ea typeface="Verdana"/>
                <a:cs typeface="Verdana"/>
                <a:sym typeface="Verdana"/>
              </a:defRPr>
            </a:lvl1pPr>
          </a:lstStyle>
          <a:p>
            <a:pPr/>
            <a:r>
              <a:t>Feature Engineering</a:t>
            </a:r>
          </a:p>
        </p:txBody>
      </p:sp>
      <p:sp>
        <p:nvSpPr>
          <p:cNvPr id="130" name="Modeling"/>
          <p:cNvSpPr/>
          <p:nvPr/>
        </p:nvSpPr>
        <p:spPr>
          <a:xfrm>
            <a:off x="7828015" y="2153045"/>
            <a:ext cx="1270001" cy="725724"/>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lvl1pPr algn="ctr">
              <a:defRPr>
                <a:latin typeface="Verdana"/>
                <a:ea typeface="Verdana"/>
                <a:cs typeface="Verdana"/>
                <a:sym typeface="Verdana"/>
              </a:defRPr>
            </a:lvl1pPr>
          </a:lstStyle>
          <a:p>
            <a:pPr/>
            <a:r>
              <a:t>Modeling</a:t>
            </a:r>
          </a:p>
        </p:txBody>
      </p:sp>
      <p:sp>
        <p:nvSpPr>
          <p:cNvPr id="131" name="Organization"/>
          <p:cNvSpPr/>
          <p:nvPr/>
        </p:nvSpPr>
        <p:spPr>
          <a:xfrm>
            <a:off x="9865211" y="1032694"/>
            <a:ext cx="975101" cy="837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74" y="0"/>
                </a:moveTo>
                <a:cubicBezTo>
                  <a:pt x="7706" y="0"/>
                  <a:pt x="7487" y="255"/>
                  <a:pt x="7487" y="566"/>
                </a:cubicBezTo>
                <a:lnTo>
                  <a:pt x="7487" y="3615"/>
                </a:lnTo>
                <a:cubicBezTo>
                  <a:pt x="7487" y="3926"/>
                  <a:pt x="7706" y="4181"/>
                  <a:pt x="7974" y="4181"/>
                </a:cubicBezTo>
                <a:lnTo>
                  <a:pt x="10530" y="4181"/>
                </a:lnTo>
                <a:lnTo>
                  <a:pt x="10530" y="7322"/>
                </a:lnTo>
                <a:lnTo>
                  <a:pt x="3210" y="7322"/>
                </a:lnTo>
                <a:cubicBezTo>
                  <a:pt x="3102" y="7322"/>
                  <a:pt x="3015" y="7425"/>
                  <a:pt x="3015" y="7550"/>
                </a:cubicBezTo>
                <a:lnTo>
                  <a:pt x="3015" y="10705"/>
                </a:lnTo>
                <a:lnTo>
                  <a:pt x="974" y="10705"/>
                </a:lnTo>
                <a:cubicBezTo>
                  <a:pt x="706" y="10705"/>
                  <a:pt x="487" y="10960"/>
                  <a:pt x="487" y="11271"/>
                </a:cubicBezTo>
                <a:lnTo>
                  <a:pt x="487" y="13737"/>
                </a:lnTo>
                <a:cubicBezTo>
                  <a:pt x="487" y="14049"/>
                  <a:pt x="706" y="14304"/>
                  <a:pt x="974" y="14304"/>
                </a:cubicBezTo>
                <a:lnTo>
                  <a:pt x="3015" y="14304"/>
                </a:lnTo>
                <a:lnTo>
                  <a:pt x="3015" y="17244"/>
                </a:lnTo>
                <a:lnTo>
                  <a:pt x="1350" y="17244"/>
                </a:lnTo>
                <a:cubicBezTo>
                  <a:pt x="1243" y="17244"/>
                  <a:pt x="1156" y="17345"/>
                  <a:pt x="1156" y="17470"/>
                </a:cubicBezTo>
                <a:lnTo>
                  <a:pt x="1156" y="19454"/>
                </a:lnTo>
                <a:lnTo>
                  <a:pt x="274" y="19454"/>
                </a:lnTo>
                <a:cubicBezTo>
                  <a:pt x="124" y="19454"/>
                  <a:pt x="0" y="19598"/>
                  <a:pt x="0" y="19773"/>
                </a:cubicBezTo>
                <a:lnTo>
                  <a:pt x="0" y="21281"/>
                </a:lnTo>
                <a:cubicBezTo>
                  <a:pt x="0" y="21456"/>
                  <a:pt x="124" y="21600"/>
                  <a:pt x="274" y="21600"/>
                </a:cubicBezTo>
                <a:lnTo>
                  <a:pt x="2579" y="21600"/>
                </a:lnTo>
                <a:cubicBezTo>
                  <a:pt x="2729" y="21600"/>
                  <a:pt x="2853" y="21456"/>
                  <a:pt x="2853" y="21281"/>
                </a:cubicBezTo>
                <a:lnTo>
                  <a:pt x="2853" y="19773"/>
                </a:lnTo>
                <a:cubicBezTo>
                  <a:pt x="2853" y="19599"/>
                  <a:pt x="2729" y="19454"/>
                  <a:pt x="2579" y="19454"/>
                </a:cubicBezTo>
                <a:lnTo>
                  <a:pt x="1697" y="19454"/>
                </a:lnTo>
                <a:lnTo>
                  <a:pt x="1697" y="18111"/>
                </a:lnTo>
                <a:cubicBezTo>
                  <a:pt x="1697" y="17987"/>
                  <a:pt x="1784" y="17885"/>
                  <a:pt x="1891" y="17885"/>
                </a:cubicBezTo>
                <a:lnTo>
                  <a:pt x="4629" y="17885"/>
                </a:lnTo>
                <a:cubicBezTo>
                  <a:pt x="4736" y="17885"/>
                  <a:pt x="4824" y="17987"/>
                  <a:pt x="4824" y="18111"/>
                </a:cubicBezTo>
                <a:lnTo>
                  <a:pt x="4824" y="19454"/>
                </a:lnTo>
                <a:lnTo>
                  <a:pt x="3941" y="19454"/>
                </a:lnTo>
                <a:cubicBezTo>
                  <a:pt x="3791" y="19454"/>
                  <a:pt x="3668" y="19598"/>
                  <a:pt x="3668" y="19773"/>
                </a:cubicBezTo>
                <a:lnTo>
                  <a:pt x="3668" y="21281"/>
                </a:lnTo>
                <a:cubicBezTo>
                  <a:pt x="3668" y="21456"/>
                  <a:pt x="3791" y="21600"/>
                  <a:pt x="3941" y="21600"/>
                </a:cubicBezTo>
                <a:lnTo>
                  <a:pt x="6247" y="21600"/>
                </a:lnTo>
                <a:cubicBezTo>
                  <a:pt x="6397" y="21600"/>
                  <a:pt x="6519" y="21456"/>
                  <a:pt x="6519" y="21281"/>
                </a:cubicBezTo>
                <a:lnTo>
                  <a:pt x="6519" y="19773"/>
                </a:lnTo>
                <a:cubicBezTo>
                  <a:pt x="6519" y="19599"/>
                  <a:pt x="6397" y="19454"/>
                  <a:pt x="6247" y="19454"/>
                </a:cubicBezTo>
                <a:lnTo>
                  <a:pt x="5365" y="19454"/>
                </a:lnTo>
                <a:lnTo>
                  <a:pt x="5365" y="17470"/>
                </a:lnTo>
                <a:cubicBezTo>
                  <a:pt x="5365" y="17345"/>
                  <a:pt x="5277" y="17244"/>
                  <a:pt x="5170" y="17244"/>
                </a:cubicBezTo>
                <a:lnTo>
                  <a:pt x="3556" y="17244"/>
                </a:lnTo>
                <a:lnTo>
                  <a:pt x="3556" y="14304"/>
                </a:lnTo>
                <a:lnTo>
                  <a:pt x="5549" y="14304"/>
                </a:lnTo>
                <a:cubicBezTo>
                  <a:pt x="5816" y="14304"/>
                  <a:pt x="6035" y="14049"/>
                  <a:pt x="6035" y="13737"/>
                </a:cubicBezTo>
                <a:lnTo>
                  <a:pt x="6035" y="11271"/>
                </a:lnTo>
                <a:cubicBezTo>
                  <a:pt x="6035" y="10960"/>
                  <a:pt x="5816" y="10705"/>
                  <a:pt x="5549" y="10705"/>
                </a:cubicBezTo>
                <a:lnTo>
                  <a:pt x="3556" y="10705"/>
                </a:lnTo>
                <a:lnTo>
                  <a:pt x="3556" y="8179"/>
                </a:lnTo>
                <a:cubicBezTo>
                  <a:pt x="3556" y="8055"/>
                  <a:pt x="3643" y="7951"/>
                  <a:pt x="3750" y="7951"/>
                </a:cubicBezTo>
                <a:lnTo>
                  <a:pt x="10530" y="7951"/>
                </a:lnTo>
                <a:lnTo>
                  <a:pt x="10530" y="10705"/>
                </a:lnTo>
                <a:lnTo>
                  <a:pt x="8513" y="10705"/>
                </a:lnTo>
                <a:cubicBezTo>
                  <a:pt x="8246" y="10705"/>
                  <a:pt x="8026" y="10960"/>
                  <a:pt x="8026" y="11271"/>
                </a:cubicBezTo>
                <a:lnTo>
                  <a:pt x="8026" y="13737"/>
                </a:lnTo>
                <a:cubicBezTo>
                  <a:pt x="8026" y="14049"/>
                  <a:pt x="8246" y="14304"/>
                  <a:pt x="8513" y="14304"/>
                </a:cubicBezTo>
                <a:lnTo>
                  <a:pt x="10530" y="14304"/>
                </a:lnTo>
                <a:lnTo>
                  <a:pt x="10530" y="17244"/>
                </a:lnTo>
                <a:lnTo>
                  <a:pt x="8890" y="17244"/>
                </a:lnTo>
                <a:cubicBezTo>
                  <a:pt x="8783" y="17244"/>
                  <a:pt x="8696" y="17345"/>
                  <a:pt x="8696" y="17470"/>
                </a:cubicBezTo>
                <a:lnTo>
                  <a:pt x="8696" y="19454"/>
                </a:lnTo>
                <a:lnTo>
                  <a:pt x="7790" y="19454"/>
                </a:lnTo>
                <a:cubicBezTo>
                  <a:pt x="7640" y="19454"/>
                  <a:pt x="7516" y="19598"/>
                  <a:pt x="7516" y="19773"/>
                </a:cubicBezTo>
                <a:lnTo>
                  <a:pt x="7516" y="21281"/>
                </a:lnTo>
                <a:cubicBezTo>
                  <a:pt x="7516" y="21456"/>
                  <a:pt x="7640" y="21600"/>
                  <a:pt x="7790" y="21600"/>
                </a:cubicBezTo>
                <a:lnTo>
                  <a:pt x="10095" y="21600"/>
                </a:lnTo>
                <a:cubicBezTo>
                  <a:pt x="10245" y="21600"/>
                  <a:pt x="10367" y="21456"/>
                  <a:pt x="10367" y="21281"/>
                </a:cubicBezTo>
                <a:lnTo>
                  <a:pt x="10367" y="19773"/>
                </a:lnTo>
                <a:cubicBezTo>
                  <a:pt x="10367" y="19599"/>
                  <a:pt x="10245" y="19454"/>
                  <a:pt x="10095" y="19454"/>
                </a:cubicBezTo>
                <a:lnTo>
                  <a:pt x="9237" y="19454"/>
                </a:lnTo>
                <a:lnTo>
                  <a:pt x="9237" y="18111"/>
                </a:lnTo>
                <a:cubicBezTo>
                  <a:pt x="9237" y="17987"/>
                  <a:pt x="9324" y="17885"/>
                  <a:pt x="9431" y="17885"/>
                </a:cubicBezTo>
                <a:lnTo>
                  <a:pt x="12169" y="17885"/>
                </a:lnTo>
                <a:cubicBezTo>
                  <a:pt x="12276" y="17885"/>
                  <a:pt x="12363" y="17987"/>
                  <a:pt x="12363" y="18111"/>
                </a:cubicBezTo>
                <a:lnTo>
                  <a:pt x="12363" y="19454"/>
                </a:lnTo>
                <a:lnTo>
                  <a:pt x="11505" y="19454"/>
                </a:lnTo>
                <a:cubicBezTo>
                  <a:pt x="11355" y="19454"/>
                  <a:pt x="11233" y="19599"/>
                  <a:pt x="11233" y="19773"/>
                </a:cubicBezTo>
                <a:lnTo>
                  <a:pt x="11233" y="21281"/>
                </a:lnTo>
                <a:cubicBezTo>
                  <a:pt x="11233" y="21456"/>
                  <a:pt x="11355" y="21600"/>
                  <a:pt x="11505" y="21600"/>
                </a:cubicBezTo>
                <a:lnTo>
                  <a:pt x="13810" y="21600"/>
                </a:lnTo>
                <a:cubicBezTo>
                  <a:pt x="13960" y="21600"/>
                  <a:pt x="14084" y="21456"/>
                  <a:pt x="14084" y="21281"/>
                </a:cubicBezTo>
                <a:lnTo>
                  <a:pt x="14084" y="19773"/>
                </a:lnTo>
                <a:cubicBezTo>
                  <a:pt x="14084" y="19599"/>
                  <a:pt x="13960" y="19454"/>
                  <a:pt x="13810" y="19454"/>
                </a:cubicBezTo>
                <a:lnTo>
                  <a:pt x="12904" y="19454"/>
                </a:lnTo>
                <a:lnTo>
                  <a:pt x="12904" y="17470"/>
                </a:lnTo>
                <a:cubicBezTo>
                  <a:pt x="12904" y="17345"/>
                  <a:pt x="12817" y="17244"/>
                  <a:pt x="12710" y="17244"/>
                </a:cubicBezTo>
                <a:lnTo>
                  <a:pt x="11070" y="17244"/>
                </a:lnTo>
                <a:lnTo>
                  <a:pt x="11070" y="14304"/>
                </a:lnTo>
                <a:lnTo>
                  <a:pt x="13087" y="14304"/>
                </a:lnTo>
                <a:cubicBezTo>
                  <a:pt x="13354" y="14304"/>
                  <a:pt x="13574" y="14049"/>
                  <a:pt x="13574" y="13737"/>
                </a:cubicBezTo>
                <a:lnTo>
                  <a:pt x="13574" y="11271"/>
                </a:lnTo>
                <a:cubicBezTo>
                  <a:pt x="13574" y="10960"/>
                  <a:pt x="13354" y="10705"/>
                  <a:pt x="13087" y="10705"/>
                </a:cubicBezTo>
                <a:lnTo>
                  <a:pt x="11070" y="10705"/>
                </a:lnTo>
                <a:lnTo>
                  <a:pt x="11070" y="7951"/>
                </a:lnTo>
                <a:lnTo>
                  <a:pt x="17850" y="7951"/>
                </a:lnTo>
                <a:cubicBezTo>
                  <a:pt x="17957" y="7951"/>
                  <a:pt x="18044" y="8055"/>
                  <a:pt x="18044" y="8179"/>
                </a:cubicBezTo>
                <a:lnTo>
                  <a:pt x="18044" y="10705"/>
                </a:lnTo>
                <a:lnTo>
                  <a:pt x="16051" y="10705"/>
                </a:lnTo>
                <a:cubicBezTo>
                  <a:pt x="15784" y="10705"/>
                  <a:pt x="15565" y="10960"/>
                  <a:pt x="15565" y="11271"/>
                </a:cubicBezTo>
                <a:lnTo>
                  <a:pt x="15565" y="13737"/>
                </a:lnTo>
                <a:cubicBezTo>
                  <a:pt x="15565" y="14049"/>
                  <a:pt x="15784" y="14304"/>
                  <a:pt x="16051" y="14304"/>
                </a:cubicBezTo>
                <a:lnTo>
                  <a:pt x="18044" y="14304"/>
                </a:lnTo>
                <a:lnTo>
                  <a:pt x="18044" y="17244"/>
                </a:lnTo>
                <a:lnTo>
                  <a:pt x="16430" y="17244"/>
                </a:lnTo>
                <a:cubicBezTo>
                  <a:pt x="16323" y="17244"/>
                  <a:pt x="16235" y="17345"/>
                  <a:pt x="16235" y="17470"/>
                </a:cubicBezTo>
                <a:lnTo>
                  <a:pt x="16235" y="19454"/>
                </a:lnTo>
                <a:lnTo>
                  <a:pt x="15353" y="19454"/>
                </a:lnTo>
                <a:cubicBezTo>
                  <a:pt x="15203" y="19454"/>
                  <a:pt x="15079" y="19599"/>
                  <a:pt x="15079" y="19773"/>
                </a:cubicBezTo>
                <a:lnTo>
                  <a:pt x="15079" y="21281"/>
                </a:lnTo>
                <a:cubicBezTo>
                  <a:pt x="15079" y="21456"/>
                  <a:pt x="15203" y="21600"/>
                  <a:pt x="15353" y="21600"/>
                </a:cubicBezTo>
                <a:lnTo>
                  <a:pt x="17659" y="21600"/>
                </a:lnTo>
                <a:cubicBezTo>
                  <a:pt x="17809" y="21600"/>
                  <a:pt x="17931" y="21456"/>
                  <a:pt x="17931" y="21281"/>
                </a:cubicBezTo>
                <a:lnTo>
                  <a:pt x="17931" y="19773"/>
                </a:lnTo>
                <a:cubicBezTo>
                  <a:pt x="17931" y="19599"/>
                  <a:pt x="17809" y="19454"/>
                  <a:pt x="17659" y="19454"/>
                </a:cubicBezTo>
                <a:lnTo>
                  <a:pt x="16776" y="19454"/>
                </a:lnTo>
                <a:lnTo>
                  <a:pt x="16776" y="18111"/>
                </a:lnTo>
                <a:cubicBezTo>
                  <a:pt x="16776" y="17987"/>
                  <a:pt x="16864" y="17885"/>
                  <a:pt x="16971" y="17885"/>
                </a:cubicBezTo>
                <a:lnTo>
                  <a:pt x="19709" y="17885"/>
                </a:lnTo>
                <a:cubicBezTo>
                  <a:pt x="19816" y="17885"/>
                  <a:pt x="19903" y="17987"/>
                  <a:pt x="19903" y="18111"/>
                </a:cubicBezTo>
                <a:lnTo>
                  <a:pt x="19903" y="19454"/>
                </a:lnTo>
                <a:lnTo>
                  <a:pt x="19021" y="19454"/>
                </a:lnTo>
                <a:cubicBezTo>
                  <a:pt x="18871" y="19454"/>
                  <a:pt x="18747" y="19599"/>
                  <a:pt x="18747" y="19773"/>
                </a:cubicBezTo>
                <a:lnTo>
                  <a:pt x="18747" y="21281"/>
                </a:lnTo>
                <a:cubicBezTo>
                  <a:pt x="18747" y="21456"/>
                  <a:pt x="18871" y="21600"/>
                  <a:pt x="19021" y="21600"/>
                </a:cubicBezTo>
                <a:lnTo>
                  <a:pt x="21326" y="21600"/>
                </a:lnTo>
                <a:cubicBezTo>
                  <a:pt x="21476" y="21600"/>
                  <a:pt x="21600" y="21456"/>
                  <a:pt x="21600" y="21281"/>
                </a:cubicBezTo>
                <a:lnTo>
                  <a:pt x="21600" y="19773"/>
                </a:lnTo>
                <a:cubicBezTo>
                  <a:pt x="21600" y="19599"/>
                  <a:pt x="21476" y="19454"/>
                  <a:pt x="21326" y="19454"/>
                </a:cubicBezTo>
                <a:lnTo>
                  <a:pt x="20444" y="19454"/>
                </a:lnTo>
                <a:lnTo>
                  <a:pt x="20444" y="17470"/>
                </a:lnTo>
                <a:cubicBezTo>
                  <a:pt x="20444" y="17345"/>
                  <a:pt x="20357" y="17244"/>
                  <a:pt x="20250" y="17244"/>
                </a:cubicBezTo>
                <a:lnTo>
                  <a:pt x="18585" y="17244"/>
                </a:lnTo>
                <a:lnTo>
                  <a:pt x="18585" y="14304"/>
                </a:lnTo>
                <a:lnTo>
                  <a:pt x="20626" y="14304"/>
                </a:lnTo>
                <a:cubicBezTo>
                  <a:pt x="20894" y="14304"/>
                  <a:pt x="21113" y="14049"/>
                  <a:pt x="21113" y="13737"/>
                </a:cubicBezTo>
                <a:lnTo>
                  <a:pt x="21113" y="11271"/>
                </a:lnTo>
                <a:cubicBezTo>
                  <a:pt x="21113" y="10960"/>
                  <a:pt x="20894" y="10705"/>
                  <a:pt x="20626" y="10705"/>
                </a:cubicBezTo>
                <a:lnTo>
                  <a:pt x="18585" y="10705"/>
                </a:lnTo>
                <a:lnTo>
                  <a:pt x="18585" y="7550"/>
                </a:lnTo>
                <a:cubicBezTo>
                  <a:pt x="18585" y="7425"/>
                  <a:pt x="18498" y="7322"/>
                  <a:pt x="18390" y="7322"/>
                </a:cubicBezTo>
                <a:lnTo>
                  <a:pt x="11070" y="7322"/>
                </a:lnTo>
                <a:lnTo>
                  <a:pt x="11070" y="4181"/>
                </a:lnTo>
                <a:lnTo>
                  <a:pt x="13626" y="4181"/>
                </a:lnTo>
                <a:cubicBezTo>
                  <a:pt x="13894" y="4181"/>
                  <a:pt x="14113" y="3926"/>
                  <a:pt x="14113" y="3615"/>
                </a:cubicBezTo>
                <a:lnTo>
                  <a:pt x="14113" y="566"/>
                </a:lnTo>
                <a:cubicBezTo>
                  <a:pt x="14113" y="255"/>
                  <a:pt x="13894" y="0"/>
                  <a:pt x="13626" y="0"/>
                </a:cubicBezTo>
                <a:lnTo>
                  <a:pt x="10800" y="0"/>
                </a:lnTo>
                <a:lnTo>
                  <a:pt x="7974" y="0"/>
                </a:lnTo>
                <a:close/>
              </a:path>
            </a:pathLst>
          </a:custGeom>
          <a:solidFill>
            <a:srgbClr val="FFFFFF"/>
          </a:solidFill>
          <a:ln w="25400">
            <a:solidFill>
              <a:schemeClr val="accent1"/>
            </a:solidFill>
          </a:ln>
        </p:spPr>
        <p:txBody>
          <a:bodyPr lIns="45718" tIns="45718" rIns="45718" bIns="45718" anchor="ctr"/>
          <a:lstStyle/>
          <a:p>
            <a:pPr/>
          </a:p>
        </p:txBody>
      </p:sp>
      <p:sp>
        <p:nvSpPr>
          <p:cNvPr id="132" name="Bar Chart"/>
          <p:cNvSpPr/>
          <p:nvPr/>
        </p:nvSpPr>
        <p:spPr>
          <a:xfrm>
            <a:off x="9424878" y="2512149"/>
            <a:ext cx="619841" cy="6181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6"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FFFF"/>
          </a:solidFill>
          <a:ln w="25400">
            <a:solidFill>
              <a:schemeClr val="accent1"/>
            </a:solidFill>
          </a:ln>
        </p:spPr>
        <p:txBody>
          <a:bodyPr lIns="45718" tIns="45718" rIns="45718" bIns="45718" anchor="ctr"/>
          <a:lstStyle/>
          <a:p>
            <a:pPr/>
          </a:p>
        </p:txBody>
      </p:sp>
      <p:sp>
        <p:nvSpPr>
          <p:cNvPr id="133" name="Scatter Graph"/>
          <p:cNvSpPr/>
          <p:nvPr/>
        </p:nvSpPr>
        <p:spPr>
          <a:xfrm>
            <a:off x="10225640" y="2536124"/>
            <a:ext cx="619840" cy="618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6"/>
                </a:lnTo>
                <a:cubicBezTo>
                  <a:pt x="0" y="21513"/>
                  <a:pt x="87" y="21600"/>
                  <a:pt x="194" y="21600"/>
                </a:cubicBezTo>
                <a:lnTo>
                  <a:pt x="21406" y="21600"/>
                </a:lnTo>
                <a:cubicBezTo>
                  <a:pt x="21513" y="21600"/>
                  <a:pt x="21600" y="21513"/>
                  <a:pt x="21600" y="21406"/>
                </a:cubicBezTo>
                <a:lnTo>
                  <a:pt x="21600" y="20822"/>
                </a:lnTo>
                <a:cubicBezTo>
                  <a:pt x="21600" y="20715"/>
                  <a:pt x="21513" y="20628"/>
                  <a:pt x="21406" y="20628"/>
                </a:cubicBezTo>
                <a:lnTo>
                  <a:pt x="1163" y="20628"/>
                </a:lnTo>
                <a:cubicBezTo>
                  <a:pt x="1056" y="20628"/>
                  <a:pt x="970" y="20541"/>
                  <a:pt x="970" y="20434"/>
                </a:cubicBezTo>
                <a:lnTo>
                  <a:pt x="970" y="194"/>
                </a:lnTo>
                <a:cubicBezTo>
                  <a:pt x="970" y="87"/>
                  <a:pt x="883" y="0"/>
                  <a:pt x="776" y="0"/>
                </a:cubicBezTo>
                <a:lnTo>
                  <a:pt x="194" y="0"/>
                </a:lnTo>
                <a:close/>
                <a:moveTo>
                  <a:pt x="14855" y="4365"/>
                </a:moveTo>
                <a:cubicBezTo>
                  <a:pt x="14545" y="4365"/>
                  <a:pt x="14235" y="4483"/>
                  <a:pt x="13998" y="4721"/>
                </a:cubicBezTo>
                <a:cubicBezTo>
                  <a:pt x="13525" y="5195"/>
                  <a:pt x="13525" y="5964"/>
                  <a:pt x="13998" y="6439"/>
                </a:cubicBezTo>
                <a:cubicBezTo>
                  <a:pt x="14472" y="6913"/>
                  <a:pt x="15239" y="6913"/>
                  <a:pt x="15712" y="6439"/>
                </a:cubicBezTo>
                <a:cubicBezTo>
                  <a:pt x="16185" y="5964"/>
                  <a:pt x="16185" y="5195"/>
                  <a:pt x="15712" y="4721"/>
                </a:cubicBezTo>
                <a:cubicBezTo>
                  <a:pt x="15475" y="4483"/>
                  <a:pt x="15165" y="4365"/>
                  <a:pt x="14855" y="4365"/>
                </a:cubicBezTo>
                <a:close/>
                <a:moveTo>
                  <a:pt x="4336" y="6020"/>
                </a:moveTo>
                <a:cubicBezTo>
                  <a:pt x="4026" y="6020"/>
                  <a:pt x="3716" y="6139"/>
                  <a:pt x="3479" y="6376"/>
                </a:cubicBezTo>
                <a:cubicBezTo>
                  <a:pt x="3006" y="6851"/>
                  <a:pt x="3006" y="7620"/>
                  <a:pt x="3479" y="8095"/>
                </a:cubicBezTo>
                <a:cubicBezTo>
                  <a:pt x="3953" y="8569"/>
                  <a:pt x="4720" y="8569"/>
                  <a:pt x="5193" y="8095"/>
                </a:cubicBezTo>
                <a:cubicBezTo>
                  <a:pt x="5666" y="7620"/>
                  <a:pt x="5666" y="6851"/>
                  <a:pt x="5193" y="6376"/>
                </a:cubicBezTo>
                <a:cubicBezTo>
                  <a:pt x="4956" y="6139"/>
                  <a:pt x="4646" y="6020"/>
                  <a:pt x="4336" y="6020"/>
                </a:cubicBezTo>
                <a:close/>
                <a:moveTo>
                  <a:pt x="9154" y="9823"/>
                </a:moveTo>
                <a:cubicBezTo>
                  <a:pt x="8844" y="9823"/>
                  <a:pt x="8534" y="9942"/>
                  <a:pt x="8297" y="10179"/>
                </a:cubicBezTo>
                <a:cubicBezTo>
                  <a:pt x="7824" y="10653"/>
                  <a:pt x="7824" y="11422"/>
                  <a:pt x="8297" y="11897"/>
                </a:cubicBezTo>
                <a:cubicBezTo>
                  <a:pt x="8770" y="12372"/>
                  <a:pt x="9537" y="12372"/>
                  <a:pt x="10011" y="11897"/>
                </a:cubicBezTo>
                <a:cubicBezTo>
                  <a:pt x="10484" y="11422"/>
                  <a:pt x="10484" y="10653"/>
                  <a:pt x="10011" y="10179"/>
                </a:cubicBezTo>
                <a:cubicBezTo>
                  <a:pt x="9774" y="9942"/>
                  <a:pt x="9464" y="9823"/>
                  <a:pt x="9154" y="9823"/>
                </a:cubicBezTo>
                <a:close/>
                <a:moveTo>
                  <a:pt x="16522" y="12697"/>
                </a:moveTo>
                <a:cubicBezTo>
                  <a:pt x="16211" y="12697"/>
                  <a:pt x="15901" y="12816"/>
                  <a:pt x="15665" y="13053"/>
                </a:cubicBezTo>
                <a:cubicBezTo>
                  <a:pt x="15191" y="13528"/>
                  <a:pt x="15191" y="14297"/>
                  <a:pt x="15665" y="14771"/>
                </a:cubicBezTo>
                <a:cubicBezTo>
                  <a:pt x="16138" y="15246"/>
                  <a:pt x="16905" y="15246"/>
                  <a:pt x="17378" y="14771"/>
                </a:cubicBezTo>
                <a:cubicBezTo>
                  <a:pt x="17852" y="14297"/>
                  <a:pt x="17852" y="13528"/>
                  <a:pt x="17378" y="13053"/>
                </a:cubicBezTo>
                <a:cubicBezTo>
                  <a:pt x="17142" y="12816"/>
                  <a:pt x="16832" y="12697"/>
                  <a:pt x="16522" y="12697"/>
                </a:cubicBezTo>
                <a:close/>
                <a:moveTo>
                  <a:pt x="6257" y="15838"/>
                </a:moveTo>
                <a:cubicBezTo>
                  <a:pt x="5947" y="15838"/>
                  <a:pt x="5637" y="15957"/>
                  <a:pt x="5400" y="16194"/>
                </a:cubicBezTo>
                <a:cubicBezTo>
                  <a:pt x="4927" y="16669"/>
                  <a:pt x="4927" y="17438"/>
                  <a:pt x="5400" y="17912"/>
                </a:cubicBezTo>
                <a:cubicBezTo>
                  <a:pt x="5873" y="18387"/>
                  <a:pt x="6640" y="18387"/>
                  <a:pt x="7114" y="17912"/>
                </a:cubicBezTo>
                <a:cubicBezTo>
                  <a:pt x="7587" y="17438"/>
                  <a:pt x="7587" y="16669"/>
                  <a:pt x="7114" y="16194"/>
                </a:cubicBezTo>
                <a:cubicBezTo>
                  <a:pt x="6877" y="15957"/>
                  <a:pt x="6567" y="15838"/>
                  <a:pt x="6257" y="15838"/>
                </a:cubicBezTo>
                <a:close/>
              </a:path>
            </a:pathLst>
          </a:custGeom>
          <a:solidFill>
            <a:srgbClr val="FFFFFF"/>
          </a:solidFill>
          <a:ln w="25400">
            <a:solidFill>
              <a:schemeClr val="accent1"/>
            </a:solidFill>
          </a:ln>
        </p:spPr>
        <p:txBody>
          <a:bodyPr lIns="45718" tIns="45718" rIns="45718" bIns="45718" anchor="ctr"/>
          <a:lstStyle/>
          <a:p>
            <a:pPr/>
          </a:p>
        </p:txBody>
      </p:sp>
      <p:sp>
        <p:nvSpPr>
          <p:cNvPr id="134" name="Line Graph"/>
          <p:cNvSpPr/>
          <p:nvPr/>
        </p:nvSpPr>
        <p:spPr>
          <a:xfrm>
            <a:off x="11026400" y="2536124"/>
            <a:ext cx="619841" cy="618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25400">
            <a:solidFill>
              <a:schemeClr val="accent1"/>
            </a:solidFill>
          </a:ln>
        </p:spPr>
        <p:txBody>
          <a:bodyPr lIns="45718" tIns="45718" rIns="45718" bIns="45718" anchor="ctr"/>
          <a:lstStyle/>
          <a:p>
            <a:pPr/>
          </a:p>
        </p:txBody>
      </p:sp>
      <p:sp>
        <p:nvSpPr>
          <p:cNvPr id="135" name="Hospital"/>
          <p:cNvSpPr/>
          <p:nvPr/>
        </p:nvSpPr>
        <p:spPr>
          <a:xfrm>
            <a:off x="936762" y="1783021"/>
            <a:ext cx="566540" cy="442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41" y="0"/>
                </a:moveTo>
                <a:lnTo>
                  <a:pt x="3341" y="3754"/>
                </a:lnTo>
                <a:lnTo>
                  <a:pt x="0" y="3754"/>
                </a:lnTo>
                <a:lnTo>
                  <a:pt x="0" y="21600"/>
                </a:lnTo>
                <a:lnTo>
                  <a:pt x="8297" y="21600"/>
                </a:lnTo>
                <a:lnTo>
                  <a:pt x="8297" y="17275"/>
                </a:lnTo>
                <a:lnTo>
                  <a:pt x="9939" y="17275"/>
                </a:lnTo>
                <a:lnTo>
                  <a:pt x="9939" y="21600"/>
                </a:lnTo>
                <a:lnTo>
                  <a:pt x="11595" y="21600"/>
                </a:lnTo>
                <a:lnTo>
                  <a:pt x="11595" y="17275"/>
                </a:lnTo>
                <a:lnTo>
                  <a:pt x="13239" y="17275"/>
                </a:lnTo>
                <a:lnTo>
                  <a:pt x="13239" y="21600"/>
                </a:lnTo>
                <a:lnTo>
                  <a:pt x="21600" y="21600"/>
                </a:lnTo>
                <a:lnTo>
                  <a:pt x="21600" y="3754"/>
                </a:lnTo>
                <a:lnTo>
                  <a:pt x="18195" y="3754"/>
                </a:lnTo>
                <a:lnTo>
                  <a:pt x="18195" y="0"/>
                </a:lnTo>
                <a:lnTo>
                  <a:pt x="3341" y="0"/>
                </a:lnTo>
                <a:close/>
                <a:moveTo>
                  <a:pt x="4997" y="1938"/>
                </a:moveTo>
                <a:lnTo>
                  <a:pt x="6641" y="1938"/>
                </a:lnTo>
                <a:lnTo>
                  <a:pt x="6641" y="3754"/>
                </a:lnTo>
                <a:lnTo>
                  <a:pt x="4997" y="3754"/>
                </a:lnTo>
                <a:lnTo>
                  <a:pt x="4997" y="1938"/>
                </a:lnTo>
                <a:close/>
                <a:moveTo>
                  <a:pt x="8297" y="1938"/>
                </a:moveTo>
                <a:lnTo>
                  <a:pt x="9939" y="1938"/>
                </a:lnTo>
                <a:lnTo>
                  <a:pt x="9939" y="3754"/>
                </a:lnTo>
                <a:lnTo>
                  <a:pt x="8297" y="3754"/>
                </a:lnTo>
                <a:lnTo>
                  <a:pt x="8297" y="1938"/>
                </a:lnTo>
                <a:close/>
                <a:moveTo>
                  <a:pt x="11595" y="1938"/>
                </a:moveTo>
                <a:lnTo>
                  <a:pt x="13239" y="1938"/>
                </a:lnTo>
                <a:lnTo>
                  <a:pt x="13239" y="3754"/>
                </a:lnTo>
                <a:lnTo>
                  <a:pt x="11595" y="3754"/>
                </a:lnTo>
                <a:lnTo>
                  <a:pt x="11595" y="1938"/>
                </a:lnTo>
                <a:close/>
                <a:moveTo>
                  <a:pt x="14895" y="1938"/>
                </a:moveTo>
                <a:lnTo>
                  <a:pt x="16538" y="1938"/>
                </a:lnTo>
                <a:lnTo>
                  <a:pt x="16538" y="3754"/>
                </a:lnTo>
                <a:lnTo>
                  <a:pt x="14895" y="3754"/>
                </a:lnTo>
                <a:lnTo>
                  <a:pt x="14895" y="1938"/>
                </a:lnTo>
                <a:close/>
                <a:moveTo>
                  <a:pt x="1698" y="5774"/>
                </a:moveTo>
                <a:lnTo>
                  <a:pt x="3341" y="5774"/>
                </a:lnTo>
                <a:lnTo>
                  <a:pt x="3341" y="7590"/>
                </a:lnTo>
                <a:lnTo>
                  <a:pt x="1698" y="7590"/>
                </a:lnTo>
                <a:lnTo>
                  <a:pt x="1698" y="5774"/>
                </a:lnTo>
                <a:close/>
                <a:moveTo>
                  <a:pt x="4997" y="5774"/>
                </a:moveTo>
                <a:lnTo>
                  <a:pt x="6641" y="5774"/>
                </a:lnTo>
                <a:lnTo>
                  <a:pt x="6641" y="7590"/>
                </a:lnTo>
                <a:lnTo>
                  <a:pt x="4997" y="7590"/>
                </a:lnTo>
                <a:lnTo>
                  <a:pt x="4997" y="5774"/>
                </a:lnTo>
                <a:close/>
                <a:moveTo>
                  <a:pt x="8297" y="5774"/>
                </a:moveTo>
                <a:lnTo>
                  <a:pt x="9939" y="5774"/>
                </a:lnTo>
                <a:lnTo>
                  <a:pt x="9939" y="7590"/>
                </a:lnTo>
                <a:lnTo>
                  <a:pt x="8297" y="7590"/>
                </a:lnTo>
                <a:lnTo>
                  <a:pt x="8297" y="5774"/>
                </a:lnTo>
                <a:close/>
                <a:moveTo>
                  <a:pt x="11595" y="5774"/>
                </a:moveTo>
                <a:lnTo>
                  <a:pt x="13239" y="5774"/>
                </a:lnTo>
                <a:lnTo>
                  <a:pt x="13239" y="7590"/>
                </a:lnTo>
                <a:lnTo>
                  <a:pt x="11595" y="7590"/>
                </a:lnTo>
                <a:lnTo>
                  <a:pt x="11595" y="5774"/>
                </a:lnTo>
                <a:close/>
                <a:moveTo>
                  <a:pt x="14895" y="5774"/>
                </a:moveTo>
                <a:lnTo>
                  <a:pt x="16538" y="5774"/>
                </a:lnTo>
                <a:lnTo>
                  <a:pt x="16538" y="7590"/>
                </a:lnTo>
                <a:lnTo>
                  <a:pt x="14895" y="7590"/>
                </a:lnTo>
                <a:lnTo>
                  <a:pt x="14895" y="5774"/>
                </a:lnTo>
                <a:close/>
                <a:moveTo>
                  <a:pt x="18195" y="5774"/>
                </a:moveTo>
                <a:lnTo>
                  <a:pt x="19838" y="5774"/>
                </a:lnTo>
                <a:lnTo>
                  <a:pt x="19838" y="7590"/>
                </a:lnTo>
                <a:lnTo>
                  <a:pt x="18195" y="7590"/>
                </a:lnTo>
                <a:lnTo>
                  <a:pt x="18195" y="5774"/>
                </a:lnTo>
                <a:close/>
                <a:moveTo>
                  <a:pt x="1698" y="9608"/>
                </a:moveTo>
                <a:lnTo>
                  <a:pt x="3341" y="9608"/>
                </a:lnTo>
                <a:lnTo>
                  <a:pt x="3341" y="11424"/>
                </a:lnTo>
                <a:lnTo>
                  <a:pt x="1698" y="11424"/>
                </a:lnTo>
                <a:lnTo>
                  <a:pt x="1698" y="9608"/>
                </a:lnTo>
                <a:close/>
                <a:moveTo>
                  <a:pt x="4997" y="9608"/>
                </a:moveTo>
                <a:lnTo>
                  <a:pt x="6641" y="9608"/>
                </a:lnTo>
                <a:lnTo>
                  <a:pt x="6641" y="11424"/>
                </a:lnTo>
                <a:lnTo>
                  <a:pt x="4997" y="11424"/>
                </a:lnTo>
                <a:lnTo>
                  <a:pt x="4997" y="9608"/>
                </a:lnTo>
                <a:close/>
                <a:moveTo>
                  <a:pt x="14895" y="9608"/>
                </a:moveTo>
                <a:lnTo>
                  <a:pt x="16538" y="9608"/>
                </a:lnTo>
                <a:lnTo>
                  <a:pt x="16538" y="11424"/>
                </a:lnTo>
                <a:lnTo>
                  <a:pt x="14895" y="11424"/>
                </a:lnTo>
                <a:lnTo>
                  <a:pt x="14895" y="9608"/>
                </a:lnTo>
                <a:close/>
                <a:moveTo>
                  <a:pt x="18195" y="9608"/>
                </a:moveTo>
                <a:lnTo>
                  <a:pt x="19838" y="9608"/>
                </a:lnTo>
                <a:lnTo>
                  <a:pt x="19838" y="11424"/>
                </a:lnTo>
                <a:lnTo>
                  <a:pt x="18195" y="11424"/>
                </a:lnTo>
                <a:lnTo>
                  <a:pt x="18195" y="9608"/>
                </a:lnTo>
                <a:close/>
                <a:moveTo>
                  <a:pt x="10799" y="9711"/>
                </a:moveTo>
                <a:cubicBezTo>
                  <a:pt x="11937" y="9711"/>
                  <a:pt x="12861" y="10893"/>
                  <a:pt x="12861" y="12350"/>
                </a:cubicBezTo>
                <a:cubicBezTo>
                  <a:pt x="12861" y="13806"/>
                  <a:pt x="11937" y="14988"/>
                  <a:pt x="10799" y="14988"/>
                </a:cubicBezTo>
                <a:cubicBezTo>
                  <a:pt x="9661" y="14988"/>
                  <a:pt x="8739" y="13806"/>
                  <a:pt x="8739" y="12350"/>
                </a:cubicBezTo>
                <a:cubicBezTo>
                  <a:pt x="8739" y="10893"/>
                  <a:pt x="9661" y="9711"/>
                  <a:pt x="10799" y="9711"/>
                </a:cubicBezTo>
                <a:close/>
                <a:moveTo>
                  <a:pt x="10314" y="10706"/>
                </a:moveTo>
                <a:lnTo>
                  <a:pt x="10314" y="11729"/>
                </a:lnTo>
                <a:lnTo>
                  <a:pt x="9515" y="11729"/>
                </a:lnTo>
                <a:lnTo>
                  <a:pt x="9515" y="12970"/>
                </a:lnTo>
                <a:lnTo>
                  <a:pt x="10314" y="12970"/>
                </a:lnTo>
                <a:lnTo>
                  <a:pt x="10314" y="13993"/>
                </a:lnTo>
                <a:lnTo>
                  <a:pt x="11284" y="13993"/>
                </a:lnTo>
                <a:lnTo>
                  <a:pt x="11284" y="12970"/>
                </a:lnTo>
                <a:lnTo>
                  <a:pt x="12083" y="12970"/>
                </a:lnTo>
                <a:lnTo>
                  <a:pt x="12083" y="11729"/>
                </a:lnTo>
                <a:lnTo>
                  <a:pt x="11284" y="11729"/>
                </a:lnTo>
                <a:lnTo>
                  <a:pt x="11284" y="10706"/>
                </a:lnTo>
                <a:lnTo>
                  <a:pt x="10314" y="10706"/>
                </a:lnTo>
                <a:close/>
                <a:moveTo>
                  <a:pt x="1698" y="13442"/>
                </a:moveTo>
                <a:lnTo>
                  <a:pt x="3341" y="13442"/>
                </a:lnTo>
                <a:lnTo>
                  <a:pt x="3341" y="15257"/>
                </a:lnTo>
                <a:lnTo>
                  <a:pt x="1698" y="15257"/>
                </a:lnTo>
                <a:lnTo>
                  <a:pt x="1698" y="13442"/>
                </a:lnTo>
                <a:close/>
                <a:moveTo>
                  <a:pt x="4997" y="13442"/>
                </a:moveTo>
                <a:lnTo>
                  <a:pt x="6641" y="13442"/>
                </a:lnTo>
                <a:lnTo>
                  <a:pt x="6641" y="15257"/>
                </a:lnTo>
                <a:lnTo>
                  <a:pt x="4997" y="15257"/>
                </a:lnTo>
                <a:lnTo>
                  <a:pt x="4997" y="13442"/>
                </a:lnTo>
                <a:close/>
                <a:moveTo>
                  <a:pt x="14895" y="13442"/>
                </a:moveTo>
                <a:lnTo>
                  <a:pt x="16538" y="13442"/>
                </a:lnTo>
                <a:lnTo>
                  <a:pt x="16538" y="15257"/>
                </a:lnTo>
                <a:lnTo>
                  <a:pt x="14895" y="15257"/>
                </a:lnTo>
                <a:lnTo>
                  <a:pt x="14895" y="13442"/>
                </a:lnTo>
                <a:close/>
                <a:moveTo>
                  <a:pt x="18195" y="13442"/>
                </a:moveTo>
                <a:lnTo>
                  <a:pt x="19838" y="13442"/>
                </a:lnTo>
                <a:lnTo>
                  <a:pt x="19838" y="15257"/>
                </a:lnTo>
                <a:lnTo>
                  <a:pt x="18195" y="15257"/>
                </a:lnTo>
                <a:lnTo>
                  <a:pt x="18195" y="13442"/>
                </a:lnTo>
                <a:close/>
                <a:moveTo>
                  <a:pt x="1698" y="17275"/>
                </a:moveTo>
                <a:lnTo>
                  <a:pt x="3341" y="17275"/>
                </a:lnTo>
                <a:lnTo>
                  <a:pt x="3341" y="19091"/>
                </a:lnTo>
                <a:lnTo>
                  <a:pt x="1698" y="19091"/>
                </a:lnTo>
                <a:lnTo>
                  <a:pt x="1698" y="17275"/>
                </a:lnTo>
                <a:close/>
                <a:moveTo>
                  <a:pt x="4997" y="17275"/>
                </a:moveTo>
                <a:lnTo>
                  <a:pt x="6641" y="17275"/>
                </a:lnTo>
                <a:lnTo>
                  <a:pt x="6641" y="19091"/>
                </a:lnTo>
                <a:lnTo>
                  <a:pt x="4997" y="19091"/>
                </a:lnTo>
                <a:lnTo>
                  <a:pt x="4997" y="17275"/>
                </a:lnTo>
                <a:close/>
                <a:moveTo>
                  <a:pt x="14895" y="17275"/>
                </a:moveTo>
                <a:lnTo>
                  <a:pt x="16538" y="17275"/>
                </a:lnTo>
                <a:lnTo>
                  <a:pt x="16538" y="19091"/>
                </a:lnTo>
                <a:lnTo>
                  <a:pt x="14895" y="19091"/>
                </a:lnTo>
                <a:lnTo>
                  <a:pt x="14895" y="17275"/>
                </a:lnTo>
                <a:close/>
                <a:moveTo>
                  <a:pt x="18195" y="17275"/>
                </a:moveTo>
                <a:lnTo>
                  <a:pt x="19838" y="17275"/>
                </a:lnTo>
                <a:lnTo>
                  <a:pt x="19838" y="19091"/>
                </a:lnTo>
                <a:lnTo>
                  <a:pt x="18195" y="19091"/>
                </a:lnTo>
                <a:lnTo>
                  <a:pt x="18195" y="17275"/>
                </a:lnTo>
                <a:close/>
              </a:path>
            </a:pathLst>
          </a:custGeom>
          <a:solidFill>
            <a:srgbClr val="FFFFFF"/>
          </a:solidFill>
          <a:ln w="25400">
            <a:solidFill>
              <a:schemeClr val="accent1"/>
            </a:solidFill>
          </a:ln>
        </p:spPr>
        <p:txBody>
          <a:bodyPr lIns="45718" tIns="45718" rIns="45718" bIns="45718" anchor="ctr"/>
          <a:lstStyle/>
          <a:p>
            <a:pPr/>
          </a:p>
        </p:txBody>
      </p:sp>
      <p:sp>
        <p:nvSpPr>
          <p:cNvPr id="136" name="Atom"/>
          <p:cNvSpPr/>
          <p:nvPr/>
        </p:nvSpPr>
        <p:spPr>
          <a:xfrm>
            <a:off x="1398276" y="2666511"/>
            <a:ext cx="393003" cy="442682"/>
          </a:xfrm>
          <a:custGeom>
            <a:avLst/>
            <a:gdLst/>
            <a:ahLst/>
            <a:cxnLst>
              <a:cxn ang="0">
                <a:pos x="wd2" y="hd2"/>
              </a:cxn>
              <a:cxn ang="5400000">
                <a:pos x="wd2" y="hd2"/>
              </a:cxn>
              <a:cxn ang="10800000">
                <a:pos x="wd2" y="hd2"/>
              </a:cxn>
              <a:cxn ang="16200000">
                <a:pos x="wd2" y="hd2"/>
              </a:cxn>
            </a:cxnLst>
            <a:rect l="0" t="0" r="r" b="b"/>
            <a:pathLst>
              <a:path w="21048" h="21600" fill="norm" stroke="1" extrusionOk="0">
                <a:moveTo>
                  <a:pt x="10524" y="0"/>
                </a:moveTo>
                <a:cubicBezTo>
                  <a:pt x="9635" y="0"/>
                  <a:pt x="8359" y="577"/>
                  <a:pt x="7326" y="3327"/>
                </a:cubicBezTo>
                <a:cubicBezTo>
                  <a:pt x="7137" y="3832"/>
                  <a:pt x="6970" y="4380"/>
                  <a:pt x="6824" y="4961"/>
                </a:cubicBezTo>
                <a:cubicBezTo>
                  <a:pt x="6200" y="4785"/>
                  <a:pt x="5595" y="4643"/>
                  <a:pt x="5020" y="4540"/>
                </a:cubicBezTo>
                <a:cubicBezTo>
                  <a:pt x="1890" y="3980"/>
                  <a:pt x="703" y="4698"/>
                  <a:pt x="258" y="5400"/>
                </a:cubicBezTo>
                <a:cubicBezTo>
                  <a:pt x="-186" y="6101"/>
                  <a:pt x="-276" y="7396"/>
                  <a:pt x="1822" y="9586"/>
                </a:cubicBezTo>
                <a:cubicBezTo>
                  <a:pt x="2207" y="9988"/>
                  <a:pt x="2643" y="10394"/>
                  <a:pt x="3123" y="10799"/>
                </a:cubicBezTo>
                <a:cubicBezTo>
                  <a:pt x="2644" y="11204"/>
                  <a:pt x="2207" y="11610"/>
                  <a:pt x="1822" y="12013"/>
                </a:cubicBezTo>
                <a:cubicBezTo>
                  <a:pt x="-276" y="14202"/>
                  <a:pt x="-186" y="15499"/>
                  <a:pt x="258" y="16200"/>
                </a:cubicBezTo>
                <a:cubicBezTo>
                  <a:pt x="591" y="16726"/>
                  <a:pt x="1341" y="17260"/>
                  <a:pt x="3011" y="17260"/>
                </a:cubicBezTo>
                <a:cubicBezTo>
                  <a:pt x="3571" y="17260"/>
                  <a:pt x="4234" y="17200"/>
                  <a:pt x="5020" y="17060"/>
                </a:cubicBezTo>
                <a:cubicBezTo>
                  <a:pt x="5595" y="16957"/>
                  <a:pt x="6200" y="16815"/>
                  <a:pt x="6824" y="16639"/>
                </a:cubicBezTo>
                <a:cubicBezTo>
                  <a:pt x="6970" y="17220"/>
                  <a:pt x="7137" y="17766"/>
                  <a:pt x="7326" y="18271"/>
                </a:cubicBezTo>
                <a:cubicBezTo>
                  <a:pt x="8359" y="21022"/>
                  <a:pt x="9635" y="21600"/>
                  <a:pt x="10524" y="21600"/>
                </a:cubicBezTo>
                <a:cubicBezTo>
                  <a:pt x="11413" y="21600"/>
                  <a:pt x="12689" y="21022"/>
                  <a:pt x="13722" y="18271"/>
                </a:cubicBezTo>
                <a:cubicBezTo>
                  <a:pt x="13911" y="17766"/>
                  <a:pt x="14080" y="17220"/>
                  <a:pt x="14226" y="16639"/>
                </a:cubicBezTo>
                <a:cubicBezTo>
                  <a:pt x="14850" y="16815"/>
                  <a:pt x="15453" y="16957"/>
                  <a:pt x="16028" y="17060"/>
                </a:cubicBezTo>
                <a:cubicBezTo>
                  <a:pt x="16814" y="17200"/>
                  <a:pt x="17479" y="17260"/>
                  <a:pt x="18038" y="17260"/>
                </a:cubicBezTo>
                <a:cubicBezTo>
                  <a:pt x="19709" y="17260"/>
                  <a:pt x="20457" y="16726"/>
                  <a:pt x="20790" y="16200"/>
                </a:cubicBezTo>
                <a:cubicBezTo>
                  <a:pt x="21234" y="15499"/>
                  <a:pt x="21324" y="14202"/>
                  <a:pt x="19226" y="12013"/>
                </a:cubicBezTo>
                <a:cubicBezTo>
                  <a:pt x="18841" y="11610"/>
                  <a:pt x="18405" y="11204"/>
                  <a:pt x="17925" y="10799"/>
                </a:cubicBezTo>
                <a:cubicBezTo>
                  <a:pt x="18404" y="10394"/>
                  <a:pt x="18841" y="9988"/>
                  <a:pt x="19226" y="9586"/>
                </a:cubicBezTo>
                <a:cubicBezTo>
                  <a:pt x="21324" y="7396"/>
                  <a:pt x="21234" y="6101"/>
                  <a:pt x="20790" y="5400"/>
                </a:cubicBezTo>
                <a:cubicBezTo>
                  <a:pt x="20345" y="4698"/>
                  <a:pt x="19158" y="3980"/>
                  <a:pt x="16028" y="4540"/>
                </a:cubicBezTo>
                <a:cubicBezTo>
                  <a:pt x="15453" y="4643"/>
                  <a:pt x="14850" y="4785"/>
                  <a:pt x="14226" y="4961"/>
                </a:cubicBezTo>
                <a:cubicBezTo>
                  <a:pt x="14080" y="4380"/>
                  <a:pt x="13911" y="3832"/>
                  <a:pt x="13722" y="3327"/>
                </a:cubicBezTo>
                <a:cubicBezTo>
                  <a:pt x="12689" y="577"/>
                  <a:pt x="11413" y="0"/>
                  <a:pt x="10524" y="0"/>
                </a:cubicBezTo>
                <a:close/>
                <a:moveTo>
                  <a:pt x="10524" y="856"/>
                </a:moveTo>
                <a:cubicBezTo>
                  <a:pt x="11556" y="856"/>
                  <a:pt x="12661" y="2513"/>
                  <a:pt x="13329" y="5231"/>
                </a:cubicBezTo>
                <a:cubicBezTo>
                  <a:pt x="12420" y="5525"/>
                  <a:pt x="11478" y="5885"/>
                  <a:pt x="10524" y="6304"/>
                </a:cubicBezTo>
                <a:cubicBezTo>
                  <a:pt x="9571" y="5885"/>
                  <a:pt x="8628" y="5525"/>
                  <a:pt x="7719" y="5231"/>
                </a:cubicBezTo>
                <a:cubicBezTo>
                  <a:pt x="8386" y="2513"/>
                  <a:pt x="9492" y="856"/>
                  <a:pt x="10524" y="856"/>
                </a:cubicBezTo>
                <a:close/>
                <a:moveTo>
                  <a:pt x="3015" y="5197"/>
                </a:moveTo>
                <a:cubicBezTo>
                  <a:pt x="3968" y="5197"/>
                  <a:pt x="5206" y="5394"/>
                  <a:pt x="6633" y="5801"/>
                </a:cubicBezTo>
                <a:cubicBezTo>
                  <a:pt x="6458" y="6666"/>
                  <a:pt x="6330" y="7591"/>
                  <a:pt x="6252" y="8553"/>
                </a:cubicBezTo>
                <a:cubicBezTo>
                  <a:pt x="5377" y="9095"/>
                  <a:pt x="4562" y="9658"/>
                  <a:pt x="3828" y="10229"/>
                </a:cubicBezTo>
                <a:cubicBezTo>
                  <a:pt x="3348" y="9826"/>
                  <a:pt x="2912" y="9422"/>
                  <a:pt x="2530" y="9023"/>
                </a:cubicBezTo>
                <a:cubicBezTo>
                  <a:pt x="1217" y="7653"/>
                  <a:pt x="672" y="6459"/>
                  <a:pt x="1072" y="5828"/>
                </a:cubicBezTo>
                <a:cubicBezTo>
                  <a:pt x="1335" y="5413"/>
                  <a:pt x="2020" y="5197"/>
                  <a:pt x="3015" y="5197"/>
                </a:cubicBezTo>
                <a:close/>
                <a:moveTo>
                  <a:pt x="18035" y="5197"/>
                </a:moveTo>
                <a:cubicBezTo>
                  <a:pt x="19030" y="5197"/>
                  <a:pt x="19713" y="5413"/>
                  <a:pt x="19976" y="5828"/>
                </a:cubicBezTo>
                <a:cubicBezTo>
                  <a:pt x="20376" y="6459"/>
                  <a:pt x="19831" y="7653"/>
                  <a:pt x="18518" y="9023"/>
                </a:cubicBezTo>
                <a:cubicBezTo>
                  <a:pt x="18136" y="9422"/>
                  <a:pt x="17702" y="9826"/>
                  <a:pt x="17221" y="10229"/>
                </a:cubicBezTo>
                <a:cubicBezTo>
                  <a:pt x="16488" y="9658"/>
                  <a:pt x="15673" y="9095"/>
                  <a:pt x="14798" y="8553"/>
                </a:cubicBezTo>
                <a:cubicBezTo>
                  <a:pt x="14720" y="7591"/>
                  <a:pt x="14590" y="6665"/>
                  <a:pt x="14415" y="5801"/>
                </a:cubicBezTo>
                <a:cubicBezTo>
                  <a:pt x="15842" y="5394"/>
                  <a:pt x="17082" y="5197"/>
                  <a:pt x="18035" y="5197"/>
                </a:cubicBezTo>
                <a:close/>
                <a:moveTo>
                  <a:pt x="7532" y="6078"/>
                </a:moveTo>
                <a:cubicBezTo>
                  <a:pt x="8148" y="6281"/>
                  <a:pt x="8794" y="6520"/>
                  <a:pt x="9461" y="6795"/>
                </a:cubicBezTo>
                <a:cubicBezTo>
                  <a:pt x="9088" y="6975"/>
                  <a:pt x="8715" y="7162"/>
                  <a:pt x="8343" y="7358"/>
                </a:cubicBezTo>
                <a:cubicBezTo>
                  <a:pt x="7971" y="7553"/>
                  <a:pt x="7605" y="7754"/>
                  <a:pt x="7248" y="7958"/>
                </a:cubicBezTo>
                <a:cubicBezTo>
                  <a:pt x="7320" y="7295"/>
                  <a:pt x="7416" y="6666"/>
                  <a:pt x="7532" y="6078"/>
                </a:cubicBezTo>
                <a:close/>
                <a:moveTo>
                  <a:pt x="13516" y="6078"/>
                </a:moveTo>
                <a:cubicBezTo>
                  <a:pt x="13632" y="6666"/>
                  <a:pt x="13728" y="7295"/>
                  <a:pt x="13800" y="7958"/>
                </a:cubicBezTo>
                <a:cubicBezTo>
                  <a:pt x="13443" y="7754"/>
                  <a:pt x="13078" y="7553"/>
                  <a:pt x="12706" y="7358"/>
                </a:cubicBezTo>
                <a:cubicBezTo>
                  <a:pt x="12335" y="7162"/>
                  <a:pt x="11962" y="6975"/>
                  <a:pt x="11589" y="6795"/>
                </a:cubicBezTo>
                <a:cubicBezTo>
                  <a:pt x="12256" y="6520"/>
                  <a:pt x="12900" y="6281"/>
                  <a:pt x="13516" y="6078"/>
                </a:cubicBezTo>
                <a:close/>
                <a:moveTo>
                  <a:pt x="10524" y="7258"/>
                </a:moveTo>
                <a:cubicBezTo>
                  <a:pt x="11084" y="7514"/>
                  <a:pt x="11656" y="7793"/>
                  <a:pt x="12236" y="8099"/>
                </a:cubicBezTo>
                <a:cubicBezTo>
                  <a:pt x="12807" y="8399"/>
                  <a:pt x="13361" y="8709"/>
                  <a:pt x="13892" y="9029"/>
                </a:cubicBezTo>
                <a:cubicBezTo>
                  <a:pt x="13929" y="9598"/>
                  <a:pt x="13948" y="10189"/>
                  <a:pt x="13948" y="10799"/>
                </a:cubicBezTo>
                <a:cubicBezTo>
                  <a:pt x="13948" y="11410"/>
                  <a:pt x="13927" y="12000"/>
                  <a:pt x="13890" y="12570"/>
                </a:cubicBezTo>
                <a:cubicBezTo>
                  <a:pt x="13359" y="12889"/>
                  <a:pt x="12806" y="13201"/>
                  <a:pt x="12236" y="13501"/>
                </a:cubicBezTo>
                <a:cubicBezTo>
                  <a:pt x="11655" y="13807"/>
                  <a:pt x="11084" y="14087"/>
                  <a:pt x="10524" y="14342"/>
                </a:cubicBezTo>
                <a:cubicBezTo>
                  <a:pt x="9964" y="14087"/>
                  <a:pt x="9393" y="13807"/>
                  <a:pt x="8812" y="13501"/>
                </a:cubicBezTo>
                <a:cubicBezTo>
                  <a:pt x="8241" y="13201"/>
                  <a:pt x="7689" y="12891"/>
                  <a:pt x="7158" y="12571"/>
                </a:cubicBezTo>
                <a:cubicBezTo>
                  <a:pt x="7121" y="12002"/>
                  <a:pt x="7100" y="11410"/>
                  <a:pt x="7100" y="10799"/>
                </a:cubicBezTo>
                <a:cubicBezTo>
                  <a:pt x="7100" y="10189"/>
                  <a:pt x="7121" y="9598"/>
                  <a:pt x="7158" y="9029"/>
                </a:cubicBezTo>
                <a:cubicBezTo>
                  <a:pt x="7689" y="8709"/>
                  <a:pt x="8241" y="8399"/>
                  <a:pt x="8812" y="8099"/>
                </a:cubicBezTo>
                <a:cubicBezTo>
                  <a:pt x="9393" y="7793"/>
                  <a:pt x="9964" y="7514"/>
                  <a:pt x="10524" y="7258"/>
                </a:cubicBezTo>
                <a:close/>
                <a:moveTo>
                  <a:pt x="10524" y="9608"/>
                </a:moveTo>
                <a:cubicBezTo>
                  <a:pt x="10189" y="9608"/>
                  <a:pt x="9855" y="9724"/>
                  <a:pt x="9600" y="9957"/>
                </a:cubicBezTo>
                <a:cubicBezTo>
                  <a:pt x="9089" y="10422"/>
                  <a:pt x="9089" y="11178"/>
                  <a:pt x="9600" y="11643"/>
                </a:cubicBezTo>
                <a:cubicBezTo>
                  <a:pt x="10110" y="12108"/>
                  <a:pt x="10938" y="12108"/>
                  <a:pt x="11448" y="11643"/>
                </a:cubicBezTo>
                <a:cubicBezTo>
                  <a:pt x="11959" y="11178"/>
                  <a:pt x="11959" y="10422"/>
                  <a:pt x="11448" y="9957"/>
                </a:cubicBezTo>
                <a:cubicBezTo>
                  <a:pt x="11193" y="9724"/>
                  <a:pt x="10859" y="9608"/>
                  <a:pt x="10524" y="9608"/>
                </a:cubicBezTo>
                <a:close/>
                <a:moveTo>
                  <a:pt x="6185" y="9638"/>
                </a:moveTo>
                <a:cubicBezTo>
                  <a:pt x="6169" y="10021"/>
                  <a:pt x="6161" y="10408"/>
                  <a:pt x="6161" y="10799"/>
                </a:cubicBezTo>
                <a:cubicBezTo>
                  <a:pt x="6161" y="11190"/>
                  <a:pt x="6169" y="11579"/>
                  <a:pt x="6185" y="11962"/>
                </a:cubicBezTo>
                <a:cubicBezTo>
                  <a:pt x="5601" y="11581"/>
                  <a:pt x="5050" y="11191"/>
                  <a:pt x="4540" y="10799"/>
                </a:cubicBezTo>
                <a:cubicBezTo>
                  <a:pt x="5050" y="10407"/>
                  <a:pt x="5601" y="10019"/>
                  <a:pt x="6185" y="9638"/>
                </a:cubicBezTo>
                <a:close/>
                <a:moveTo>
                  <a:pt x="14863" y="9638"/>
                </a:moveTo>
                <a:cubicBezTo>
                  <a:pt x="15447" y="10019"/>
                  <a:pt x="15998" y="10407"/>
                  <a:pt x="16508" y="10799"/>
                </a:cubicBezTo>
                <a:cubicBezTo>
                  <a:pt x="15998" y="11191"/>
                  <a:pt x="15447" y="11581"/>
                  <a:pt x="14863" y="11962"/>
                </a:cubicBezTo>
                <a:cubicBezTo>
                  <a:pt x="14879" y="11579"/>
                  <a:pt x="14887" y="11190"/>
                  <a:pt x="14887" y="10799"/>
                </a:cubicBezTo>
                <a:cubicBezTo>
                  <a:pt x="14887" y="10408"/>
                  <a:pt x="14879" y="10021"/>
                  <a:pt x="14863" y="9638"/>
                </a:cubicBezTo>
                <a:close/>
                <a:moveTo>
                  <a:pt x="3828" y="11371"/>
                </a:moveTo>
                <a:cubicBezTo>
                  <a:pt x="4562" y="11942"/>
                  <a:pt x="5377" y="12505"/>
                  <a:pt x="6252" y="13047"/>
                </a:cubicBezTo>
                <a:cubicBezTo>
                  <a:pt x="6330" y="14009"/>
                  <a:pt x="6458" y="14933"/>
                  <a:pt x="6633" y="15797"/>
                </a:cubicBezTo>
                <a:cubicBezTo>
                  <a:pt x="5206" y="16204"/>
                  <a:pt x="3968" y="16403"/>
                  <a:pt x="3015" y="16403"/>
                </a:cubicBezTo>
                <a:cubicBezTo>
                  <a:pt x="2020" y="16403"/>
                  <a:pt x="1335" y="16187"/>
                  <a:pt x="1072" y="15772"/>
                </a:cubicBezTo>
                <a:cubicBezTo>
                  <a:pt x="672" y="15141"/>
                  <a:pt x="1217" y="13947"/>
                  <a:pt x="2530" y="12577"/>
                </a:cubicBezTo>
                <a:cubicBezTo>
                  <a:pt x="2912" y="12178"/>
                  <a:pt x="3348" y="11774"/>
                  <a:pt x="3828" y="11371"/>
                </a:cubicBezTo>
                <a:close/>
                <a:moveTo>
                  <a:pt x="17220" y="11371"/>
                </a:moveTo>
                <a:cubicBezTo>
                  <a:pt x="17700" y="11774"/>
                  <a:pt x="18136" y="12178"/>
                  <a:pt x="18518" y="12577"/>
                </a:cubicBezTo>
                <a:cubicBezTo>
                  <a:pt x="19831" y="13947"/>
                  <a:pt x="20376" y="15141"/>
                  <a:pt x="19976" y="15772"/>
                </a:cubicBezTo>
                <a:cubicBezTo>
                  <a:pt x="19713" y="16187"/>
                  <a:pt x="19030" y="16403"/>
                  <a:pt x="18035" y="16403"/>
                </a:cubicBezTo>
                <a:cubicBezTo>
                  <a:pt x="17082" y="16403"/>
                  <a:pt x="15842" y="16204"/>
                  <a:pt x="14415" y="15797"/>
                </a:cubicBezTo>
                <a:cubicBezTo>
                  <a:pt x="14590" y="14933"/>
                  <a:pt x="14718" y="14009"/>
                  <a:pt x="14796" y="13047"/>
                </a:cubicBezTo>
                <a:cubicBezTo>
                  <a:pt x="15671" y="12505"/>
                  <a:pt x="16486" y="11942"/>
                  <a:pt x="17220" y="11371"/>
                </a:cubicBezTo>
                <a:close/>
                <a:moveTo>
                  <a:pt x="7248" y="13642"/>
                </a:moveTo>
                <a:cubicBezTo>
                  <a:pt x="7605" y="13846"/>
                  <a:pt x="7971" y="14047"/>
                  <a:pt x="8343" y="14242"/>
                </a:cubicBezTo>
                <a:cubicBezTo>
                  <a:pt x="8715" y="14438"/>
                  <a:pt x="9088" y="14625"/>
                  <a:pt x="9461" y="14805"/>
                </a:cubicBezTo>
                <a:cubicBezTo>
                  <a:pt x="8794" y="15080"/>
                  <a:pt x="8148" y="15319"/>
                  <a:pt x="7532" y="15522"/>
                </a:cubicBezTo>
                <a:cubicBezTo>
                  <a:pt x="7416" y="14934"/>
                  <a:pt x="7320" y="14305"/>
                  <a:pt x="7248" y="13642"/>
                </a:cubicBezTo>
                <a:close/>
                <a:moveTo>
                  <a:pt x="13800" y="13642"/>
                </a:moveTo>
                <a:cubicBezTo>
                  <a:pt x="13728" y="14305"/>
                  <a:pt x="13632" y="14934"/>
                  <a:pt x="13516" y="15522"/>
                </a:cubicBezTo>
                <a:cubicBezTo>
                  <a:pt x="12900" y="15319"/>
                  <a:pt x="12256" y="15080"/>
                  <a:pt x="11589" y="14805"/>
                </a:cubicBezTo>
                <a:cubicBezTo>
                  <a:pt x="11962" y="14625"/>
                  <a:pt x="12335" y="14438"/>
                  <a:pt x="12706" y="14242"/>
                </a:cubicBezTo>
                <a:cubicBezTo>
                  <a:pt x="13078" y="14047"/>
                  <a:pt x="13443" y="13846"/>
                  <a:pt x="13800" y="13642"/>
                </a:cubicBezTo>
                <a:close/>
                <a:moveTo>
                  <a:pt x="10524" y="15294"/>
                </a:moveTo>
                <a:cubicBezTo>
                  <a:pt x="11478" y="15713"/>
                  <a:pt x="12420" y="16075"/>
                  <a:pt x="13329" y="16369"/>
                </a:cubicBezTo>
                <a:cubicBezTo>
                  <a:pt x="12661" y="19087"/>
                  <a:pt x="11556" y="20744"/>
                  <a:pt x="10524" y="20744"/>
                </a:cubicBezTo>
                <a:cubicBezTo>
                  <a:pt x="9492" y="20744"/>
                  <a:pt x="8386" y="19087"/>
                  <a:pt x="7719" y="16369"/>
                </a:cubicBezTo>
                <a:cubicBezTo>
                  <a:pt x="8628" y="16075"/>
                  <a:pt x="9571" y="15713"/>
                  <a:pt x="10524" y="15294"/>
                </a:cubicBezTo>
                <a:close/>
              </a:path>
            </a:pathLst>
          </a:custGeom>
          <a:solidFill>
            <a:srgbClr val="FFFFFF"/>
          </a:solidFill>
          <a:ln w="25400">
            <a:solidFill>
              <a:schemeClr val="accent1"/>
            </a:solidFill>
          </a:ln>
        </p:spPr>
        <p:txBody>
          <a:bodyPr lIns="45718" tIns="45718" rIns="45718" bIns="45718" anchor="ctr"/>
          <a:lstStyle/>
          <a:p>
            <a:pPr/>
          </a:p>
        </p:txBody>
      </p:sp>
      <p:sp>
        <p:nvSpPr>
          <p:cNvPr id="137" name="Telescope"/>
          <p:cNvSpPr/>
          <p:nvPr/>
        </p:nvSpPr>
        <p:spPr>
          <a:xfrm>
            <a:off x="377221" y="2356375"/>
            <a:ext cx="370297" cy="442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26" y="0"/>
                </a:moveTo>
                <a:lnTo>
                  <a:pt x="16276" y="1451"/>
                </a:lnTo>
                <a:lnTo>
                  <a:pt x="18550" y="4798"/>
                </a:lnTo>
                <a:lnTo>
                  <a:pt x="21600" y="3348"/>
                </a:lnTo>
                <a:lnTo>
                  <a:pt x="19326" y="0"/>
                </a:lnTo>
                <a:close/>
                <a:moveTo>
                  <a:pt x="15925" y="2086"/>
                </a:moveTo>
                <a:lnTo>
                  <a:pt x="2336" y="8535"/>
                </a:lnTo>
                <a:lnTo>
                  <a:pt x="2887" y="9345"/>
                </a:lnTo>
                <a:lnTo>
                  <a:pt x="1596" y="9345"/>
                </a:lnTo>
                <a:lnTo>
                  <a:pt x="1001" y="8453"/>
                </a:lnTo>
                <a:lnTo>
                  <a:pt x="0" y="8929"/>
                </a:lnTo>
                <a:lnTo>
                  <a:pt x="978" y="10383"/>
                </a:lnTo>
                <a:lnTo>
                  <a:pt x="3593" y="10383"/>
                </a:lnTo>
                <a:lnTo>
                  <a:pt x="4111" y="11144"/>
                </a:lnTo>
                <a:lnTo>
                  <a:pt x="9812" y="8436"/>
                </a:lnTo>
                <a:lnTo>
                  <a:pt x="9812" y="10059"/>
                </a:lnTo>
                <a:lnTo>
                  <a:pt x="13335" y="10059"/>
                </a:lnTo>
                <a:lnTo>
                  <a:pt x="13335" y="6762"/>
                </a:lnTo>
                <a:lnTo>
                  <a:pt x="17700" y="4696"/>
                </a:lnTo>
                <a:lnTo>
                  <a:pt x="15925" y="2086"/>
                </a:lnTo>
                <a:close/>
                <a:moveTo>
                  <a:pt x="7753" y="10636"/>
                </a:moveTo>
                <a:lnTo>
                  <a:pt x="7753" y="11932"/>
                </a:lnTo>
                <a:lnTo>
                  <a:pt x="8695" y="11932"/>
                </a:lnTo>
                <a:lnTo>
                  <a:pt x="3938" y="21600"/>
                </a:lnTo>
                <a:lnTo>
                  <a:pt x="4852" y="21600"/>
                </a:lnTo>
                <a:lnTo>
                  <a:pt x="10589" y="11932"/>
                </a:lnTo>
                <a:lnTo>
                  <a:pt x="10591" y="11932"/>
                </a:lnTo>
                <a:lnTo>
                  <a:pt x="10997" y="21600"/>
                </a:lnTo>
                <a:lnTo>
                  <a:pt x="11911" y="21600"/>
                </a:lnTo>
                <a:lnTo>
                  <a:pt x="12483" y="11983"/>
                </a:lnTo>
                <a:lnTo>
                  <a:pt x="18189" y="21600"/>
                </a:lnTo>
                <a:lnTo>
                  <a:pt x="19105" y="21600"/>
                </a:lnTo>
                <a:lnTo>
                  <a:pt x="14348" y="11932"/>
                </a:lnTo>
                <a:lnTo>
                  <a:pt x="15183" y="11932"/>
                </a:lnTo>
                <a:lnTo>
                  <a:pt x="15183" y="10636"/>
                </a:lnTo>
                <a:lnTo>
                  <a:pt x="7753" y="10636"/>
                </a:lnTo>
                <a:close/>
              </a:path>
            </a:pathLst>
          </a:custGeom>
          <a:solidFill>
            <a:srgbClr val="FFFFFF"/>
          </a:solidFill>
          <a:ln w="25400">
            <a:solidFill>
              <a:schemeClr val="accent1"/>
            </a:solidFill>
          </a:ln>
        </p:spPr>
        <p:txBody>
          <a:bodyPr lIns="45718" tIns="45718" rIns="45718" bIns="45718" anchor="ctr"/>
          <a:lstStyle/>
          <a:p>
            <a:pPr/>
          </a:p>
        </p:txBody>
      </p:sp>
      <p:sp>
        <p:nvSpPr>
          <p:cNvPr id="138" name="Raw Data Collection"/>
          <p:cNvSpPr txBox="1"/>
          <p:nvPr/>
        </p:nvSpPr>
        <p:spPr>
          <a:xfrm>
            <a:off x="300895" y="3198837"/>
            <a:ext cx="2143779"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solidFill>
                  <a:schemeClr val="accent5"/>
                </a:solidFill>
                <a:latin typeface="Verdana"/>
                <a:ea typeface="Verdana"/>
                <a:cs typeface="Verdana"/>
                <a:sym typeface="Verdana"/>
              </a:defRPr>
            </a:lvl1pPr>
          </a:lstStyle>
          <a:p>
            <a:pPr/>
            <a:r>
              <a:t>Raw Data Collection</a:t>
            </a:r>
          </a:p>
        </p:txBody>
      </p:sp>
      <p:sp>
        <p:nvSpPr>
          <p:cNvPr id="139" name="Line"/>
          <p:cNvSpPr/>
          <p:nvPr/>
        </p:nvSpPr>
        <p:spPr>
          <a:xfrm>
            <a:off x="1749843" y="2515906"/>
            <a:ext cx="1107836" cy="1"/>
          </a:xfrm>
          <a:prstGeom prst="line">
            <a:avLst/>
          </a:prstGeom>
          <a:ln w="25400">
            <a:solidFill>
              <a:schemeClr val="accent1"/>
            </a:solidFill>
            <a:tailEnd type="triangle"/>
          </a:ln>
        </p:spPr>
        <p:txBody>
          <a:bodyPr lIns="45718" tIns="45718" rIns="45718" bIns="45718"/>
          <a:lstStyle/>
          <a:p>
            <a:pPr/>
          </a:p>
        </p:txBody>
      </p:sp>
      <p:sp>
        <p:nvSpPr>
          <p:cNvPr id="140" name="Data Integration"/>
          <p:cNvSpPr txBox="1"/>
          <p:nvPr/>
        </p:nvSpPr>
        <p:spPr>
          <a:xfrm>
            <a:off x="1656060" y="1869523"/>
            <a:ext cx="1295401" cy="574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600">
                <a:latin typeface="Verdana"/>
                <a:ea typeface="Verdana"/>
                <a:cs typeface="Verdana"/>
                <a:sym typeface="Verdana"/>
              </a:defRPr>
            </a:lvl1pPr>
          </a:lstStyle>
          <a:p>
            <a:pPr/>
            <a:r>
              <a:t>Data Integration</a:t>
            </a:r>
          </a:p>
        </p:txBody>
      </p:sp>
      <p:sp>
        <p:nvSpPr>
          <p:cNvPr id="141" name="Line"/>
          <p:cNvSpPr/>
          <p:nvPr/>
        </p:nvSpPr>
        <p:spPr>
          <a:xfrm>
            <a:off x="3993406" y="2515906"/>
            <a:ext cx="505915" cy="1"/>
          </a:xfrm>
          <a:prstGeom prst="line">
            <a:avLst/>
          </a:prstGeom>
          <a:ln w="25400">
            <a:solidFill>
              <a:schemeClr val="accent1"/>
            </a:solidFill>
            <a:tailEnd type="triangle"/>
          </a:ln>
        </p:spPr>
        <p:txBody>
          <a:bodyPr lIns="45718" tIns="45718" rIns="45718" bIns="45718"/>
          <a:lstStyle/>
          <a:p>
            <a:pPr/>
          </a:p>
        </p:txBody>
      </p:sp>
      <p:sp>
        <p:nvSpPr>
          <p:cNvPr id="142" name="Line"/>
          <p:cNvSpPr/>
          <p:nvPr/>
        </p:nvSpPr>
        <p:spPr>
          <a:xfrm>
            <a:off x="5635048" y="2515906"/>
            <a:ext cx="309715" cy="1"/>
          </a:xfrm>
          <a:prstGeom prst="line">
            <a:avLst/>
          </a:prstGeom>
          <a:ln w="25400">
            <a:solidFill>
              <a:schemeClr val="accent1"/>
            </a:solidFill>
            <a:tailEnd type="triangle"/>
          </a:ln>
        </p:spPr>
        <p:txBody>
          <a:bodyPr lIns="45718" tIns="45718" rIns="45718" bIns="45718"/>
          <a:lstStyle/>
          <a:p>
            <a:pPr/>
          </a:p>
        </p:txBody>
      </p:sp>
      <p:sp>
        <p:nvSpPr>
          <p:cNvPr id="143" name="…"/>
          <p:cNvSpPr txBox="1"/>
          <p:nvPr/>
        </p:nvSpPr>
        <p:spPr>
          <a:xfrm>
            <a:off x="891030" y="2721483"/>
            <a:ext cx="270430"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solidFill>
                  <a:schemeClr val="accent5"/>
                </a:solidFill>
                <a:latin typeface="Verdana"/>
                <a:ea typeface="Verdana"/>
                <a:cs typeface="Verdana"/>
                <a:sym typeface="Verdana"/>
              </a:defRPr>
            </a:lvl1pPr>
          </a:lstStyle>
          <a:p>
            <a:pPr/>
            <a:r>
              <a:t>…</a:t>
            </a:r>
          </a:p>
        </p:txBody>
      </p:sp>
      <p:sp>
        <p:nvSpPr>
          <p:cNvPr id="144" name="Reporting &amp; representing"/>
          <p:cNvSpPr txBox="1"/>
          <p:nvPr/>
        </p:nvSpPr>
        <p:spPr>
          <a:xfrm>
            <a:off x="9785053" y="3233560"/>
            <a:ext cx="1632033" cy="574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chemeClr val="accent5"/>
                </a:solidFill>
                <a:latin typeface="Verdana"/>
                <a:ea typeface="Verdana"/>
                <a:cs typeface="Verdana"/>
                <a:sym typeface="Verdana"/>
              </a:defRPr>
            </a:lvl1pPr>
          </a:lstStyle>
          <a:p>
            <a:pPr/>
            <a:r>
              <a:t>Reporting &amp; representing</a:t>
            </a:r>
          </a:p>
        </p:txBody>
      </p:sp>
      <p:sp>
        <p:nvSpPr>
          <p:cNvPr id="145" name="ML predication"/>
          <p:cNvSpPr txBox="1"/>
          <p:nvPr/>
        </p:nvSpPr>
        <p:spPr>
          <a:xfrm>
            <a:off x="9543070" y="1908324"/>
            <a:ext cx="1776239"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chemeClr val="accent5"/>
                </a:solidFill>
                <a:latin typeface="Verdana"/>
                <a:ea typeface="Verdana"/>
                <a:cs typeface="Verdana"/>
                <a:sym typeface="Verdana"/>
              </a:defRPr>
            </a:lvl1pPr>
          </a:lstStyle>
          <a:p>
            <a:pPr/>
            <a:r>
              <a:t>ML predication</a:t>
            </a:r>
          </a:p>
        </p:txBody>
      </p:sp>
      <p:sp>
        <p:nvSpPr>
          <p:cNvPr id="146" name="Line"/>
          <p:cNvSpPr/>
          <p:nvPr/>
        </p:nvSpPr>
        <p:spPr>
          <a:xfrm>
            <a:off x="7523613" y="2560409"/>
            <a:ext cx="309715" cy="1"/>
          </a:xfrm>
          <a:prstGeom prst="line">
            <a:avLst/>
          </a:prstGeom>
          <a:ln w="25400">
            <a:solidFill>
              <a:schemeClr val="accent1"/>
            </a:solidFill>
            <a:tailEnd type="triangle"/>
          </a:ln>
        </p:spPr>
        <p:txBody>
          <a:bodyPr lIns="45718" tIns="45718" rIns="45718" bIns="45718"/>
          <a:lstStyle/>
          <a:p>
            <a:pPr/>
          </a:p>
        </p:txBody>
      </p:sp>
      <p:sp>
        <p:nvSpPr>
          <p:cNvPr id="147" name="Line"/>
          <p:cNvSpPr/>
          <p:nvPr/>
        </p:nvSpPr>
        <p:spPr>
          <a:xfrm flipV="1">
            <a:off x="9091419" y="1849246"/>
            <a:ext cx="399961" cy="399961"/>
          </a:xfrm>
          <a:prstGeom prst="line">
            <a:avLst/>
          </a:prstGeom>
          <a:ln w="25400">
            <a:solidFill>
              <a:schemeClr val="accent1"/>
            </a:solidFill>
            <a:tailEnd type="triangle"/>
          </a:ln>
        </p:spPr>
        <p:txBody>
          <a:bodyPr lIns="45718" tIns="45718" rIns="45718" bIns="45718"/>
          <a:lstStyle/>
          <a:p>
            <a:pPr/>
          </a:p>
        </p:txBody>
      </p:sp>
      <p:sp>
        <p:nvSpPr>
          <p:cNvPr id="148" name="Line"/>
          <p:cNvSpPr/>
          <p:nvPr/>
        </p:nvSpPr>
        <p:spPr>
          <a:xfrm>
            <a:off x="9132052" y="2378818"/>
            <a:ext cx="169707" cy="463979"/>
          </a:xfrm>
          <a:prstGeom prst="line">
            <a:avLst/>
          </a:prstGeom>
          <a:ln w="25400">
            <a:solidFill>
              <a:schemeClr val="accent1"/>
            </a:solidFill>
            <a:tailEnd type="triangle"/>
          </a:ln>
        </p:spPr>
        <p:txBody>
          <a:bodyPr lIns="45718" tIns="45718" rIns="45718" bIns="45718"/>
          <a:lstStyle/>
          <a:p>
            <a:pPr/>
          </a:p>
        </p:txBody>
      </p:sp>
      <p:sp>
        <p:nvSpPr>
          <p:cNvPr id="149" name="TextBox 42"/>
          <p:cNvSpPr txBox="1"/>
          <p:nvPr/>
        </p:nvSpPr>
        <p:spPr>
          <a:xfrm>
            <a:off x="8846073" y="5948426"/>
            <a:ext cx="3378974"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aseline="30000" sz="1400">
                <a:latin typeface="Avenir Book"/>
                <a:ea typeface="Avenir Book"/>
                <a:cs typeface="Avenir Book"/>
                <a:sym typeface="Avenir Book"/>
              </a:defRPr>
            </a:pPr>
            <a:r>
              <a:t>1</a:t>
            </a:r>
            <a:r>
              <a:rPr baseline="0"/>
              <a:t> State of Data Science, Anaconda 2022.</a:t>
            </a:r>
          </a:p>
        </p:txBody>
      </p:sp>
      <p:sp>
        <p:nvSpPr>
          <p:cNvPr id="150" name="Highly dependent on domain expertise, and usually require considerable manual effort."/>
          <p:cNvSpPr txBox="1"/>
          <p:nvPr/>
        </p:nvSpPr>
        <p:spPr>
          <a:xfrm>
            <a:off x="714605" y="4951927"/>
            <a:ext cx="10397725"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latin typeface="Verdana"/>
                <a:ea typeface="Verdana"/>
                <a:cs typeface="Verdana"/>
                <a:sym typeface="Verdana"/>
              </a:defRPr>
            </a:pPr>
            <a:r>
              <a:t>Highly dependent on </a:t>
            </a:r>
            <a:r>
              <a:rPr b="1"/>
              <a:t>domain expertise</a:t>
            </a:r>
            <a:r>
              <a:t>, and usually require considerable manual effort.</a:t>
            </a:r>
          </a:p>
        </p:txBody>
      </p:sp>
      <p:grpSp>
        <p:nvGrpSpPr>
          <p:cNvPr id="155" name="Group"/>
          <p:cNvGrpSpPr/>
          <p:nvPr/>
        </p:nvGrpSpPr>
        <p:grpSpPr>
          <a:xfrm>
            <a:off x="610979" y="3753727"/>
            <a:ext cx="9676407" cy="858444"/>
            <a:chOff x="0" y="0"/>
            <a:chExt cx="9676406" cy="858442"/>
          </a:xfrm>
        </p:grpSpPr>
        <p:grpSp>
          <p:nvGrpSpPr>
            <p:cNvPr id="153" name="Group"/>
            <p:cNvGrpSpPr/>
            <p:nvPr/>
          </p:nvGrpSpPr>
          <p:grpSpPr>
            <a:xfrm>
              <a:off x="0" y="0"/>
              <a:ext cx="9676407" cy="858444"/>
              <a:chOff x="0" y="0"/>
              <a:chExt cx="9676406" cy="858442"/>
            </a:xfrm>
          </p:grpSpPr>
          <p:sp>
            <p:nvSpPr>
              <p:cNvPr id="151" name="Quote Bubble"/>
              <p:cNvSpPr/>
              <p:nvPr/>
            </p:nvSpPr>
            <p:spPr>
              <a:xfrm rot="10794593">
                <a:off x="657" y="7608"/>
                <a:ext cx="9675093" cy="843228"/>
              </a:xfrm>
              <a:prstGeom prst="wedgeEllipseCallout">
                <a:avLst>
                  <a:gd name="adj1" fmla="val -3341"/>
                  <a:gd name="adj2" fmla="val 164272"/>
                </a:avLst>
              </a:prstGeom>
              <a:solidFill>
                <a:srgbClr val="FFFFFF"/>
              </a:solidFill>
              <a:ln w="25400" cap="flat">
                <a:solidFill>
                  <a:schemeClr val="accent1"/>
                </a:solidFill>
                <a:prstDash val="solid"/>
                <a:round/>
              </a:ln>
              <a:effectLst/>
            </p:spPr>
            <p:txBody>
              <a:bodyPr wrap="square" lIns="45718" tIns="45718" rIns="45718" bIns="45718" numCol="1" anchor="ctr">
                <a:noAutofit/>
              </a:bodyPr>
              <a:lstStyle/>
              <a:p>
                <a:pPr/>
              </a:p>
            </p:txBody>
          </p:sp>
          <p:sp>
            <p:nvSpPr>
              <p:cNvPr id="152" name="Data scientists spend on average 38% of their time on data preparation  ."/>
              <p:cNvSpPr txBox="1"/>
              <p:nvPr/>
            </p:nvSpPr>
            <p:spPr>
              <a:xfrm>
                <a:off x="308513" y="212154"/>
                <a:ext cx="8630093"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a:latin typeface="Verdana"/>
                    <a:ea typeface="Verdana"/>
                    <a:cs typeface="Verdana"/>
                    <a:sym typeface="Verdana"/>
                  </a:defRPr>
                </a:lvl1pPr>
              </a:lstStyle>
              <a:p>
                <a:pPr/>
                <a:r>
                  <a:t>Data scientists spend on average 38% of their time on data preparation  .</a:t>
                </a:r>
              </a:p>
            </p:txBody>
          </p:sp>
        </p:grpSp>
        <p:sp>
          <p:nvSpPr>
            <p:cNvPr id="154" name="1"/>
            <p:cNvSpPr txBox="1"/>
            <p:nvPr/>
          </p:nvSpPr>
          <p:spPr>
            <a:xfrm>
              <a:off x="8646102" y="231204"/>
              <a:ext cx="261698" cy="3327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baseline="30250" sz="1600">
                  <a:latin typeface="Verdana"/>
                  <a:ea typeface="Verdana"/>
                  <a:cs typeface="Verdana"/>
                  <a:sym typeface="Verdana"/>
                </a:defRPr>
              </a:pPr>
              <a:r>
                <a:t>1</a:t>
              </a:r>
              <a:r>
                <a:rPr baseline="0"/>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 grpId="2"/>
      <p:bldP build="whole" bldLvl="1" animBg="1" rev="0" advAuto="0" spid="155"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Agenda"/>
          <p:cNvSpPr txBox="1"/>
          <p:nvPr>
            <p:ph type="title"/>
          </p:nvPr>
        </p:nvSpPr>
        <p:spPr>
          <a:prstGeom prst="rect">
            <a:avLst/>
          </a:prstGeom>
        </p:spPr>
        <p:txBody>
          <a:bodyPr/>
          <a:lstStyle/>
          <a:p>
            <a:pPr/>
            <a:r>
              <a:t>Agenda</a:t>
            </a:r>
          </a:p>
        </p:txBody>
      </p:sp>
      <p:sp>
        <p:nvSpPr>
          <p:cNvPr id="371" name="Motivation…"/>
          <p:cNvSpPr txBox="1"/>
          <p:nvPr>
            <p:ph type="body" idx="1"/>
          </p:nvPr>
        </p:nvSpPr>
        <p:spPr>
          <a:prstGeom prst="rect">
            <a:avLst/>
          </a:prstGeom>
        </p:spPr>
        <p:txBody>
          <a:bodyPr/>
          <a:lstStyle/>
          <a:p>
            <a:pPr>
              <a:defRPr>
                <a:solidFill>
                  <a:schemeClr val="accent3">
                    <a:lumOff val="8823"/>
                  </a:schemeClr>
                </a:solidFill>
              </a:defRPr>
            </a:pPr>
            <a:r>
              <a:t>Motivation</a:t>
            </a:r>
          </a:p>
          <a:p>
            <a:pPr>
              <a:defRPr>
                <a:solidFill>
                  <a:schemeClr val="accent3">
                    <a:lumOff val="8823"/>
                  </a:schemeClr>
                </a:solidFill>
              </a:defRPr>
            </a:pPr>
            <a:r>
              <a:t>Approach:</a:t>
            </a:r>
          </a:p>
          <a:p>
            <a:pPr lvl="1" marL="685800" indent="-228600">
              <a:defRPr>
                <a:solidFill>
                  <a:schemeClr val="accent3">
                    <a:lumOff val="8823"/>
                  </a:schemeClr>
                </a:solidFill>
              </a:defRPr>
            </a:pPr>
            <a:r>
              <a:t>Problem definition</a:t>
            </a:r>
          </a:p>
          <a:p>
            <a:pPr lvl="1" marL="685800" indent="-228600">
              <a:defRPr>
                <a:solidFill>
                  <a:schemeClr val="accent3">
                    <a:lumOff val="8823"/>
                  </a:schemeClr>
                </a:solidFill>
              </a:defRPr>
            </a:pPr>
            <a:r>
              <a:t>Score computation algorithm</a:t>
            </a:r>
          </a:p>
          <a:p>
            <a:pPr lvl="1" marL="685800" indent="-228600">
              <a:defRPr>
                <a:solidFill>
                  <a:schemeClr val="accent3">
                    <a:lumOff val="8823"/>
                  </a:schemeClr>
                </a:solidFill>
              </a:defRPr>
            </a:pPr>
            <a:r>
              <a:t>Score explanation and statement refinement</a:t>
            </a:r>
          </a:p>
          <a:p>
            <a:pPr>
              <a:defRPr>
                <a:solidFill>
                  <a:schemeClr val="accent3">
                    <a:lumOff val="8823"/>
                  </a:schemeClr>
                </a:solidFill>
              </a:defRPr>
            </a:pPr>
            <a:r>
              <a:t>Experiments</a:t>
            </a:r>
          </a:p>
          <a:p>
            <a:pPr/>
            <a:r>
              <a:t>Conclusion</a:t>
            </a:r>
          </a:p>
        </p:txBody>
      </p:sp>
      <p:sp>
        <p:nvSpPr>
          <p:cNvPr id="372" name="Slide Number"/>
          <p:cNvSpPr txBox="1"/>
          <p:nvPr>
            <p:ph type="sldNum" sz="quarter" idx="4294967295"/>
          </p:nvPr>
        </p:nvSpPr>
        <p:spPr>
          <a:xfrm>
            <a:off x="11667267" y="6402387"/>
            <a:ext cx="330100"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Conclusion"/>
          <p:cNvSpPr txBox="1"/>
          <p:nvPr>
            <p:ph type="title"/>
          </p:nvPr>
        </p:nvSpPr>
        <p:spPr>
          <a:prstGeom prst="rect">
            <a:avLst/>
          </a:prstGeom>
        </p:spPr>
        <p:txBody>
          <a:bodyPr/>
          <a:lstStyle/>
          <a:p>
            <a:pPr/>
            <a:r>
              <a:t>Conclusion</a:t>
            </a:r>
          </a:p>
        </p:txBody>
      </p:sp>
      <p:sp>
        <p:nvSpPr>
          <p:cNvPr id="377" name="AFE tool leverages Foundation Models to enable the utilization of column-context and external knowledge."/>
          <p:cNvSpPr txBox="1"/>
          <p:nvPr>
            <p:ph type="body" sz="quarter" idx="1"/>
          </p:nvPr>
        </p:nvSpPr>
        <p:spPr>
          <a:xfrm>
            <a:off x="331074" y="1395662"/>
            <a:ext cx="10821869" cy="983145"/>
          </a:xfrm>
          <a:prstGeom prst="rect">
            <a:avLst/>
          </a:prstGeom>
        </p:spPr>
        <p:txBody>
          <a:bodyPr/>
          <a:lstStyle/>
          <a:p>
            <a:pPr lvl="1" marL="665226" indent="-221742" defTabSz="886968">
              <a:lnSpc>
                <a:spcPct val="120000"/>
              </a:lnSpc>
              <a:spcBef>
                <a:spcPts val="900"/>
              </a:spcBef>
              <a:defRPr sz="2619">
                <a:latin typeface="Verdana"/>
                <a:ea typeface="Verdana"/>
                <a:cs typeface="Verdana"/>
                <a:sym typeface="Verdana"/>
              </a:defRPr>
            </a:pPr>
            <a:r>
              <a:t>AFE tool leverages Foundation Models to enable the utilization of column-context and external knowledge.</a:t>
            </a:r>
          </a:p>
        </p:txBody>
      </p:sp>
      <p:sp>
        <p:nvSpPr>
          <p:cNvPr id="378" name="TextBox 4"/>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rPr>
                <a:solidFill>
                  <a:srgbClr val="C0C0C0"/>
                </a:solidFill>
              </a:rPr>
              <a:t>Motivation</a:t>
            </a:r>
            <a:r>
              <a:t> </a:t>
            </a:r>
            <a:r>
              <a:rPr>
                <a:solidFill>
                  <a:srgbClr val="BFBFBF"/>
                </a:solidFill>
              </a:rPr>
              <a:t>&gt; </a:t>
            </a:r>
            <a:r>
              <a:rPr>
                <a:solidFill>
                  <a:srgbClr val="C0C0C0"/>
                </a:solidFill>
              </a:rPr>
              <a:t>Approach</a:t>
            </a:r>
            <a:r>
              <a:rPr>
                <a:solidFill>
                  <a:srgbClr val="BFBFBF"/>
                </a:solidFill>
              </a:rPr>
              <a:t> &gt; </a:t>
            </a:r>
            <a:r>
              <a:rPr>
                <a:solidFill>
                  <a:srgbClr val="A7A7A7"/>
                </a:solidFill>
              </a:rPr>
              <a:t>Experiments</a:t>
            </a:r>
            <a:r>
              <a:rPr>
                <a:solidFill>
                  <a:srgbClr val="BFBFBF"/>
                </a:solidFill>
              </a:rPr>
              <a:t> &gt; </a:t>
            </a:r>
            <a:r>
              <a:t>Conclusion</a:t>
            </a:r>
          </a:p>
        </p:txBody>
      </p:sp>
      <p:sp>
        <p:nvSpPr>
          <p:cNvPr id="379" name="Slide Number"/>
          <p:cNvSpPr txBox="1"/>
          <p:nvPr>
            <p:ph type="sldNum" sz="quarter" idx="4294967295"/>
          </p:nvPr>
        </p:nvSpPr>
        <p:spPr>
          <a:xfrm>
            <a:off x="11667267" y="6402387"/>
            <a:ext cx="330100"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
        <p:nvSpPr>
          <p:cNvPr id="380" name="Feature-level interactions to enhance the efficiency of FM usage."/>
          <p:cNvSpPr txBox="1"/>
          <p:nvPr/>
        </p:nvSpPr>
        <p:spPr>
          <a:xfrm>
            <a:off x="268112" y="2600563"/>
            <a:ext cx="10947793" cy="101345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685800" indent="-228600">
              <a:lnSpc>
                <a:spcPct val="120000"/>
              </a:lnSpc>
              <a:spcBef>
                <a:spcPts val="1000"/>
              </a:spcBef>
              <a:buSzPct val="100000"/>
              <a:buFont typeface="Arial"/>
              <a:buChar char="•"/>
              <a:defRPr sz="2700">
                <a:latin typeface="Verdana"/>
                <a:ea typeface="Verdana"/>
                <a:cs typeface="Verdana"/>
                <a:sym typeface="Verdana"/>
              </a:defRPr>
            </a:pPr>
            <a:r>
              <a:t>Feature-level interactions to enhance the efficiency of FM usage.</a:t>
            </a:r>
          </a:p>
        </p:txBody>
      </p:sp>
      <p:sp>
        <p:nvSpPr>
          <p:cNvPr id="381" name="Handling unpredicted errors of generative AI models?…"/>
          <p:cNvSpPr txBox="1"/>
          <p:nvPr/>
        </p:nvSpPr>
        <p:spPr>
          <a:xfrm>
            <a:off x="306040" y="3707295"/>
            <a:ext cx="10039533" cy="177037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1" marL="685800" indent="-228600">
              <a:lnSpc>
                <a:spcPct val="120000"/>
              </a:lnSpc>
              <a:spcBef>
                <a:spcPts val="1000"/>
              </a:spcBef>
              <a:buSzPct val="100000"/>
              <a:buFont typeface="Arial"/>
              <a:buChar char="•"/>
              <a:defRPr sz="2700">
                <a:solidFill>
                  <a:schemeClr val="accent2"/>
                </a:solidFill>
                <a:latin typeface="Verdana"/>
                <a:ea typeface="Verdana"/>
                <a:cs typeface="Verdana"/>
                <a:sym typeface="Verdana"/>
              </a:defRPr>
            </a:pPr>
          </a:p>
          <a:p>
            <a:pPr lvl="1" marL="685800" indent="-228600">
              <a:lnSpc>
                <a:spcPct val="120000"/>
              </a:lnSpc>
              <a:spcBef>
                <a:spcPts val="1000"/>
              </a:spcBef>
              <a:buSzPct val="100000"/>
              <a:buFont typeface="Arial"/>
              <a:buChar char="•"/>
              <a:defRPr sz="2700">
                <a:solidFill>
                  <a:schemeClr val="accent2"/>
                </a:solidFill>
                <a:latin typeface="Verdana"/>
                <a:ea typeface="Verdana"/>
                <a:cs typeface="Verdana"/>
                <a:sym typeface="Verdana"/>
              </a:defRPr>
            </a:pPr>
            <a:r>
              <a:t>Handling unpredicted errors of generative AI models?</a:t>
            </a:r>
          </a:p>
          <a:p>
            <a:pPr lvl="1" marL="685800" indent="-228600">
              <a:lnSpc>
                <a:spcPct val="120000"/>
              </a:lnSpc>
              <a:spcBef>
                <a:spcPts val="1000"/>
              </a:spcBef>
              <a:buSzPct val="100000"/>
              <a:buFont typeface="Arial"/>
              <a:buChar char="•"/>
              <a:defRPr sz="2700">
                <a:solidFill>
                  <a:schemeClr val="accent2"/>
                </a:solidFill>
                <a:latin typeface="Verdana"/>
                <a:ea typeface="Verdana"/>
                <a:cs typeface="Verdana"/>
                <a:sym typeface="Verdana"/>
              </a:defRPr>
            </a:pPr>
            <a:r>
              <a:t>Apply to other tasks?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7" grpId="1"/>
      <p:bldP build="whole" bldLvl="1" animBg="1" rev="0" advAuto="0" spid="380" grpId="2"/>
      <p:bldP build="whole" bldLvl="1" animBg="1" rev="0" advAuto="0" spid="381" grpId="3"/>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References"/>
          <p:cNvSpPr txBox="1"/>
          <p:nvPr>
            <p:ph type="title"/>
          </p:nvPr>
        </p:nvSpPr>
        <p:spPr>
          <a:prstGeom prst="rect">
            <a:avLst/>
          </a:prstGeom>
        </p:spPr>
        <p:txBody>
          <a:bodyPr/>
          <a:lstStyle/>
          <a:p>
            <a:pPr/>
            <a:r>
              <a:t>References</a:t>
            </a:r>
          </a:p>
        </p:txBody>
      </p:sp>
      <p:sp>
        <p:nvSpPr>
          <p:cNvPr id="386" name="[1] Katz G, Shin E C R, Song D. Explorekit: Automatic feature generation and selection[C]//2016 IEEE 16th International Conference on Data Mining (ICDM). IEEE, 2016: 979-984…"/>
          <p:cNvSpPr txBox="1"/>
          <p:nvPr>
            <p:ph type="body" idx="1"/>
          </p:nvPr>
        </p:nvSpPr>
        <p:spPr>
          <a:xfrm>
            <a:off x="830854" y="1237095"/>
            <a:ext cx="10572333" cy="4781302"/>
          </a:xfrm>
          <a:prstGeom prst="rect">
            <a:avLst/>
          </a:prstGeom>
        </p:spPr>
        <p:txBody>
          <a:bodyPr/>
          <a:lstStyle/>
          <a:p>
            <a:pPr marL="0" indent="0" defTabSz="457200">
              <a:lnSpc>
                <a:spcPts val="2900"/>
              </a:lnSpc>
              <a:spcBef>
                <a:spcPts val="800"/>
              </a:spcBef>
              <a:buSzTx/>
              <a:buFontTx/>
              <a:buNone/>
              <a:defRPr sz="1700">
                <a:solidFill>
                  <a:srgbClr val="222222"/>
                </a:solidFill>
                <a:latin typeface="Arial"/>
                <a:ea typeface="Arial"/>
                <a:cs typeface="Arial"/>
                <a:sym typeface="Arial"/>
              </a:defRPr>
            </a:pPr>
            <a:r>
              <a:t>[1] Katz G, Shin E C R, Song D. Explorekit: Automatic feature generation and selection[C]//2016 IEEE 16th International Conference on Data Mining (ICDM). IEEE, 2016: 979-984</a:t>
            </a:r>
          </a:p>
          <a:p>
            <a:pPr marL="0" indent="0" defTabSz="457200">
              <a:lnSpc>
                <a:spcPts val="2900"/>
              </a:lnSpc>
              <a:spcBef>
                <a:spcPts val="800"/>
              </a:spcBef>
              <a:buSzTx/>
              <a:buFontTx/>
              <a:buNone/>
              <a:defRPr sz="1700">
                <a:solidFill>
                  <a:srgbClr val="222222"/>
                </a:solidFill>
                <a:latin typeface="Arial"/>
                <a:ea typeface="Arial"/>
                <a:cs typeface="Arial"/>
                <a:sym typeface="Arial"/>
              </a:defRPr>
            </a:pPr>
            <a:r>
              <a:t>[2] Kanter J M, Veeramachaneni K. Deep feature synthesis: Towards automating data science endeavors[C]//2015 IEEE international conference on data science and advanced analytics (DSAA). IEEE, 2015: 1-10.</a:t>
            </a:r>
          </a:p>
          <a:p>
            <a:pPr marL="0" indent="0" defTabSz="457200">
              <a:lnSpc>
                <a:spcPts val="2900"/>
              </a:lnSpc>
              <a:spcBef>
                <a:spcPts val="800"/>
              </a:spcBef>
              <a:buSzTx/>
              <a:buFontTx/>
              <a:buNone/>
              <a:defRPr sz="1700">
                <a:solidFill>
                  <a:srgbClr val="222222"/>
                </a:solidFill>
                <a:latin typeface="Arial"/>
                <a:ea typeface="Arial"/>
                <a:cs typeface="Arial"/>
                <a:sym typeface="Arial"/>
              </a:defRPr>
            </a:pPr>
            <a:r>
              <a:t>[3] Kanter J M, Veeramachaneni K. Deep feature synthesis: Towards automating data science endeavors[C]//2015 IEEE international conference on data science and advanced analytics (DSAA). IEEE, 2015: 1-10.</a:t>
            </a:r>
          </a:p>
          <a:p>
            <a:pPr marL="0" indent="0" defTabSz="457200">
              <a:lnSpc>
                <a:spcPts val="2900"/>
              </a:lnSpc>
              <a:spcBef>
                <a:spcPts val="800"/>
              </a:spcBef>
              <a:buSzTx/>
              <a:buFontTx/>
              <a:buNone/>
              <a:defRPr sz="1700">
                <a:solidFill>
                  <a:srgbClr val="222222"/>
                </a:solidFill>
                <a:latin typeface="Arial"/>
                <a:ea typeface="Arial"/>
                <a:cs typeface="Arial"/>
                <a:sym typeface="Arial"/>
              </a:defRPr>
            </a:pPr>
            <a:r>
              <a:t>[4] Khurana U, Turaga D, Samulowitz H, et al. Cognito: Automated feature engineering for supervised learning[C]//2016 IEEE 16th International Conference on Data Mining Workshops (ICDMW). IEEE, 2016: 1304-1307.</a:t>
            </a:r>
          </a:p>
          <a:p>
            <a:pPr marL="0" indent="0" defTabSz="457200">
              <a:lnSpc>
                <a:spcPts val="2900"/>
              </a:lnSpc>
              <a:spcBef>
                <a:spcPts val="800"/>
              </a:spcBef>
              <a:buSzTx/>
              <a:buFontTx/>
              <a:buNone/>
              <a:defRPr sz="1700">
                <a:solidFill>
                  <a:srgbClr val="222222"/>
                </a:solidFill>
                <a:latin typeface="Arial"/>
                <a:ea typeface="Arial"/>
                <a:cs typeface="Arial"/>
                <a:sym typeface="Arial"/>
              </a:defRPr>
            </a:pPr>
            <a:r>
              <a:t>[5] Horn F, Pack R, Rieger M. The autofeat python library for automated feature engineering and selection[C]//Machine Learning and Knowledge Discovery in Databases: International Workshops of ECML PKDD 2019, Würzburg, Germany, September 16–20, 2019, Proceedings, Part I. Springer International Publishing, 2020: 111-120.</a:t>
            </a:r>
          </a:p>
          <a:p>
            <a:pPr marL="0" indent="0" defTabSz="457200">
              <a:lnSpc>
                <a:spcPts val="3100"/>
              </a:lnSpc>
              <a:spcBef>
                <a:spcPts val="0"/>
              </a:spcBef>
              <a:buSzTx/>
              <a:buFontTx/>
              <a:buNone/>
              <a:defRPr sz="1300">
                <a:solidFill>
                  <a:srgbClr val="222222"/>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We allow the inclusion of 'y_label' in the aggregate column.…"/>
          <p:cNvSpPr txBox="1"/>
          <p:nvPr>
            <p:ph type="body" idx="1"/>
          </p:nvPr>
        </p:nvSpPr>
        <p:spPr>
          <a:prstGeom prst="rect">
            <a:avLst/>
          </a:prstGeom>
        </p:spPr>
        <p:txBody>
          <a:bodyPr/>
          <a:lstStyle/>
          <a:p>
            <a:pPr>
              <a:defRPr sz="2600"/>
            </a:pPr>
            <a:r>
              <a:t>We allow the inclusion of 'y_label' in the aggregate column. </a:t>
            </a:r>
          </a:p>
          <a:p>
            <a:pPr>
              <a:defRPr sz="2600"/>
            </a:pPr>
            <a:r>
              <a:t>The aggregate information from the training set is utilized to impute this groupby feature for the test set.</a:t>
            </a:r>
          </a:p>
          <a:p>
            <a:pPr lvl="1" marL="685800" indent="-228600">
              <a:defRPr sz="2600"/>
            </a:pPr>
            <a:r>
              <a:t> In cases where the mapping fails for a specific test column, we resort to using the aggregate value from the entire training set for imputation. </a:t>
            </a:r>
          </a:p>
          <a:p>
            <a:pPr lvl="1" marL="685800" indent="-228600">
              <a:defRPr sz="2600"/>
            </a:pPr>
            <a:r>
              <a:t>If the groupby columns have high cardinality, which could lead to numerous mapping failures during the imputation process, we drop this groupby feature.</a:t>
            </a:r>
          </a:p>
        </p:txBody>
      </p:sp>
      <p:sp>
        <p:nvSpPr>
          <p:cNvPr id="389" name="Handling GroupBy Features"/>
          <p:cNvSpPr txBox="1"/>
          <p:nvPr>
            <p:ph type="title"/>
          </p:nvPr>
        </p:nvSpPr>
        <p:spPr>
          <a:prstGeom prst="rect">
            <a:avLst/>
          </a:prstGeom>
        </p:spPr>
        <p:txBody>
          <a:bodyPr/>
          <a:lstStyle/>
          <a:p>
            <a:pPr/>
            <a:r>
              <a:t>Handling GroupBy Features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xfrm>
            <a:off x="331076" y="232152"/>
            <a:ext cx="11571890" cy="863390"/>
          </a:xfrm>
          <a:prstGeom prst="rect">
            <a:avLst/>
          </a:prstGeom>
        </p:spPr>
        <p:txBody>
          <a:bodyPr/>
          <a:lstStyle/>
          <a:p>
            <a:pPr/>
            <a:r>
              <a:t>Automated Feature Engineering Tools (AFE)</a:t>
            </a:r>
          </a:p>
        </p:txBody>
      </p:sp>
      <p:sp>
        <p:nvSpPr>
          <p:cNvPr id="160" name="Slide Number Placeholder 3"/>
          <p:cNvSpPr txBox="1"/>
          <p:nvPr>
            <p:ph type="sldNum" sz="quarter" idx="2"/>
          </p:nvPr>
        </p:nvSpPr>
        <p:spPr>
          <a:xfrm>
            <a:off x="11780246" y="6402387"/>
            <a:ext cx="217120"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TextBox 8"/>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t>Motivation </a:t>
            </a:r>
            <a:r>
              <a:rPr>
                <a:solidFill>
                  <a:srgbClr val="BFBFBF"/>
                </a:solidFill>
              </a:rPr>
              <a:t>&gt; Approach &gt; Experiments &gt; Conclusion</a:t>
            </a:r>
          </a:p>
        </p:txBody>
      </p:sp>
      <p:sp>
        <p:nvSpPr>
          <p:cNvPr id="162" name="Dataset"/>
          <p:cNvSpPr/>
          <p:nvPr/>
        </p:nvSpPr>
        <p:spPr>
          <a:xfrm>
            <a:off x="1518353" y="1770844"/>
            <a:ext cx="919438" cy="1309868"/>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lvl1pPr algn="ctr">
              <a:defRPr sz="1600">
                <a:latin typeface="Verdana"/>
                <a:ea typeface="Verdana"/>
                <a:cs typeface="Verdana"/>
                <a:sym typeface="Verdana"/>
              </a:defRPr>
            </a:lvl1pPr>
          </a:lstStyle>
          <a:p>
            <a:pPr/>
            <a:r>
              <a:t>Dataset</a:t>
            </a:r>
          </a:p>
        </p:txBody>
      </p:sp>
      <p:sp>
        <p:nvSpPr>
          <p:cNvPr id="163" name="Candidate Feature Generation"/>
          <p:cNvSpPr/>
          <p:nvPr/>
        </p:nvSpPr>
        <p:spPr>
          <a:xfrm>
            <a:off x="3164014" y="1934097"/>
            <a:ext cx="2134344" cy="983361"/>
          </a:xfrm>
          <a:prstGeom prst="roundRect">
            <a:avLst>
              <a:gd name="adj" fmla="val 19372"/>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lvl1pPr algn="ctr">
              <a:defRPr>
                <a:latin typeface="Verdana"/>
                <a:ea typeface="Verdana"/>
                <a:cs typeface="Verdana"/>
                <a:sym typeface="Verdana"/>
              </a:defRPr>
            </a:lvl1pPr>
          </a:lstStyle>
          <a:p>
            <a:pPr/>
            <a:r>
              <a:t>Candidate Feature Generation</a:t>
            </a:r>
          </a:p>
        </p:txBody>
      </p:sp>
      <p:sp>
        <p:nvSpPr>
          <p:cNvPr id="164" name="Feature Selection"/>
          <p:cNvSpPr/>
          <p:nvPr/>
        </p:nvSpPr>
        <p:spPr>
          <a:xfrm>
            <a:off x="5945284" y="2006782"/>
            <a:ext cx="2134344" cy="837991"/>
          </a:xfrm>
          <a:prstGeom prst="roundRect">
            <a:avLst>
              <a:gd name="adj" fmla="val 22733"/>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lvl1pPr algn="ctr">
              <a:defRPr>
                <a:latin typeface="Verdana"/>
                <a:ea typeface="Verdana"/>
                <a:cs typeface="Verdana"/>
                <a:sym typeface="Verdana"/>
              </a:defRPr>
            </a:lvl1pPr>
          </a:lstStyle>
          <a:p>
            <a:pPr/>
            <a:r>
              <a:t>Feature Selection</a:t>
            </a:r>
          </a:p>
        </p:txBody>
      </p:sp>
      <p:sp>
        <p:nvSpPr>
          <p:cNvPr id="165" name="Candidate Feature Evaluation"/>
          <p:cNvSpPr/>
          <p:nvPr/>
        </p:nvSpPr>
        <p:spPr>
          <a:xfrm>
            <a:off x="8715581" y="2006782"/>
            <a:ext cx="2361410" cy="837991"/>
          </a:xfrm>
          <a:prstGeom prst="roundRect">
            <a:avLst>
              <a:gd name="adj" fmla="val 22733"/>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lvl1pPr algn="ctr">
              <a:defRPr>
                <a:latin typeface="Verdana"/>
                <a:ea typeface="Verdana"/>
                <a:cs typeface="Verdana"/>
                <a:sym typeface="Verdana"/>
              </a:defRPr>
            </a:lvl1pPr>
          </a:lstStyle>
          <a:p>
            <a:pPr/>
            <a:r>
              <a:t>Candidate Feature Evaluation</a:t>
            </a:r>
          </a:p>
        </p:txBody>
      </p:sp>
      <p:sp>
        <p:nvSpPr>
          <p:cNvPr id="166" name="Org feature set"/>
          <p:cNvSpPr txBox="1"/>
          <p:nvPr/>
        </p:nvSpPr>
        <p:spPr>
          <a:xfrm>
            <a:off x="1148971" y="3099176"/>
            <a:ext cx="1658202"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solidFill>
                  <a:schemeClr val="accent5"/>
                </a:solidFill>
                <a:latin typeface="Verdana"/>
                <a:ea typeface="Verdana"/>
                <a:cs typeface="Verdana"/>
                <a:sym typeface="Verdana"/>
              </a:defRPr>
            </a:lvl1pPr>
          </a:lstStyle>
          <a:p>
            <a:pPr/>
            <a:r>
              <a:t>Org feature set</a:t>
            </a:r>
          </a:p>
        </p:txBody>
      </p:sp>
      <p:sp>
        <p:nvSpPr>
          <p:cNvPr id="167" name="Line"/>
          <p:cNvSpPr/>
          <p:nvPr/>
        </p:nvSpPr>
        <p:spPr>
          <a:xfrm>
            <a:off x="2520036" y="2425777"/>
            <a:ext cx="572704" cy="1"/>
          </a:xfrm>
          <a:prstGeom prst="line">
            <a:avLst/>
          </a:prstGeom>
          <a:ln w="25400">
            <a:solidFill>
              <a:schemeClr val="accent1"/>
            </a:solidFill>
            <a:tailEnd type="triangle"/>
          </a:ln>
        </p:spPr>
        <p:txBody>
          <a:bodyPr lIns="45718" tIns="45718" rIns="45718" bIns="45718"/>
          <a:lstStyle/>
          <a:p>
            <a:pPr/>
          </a:p>
        </p:txBody>
      </p:sp>
      <p:sp>
        <p:nvSpPr>
          <p:cNvPr id="168" name="Line"/>
          <p:cNvSpPr/>
          <p:nvPr/>
        </p:nvSpPr>
        <p:spPr>
          <a:xfrm>
            <a:off x="8111253" y="2425777"/>
            <a:ext cx="572704" cy="1"/>
          </a:xfrm>
          <a:prstGeom prst="line">
            <a:avLst/>
          </a:prstGeom>
          <a:ln w="25400">
            <a:solidFill>
              <a:schemeClr val="accent1"/>
            </a:solidFill>
            <a:tailEnd type="triangle"/>
          </a:ln>
        </p:spPr>
        <p:txBody>
          <a:bodyPr lIns="45718" tIns="45718" rIns="45718" bIns="45718"/>
          <a:lstStyle/>
          <a:p>
            <a:pPr/>
          </a:p>
        </p:txBody>
      </p:sp>
      <p:sp>
        <p:nvSpPr>
          <p:cNvPr id="169" name="Line"/>
          <p:cNvSpPr/>
          <p:nvPr/>
        </p:nvSpPr>
        <p:spPr>
          <a:xfrm>
            <a:off x="5369632" y="2425777"/>
            <a:ext cx="572704" cy="1"/>
          </a:xfrm>
          <a:prstGeom prst="line">
            <a:avLst/>
          </a:prstGeom>
          <a:ln w="25400">
            <a:solidFill>
              <a:schemeClr val="accent1"/>
            </a:solidFill>
            <a:tailEnd type="triangle"/>
          </a:ln>
        </p:spPr>
        <p:txBody>
          <a:bodyPr lIns="45718" tIns="45718" rIns="45718" bIns="45718"/>
          <a:lstStyle/>
          <a:p>
            <a:pPr/>
          </a:p>
        </p:txBody>
      </p:sp>
      <p:sp>
        <p:nvSpPr>
          <p:cNvPr id="170" name="Add new Feature"/>
          <p:cNvSpPr txBox="1"/>
          <p:nvPr/>
        </p:nvSpPr>
        <p:spPr>
          <a:xfrm>
            <a:off x="5182811" y="3004354"/>
            <a:ext cx="1826378"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solidFill>
                  <a:schemeClr val="accent5"/>
                </a:solidFill>
                <a:latin typeface="Verdana"/>
                <a:ea typeface="Verdana"/>
                <a:cs typeface="Verdana"/>
                <a:sym typeface="Verdana"/>
              </a:defRPr>
            </a:lvl1pPr>
          </a:lstStyle>
          <a:p>
            <a:pPr/>
            <a:r>
              <a:t>Add new Feature</a:t>
            </a:r>
          </a:p>
        </p:txBody>
      </p:sp>
      <p:sp>
        <p:nvSpPr>
          <p:cNvPr id="171" name="Line"/>
          <p:cNvSpPr/>
          <p:nvPr/>
        </p:nvSpPr>
        <p:spPr>
          <a:xfrm flipH="1" flipV="1">
            <a:off x="2872004" y="3349373"/>
            <a:ext cx="6681876" cy="1"/>
          </a:xfrm>
          <a:prstGeom prst="line">
            <a:avLst/>
          </a:prstGeom>
          <a:ln w="25400">
            <a:solidFill>
              <a:schemeClr val="accent1"/>
            </a:solidFill>
            <a:tailEnd type="triangle"/>
          </a:ln>
        </p:spPr>
        <p:txBody>
          <a:bodyPr lIns="45718" tIns="45718" rIns="45718" bIns="45718"/>
          <a:lstStyle/>
          <a:p>
            <a:pPr/>
          </a:p>
        </p:txBody>
      </p:sp>
      <p:sp>
        <p:nvSpPr>
          <p:cNvPr id="172" name="Line"/>
          <p:cNvSpPr/>
          <p:nvPr/>
        </p:nvSpPr>
        <p:spPr>
          <a:xfrm>
            <a:off x="9549044" y="2841675"/>
            <a:ext cx="1" cy="495417"/>
          </a:xfrm>
          <a:prstGeom prst="line">
            <a:avLst/>
          </a:prstGeom>
          <a:ln w="25400">
            <a:solidFill>
              <a:schemeClr val="accent1"/>
            </a:solidFill>
          </a:ln>
        </p:spPr>
        <p:txBody>
          <a:bodyPr lIns="45718" tIns="45718" rIns="45718" bIns="45718"/>
          <a:lstStyle/>
          <a:p>
            <a:pPr/>
          </a:p>
        </p:txBody>
      </p:sp>
      <p:sp>
        <p:nvSpPr>
          <p:cNvPr id="173" name="Drawbacks:…"/>
          <p:cNvSpPr txBox="1"/>
          <p:nvPr/>
        </p:nvSpPr>
        <p:spPr>
          <a:xfrm>
            <a:off x="1011475" y="3542491"/>
            <a:ext cx="10211092" cy="179993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Verdana"/>
                <a:ea typeface="Verdana"/>
                <a:cs typeface="Verdana"/>
                <a:sym typeface="Verdana"/>
              </a:defRPr>
            </a:pPr>
            <a:r>
              <a:t>Drawbacks: </a:t>
            </a:r>
          </a:p>
          <a:p>
            <a:pPr>
              <a:defRPr>
                <a:latin typeface="Verdana"/>
                <a:ea typeface="Verdana"/>
                <a:cs typeface="Verdana"/>
                <a:sym typeface="Verdana"/>
              </a:defRPr>
            </a:pPr>
            <a:r>
              <a:t>(1) Candidate generation step usually generates a </a:t>
            </a:r>
            <a:r>
              <a:rPr>
                <a:solidFill>
                  <a:srgbClr val="FF2600"/>
                </a:solidFill>
              </a:rPr>
              <a:t>power set </a:t>
            </a:r>
            <a:r>
              <a:t>of non-meaningful features and require extensive feature selection efforts </a:t>
            </a:r>
            <a:r>
              <a:rPr i="1"/>
              <a:t>(e</a:t>
            </a:r>
            <a:r>
              <a:rPr i="1" u="sng"/>
              <a:t>xpansion-selection)</a:t>
            </a:r>
            <a:r>
              <a:t>: ExploreKit [1], DSM [2], OneBM [3].</a:t>
            </a:r>
            <a:br/>
          </a:p>
          <a:p>
            <a:pPr>
              <a:defRPr>
                <a:latin typeface="Verdana"/>
                <a:ea typeface="Verdana"/>
                <a:cs typeface="Verdana"/>
                <a:sym typeface="Verdana"/>
              </a:defRPr>
            </a:pPr>
            <a:r>
              <a:t>(2) Feature selection step sometimes have low efficiency: Cognito [4], AutoFEAT [5].</a:t>
            </a:r>
          </a:p>
        </p:txBody>
      </p:sp>
      <p:sp>
        <p:nvSpPr>
          <p:cNvPr id="174" name="Predefined ops, integrate multiple relations…"/>
          <p:cNvSpPr txBox="1"/>
          <p:nvPr/>
        </p:nvSpPr>
        <p:spPr>
          <a:xfrm>
            <a:off x="2773058" y="1300451"/>
            <a:ext cx="2968710" cy="574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600">
                <a:solidFill>
                  <a:schemeClr val="accent4">
                    <a:lumOff val="25000"/>
                  </a:schemeClr>
                </a:solidFill>
                <a:latin typeface="Verdana"/>
                <a:ea typeface="Verdana"/>
                <a:cs typeface="Verdana"/>
                <a:sym typeface="Verdana"/>
              </a:defRPr>
            </a:lvl1pPr>
          </a:lstStyle>
          <a:p>
            <a:pPr/>
            <a:r>
              <a:t>Predefined ops, integrate multiple relations…</a:t>
            </a:r>
          </a:p>
        </p:txBody>
      </p:sp>
      <p:sp>
        <p:nvSpPr>
          <p:cNvPr id="175" name="Heuristic algorithms, pre-trained classifier…"/>
          <p:cNvSpPr txBox="1"/>
          <p:nvPr/>
        </p:nvSpPr>
        <p:spPr>
          <a:xfrm>
            <a:off x="5792094" y="1359838"/>
            <a:ext cx="2440723" cy="574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600">
                <a:solidFill>
                  <a:schemeClr val="accent4">
                    <a:lumOff val="25000"/>
                  </a:schemeClr>
                </a:solidFill>
                <a:latin typeface="Verdana"/>
                <a:ea typeface="Verdana"/>
                <a:cs typeface="Verdana"/>
                <a:sym typeface="Verdana"/>
              </a:defRPr>
            </a:lvl1pPr>
          </a:lstStyle>
          <a:p>
            <a:pPr/>
            <a:r>
              <a:t>Heuristic algorithms, pre-trained classifier…</a:t>
            </a:r>
          </a:p>
        </p:txBody>
      </p:sp>
      <p:sp>
        <p:nvSpPr>
          <p:cNvPr id="176" name="Trained the new data to observe performance improvements"/>
          <p:cNvSpPr txBox="1"/>
          <p:nvPr/>
        </p:nvSpPr>
        <p:spPr>
          <a:xfrm>
            <a:off x="8283144" y="1359838"/>
            <a:ext cx="3570829" cy="574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600">
                <a:solidFill>
                  <a:schemeClr val="accent4">
                    <a:lumOff val="25000"/>
                  </a:schemeClr>
                </a:solidFill>
                <a:latin typeface="Verdana"/>
                <a:ea typeface="Verdana"/>
                <a:cs typeface="Verdana"/>
                <a:sym typeface="Verdana"/>
              </a:defRPr>
            </a:lvl1pPr>
          </a:lstStyle>
          <a:p>
            <a:pPr/>
            <a:r>
              <a:t>Trained the new data to observe performance improvements</a:t>
            </a:r>
          </a:p>
        </p:txBody>
      </p:sp>
      <p:sp>
        <p:nvSpPr>
          <p:cNvPr id="177" name="Can we make use of dataset column context and external knowledge to facilitate AFE?"/>
          <p:cNvSpPr txBox="1"/>
          <p:nvPr/>
        </p:nvSpPr>
        <p:spPr>
          <a:xfrm>
            <a:off x="520482" y="5665764"/>
            <a:ext cx="11151036"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i="1" sz="1900">
                <a:solidFill>
                  <a:schemeClr val="accent5"/>
                </a:solidFill>
                <a:latin typeface="Verdana"/>
                <a:ea typeface="Verdana"/>
                <a:cs typeface="Verdana"/>
                <a:sym typeface="Verdana"/>
              </a:defRPr>
            </a:pPr>
            <a:r>
              <a:t>Can we make use of dataset </a:t>
            </a:r>
            <a:r>
              <a:rPr b="1"/>
              <a:t>column context</a:t>
            </a:r>
            <a:r>
              <a:t> and </a:t>
            </a:r>
            <a:r>
              <a:rPr b="1"/>
              <a:t>external knowledge</a:t>
            </a:r>
            <a:r>
              <a:t> to facilitate AFE?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3" grpId="1"/>
      <p:bldP build="whole" bldLvl="1" animBg="1" rev="0" advAuto="0" spid="177"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Benefits of FM-based AFE to traditional AFE"/>
          <p:cNvSpPr txBox="1"/>
          <p:nvPr>
            <p:ph type="title"/>
          </p:nvPr>
        </p:nvSpPr>
        <p:spPr>
          <a:prstGeom prst="rect">
            <a:avLst/>
          </a:prstGeom>
        </p:spPr>
        <p:txBody>
          <a:bodyPr/>
          <a:lstStyle/>
          <a:p>
            <a:pPr/>
            <a:r>
              <a:t>Benefits of FM-based AFE to traditional AFE</a:t>
            </a:r>
          </a:p>
        </p:txBody>
      </p:sp>
      <p:sp>
        <p:nvSpPr>
          <p:cNvPr id="182" name="Slide Number"/>
          <p:cNvSpPr txBox="1"/>
          <p:nvPr>
            <p:ph type="sldNum" sz="quarter" idx="2"/>
          </p:nvPr>
        </p:nvSpPr>
        <p:spPr>
          <a:xfrm>
            <a:off x="11780246" y="6402387"/>
            <a:ext cx="217120"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3" name="TextBox 8"/>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t>Motivation </a:t>
            </a:r>
            <a:r>
              <a:rPr>
                <a:solidFill>
                  <a:srgbClr val="BFBFBF"/>
                </a:solidFill>
              </a:rPr>
              <a:t>&gt; Approach &gt; Experiments &gt; Conclusion </a:t>
            </a:r>
          </a:p>
        </p:txBody>
      </p:sp>
      <p:pic>
        <p:nvPicPr>
          <p:cNvPr id="184" name="dRDix6S3nJPGsVJxj0uscyQU6OHOZDEC0NiWsuuLoW-0H-quGYzY4AMFCLXW6faiC3aIpHLP_w4meBQGppYUWjvVWtFpAaunHn6QtMkgWcMETF058cV6ocVFwDD08bdokDL7n-tgf2Aaiuvl_m_UdJEFqg=s2048.png" descr="dRDix6S3nJPGsVJxj0uscyQU6OHOZDEC0NiWsuuLoW-0H-quGYzY4AMFCLXW6faiC3aIpHLP_w4meBQGppYUWjvVWtFpAaunHn6QtMkgWcMETF058cV6ocVFwDD08bdokDL7n-tgf2Aaiuvl_m_UdJEFqg=s2048.png"/>
          <p:cNvPicPr>
            <a:picLocks noChangeAspect="1"/>
          </p:cNvPicPr>
          <p:nvPr/>
        </p:nvPicPr>
        <p:blipFill>
          <a:blip r:embed="rId3">
            <a:extLst/>
          </a:blip>
          <a:stretch>
            <a:fillRect/>
          </a:stretch>
        </p:blipFill>
        <p:spPr>
          <a:xfrm>
            <a:off x="5989651" y="1235440"/>
            <a:ext cx="5765801" cy="2133601"/>
          </a:xfrm>
          <a:prstGeom prst="rect">
            <a:avLst/>
          </a:prstGeom>
          <a:ln w="12700">
            <a:miter lim="400000"/>
          </a:ln>
        </p:spPr>
      </p:pic>
      <p:sp>
        <p:nvSpPr>
          <p:cNvPr id="185" name="F1: Bucketize Age: Groups individuals’ ages into predefined bins (e.g.  Age &gt;21, Age &lt; 21) using a bucketization function."/>
          <p:cNvSpPr/>
          <p:nvPr/>
        </p:nvSpPr>
        <p:spPr>
          <a:xfrm>
            <a:off x="550838" y="2290620"/>
            <a:ext cx="4861960" cy="837991"/>
          </a:xfrm>
          <a:prstGeom prst="roundRect">
            <a:avLst>
              <a:gd name="adj" fmla="val 22733"/>
            </a:avLst>
          </a:prstGeom>
          <a:solidFill>
            <a:srgbClr val="FFFFFF"/>
          </a:solidFill>
          <a:ln w="25400">
            <a:solidFill>
              <a:schemeClr val="accent2">
                <a:lumOff val="10980"/>
              </a:schemeClr>
            </a:solidFill>
          </a:ln>
          <a:extLst>
            <a:ext uri="{C572A759-6A51-4108-AA02-DFA0A04FC94B}">
              <ma14:wrappingTextBoxFlag xmlns:ma14="http://schemas.microsoft.com/office/mac/drawingml/2011/main" val="1"/>
            </a:ext>
          </a:extLst>
        </p:spPr>
        <p:txBody>
          <a:bodyPr lIns="45718" tIns="45718" rIns="45718" bIns="45718" anchor="ctr"/>
          <a:lstStyle/>
          <a:p>
            <a:pPr>
              <a:defRPr sz="1400">
                <a:solidFill>
                  <a:schemeClr val="accent2">
                    <a:lumOff val="21960"/>
                  </a:schemeClr>
                </a:solidFill>
                <a:latin typeface="Verdana"/>
                <a:ea typeface="Verdana"/>
                <a:cs typeface="Verdana"/>
                <a:sym typeface="Verdana"/>
              </a:defRPr>
            </a:pPr>
            <a:r>
              <a:rPr i="1"/>
              <a:t>F1: </a:t>
            </a:r>
            <a:r>
              <a:rPr b="1" u="sng"/>
              <a:t>Bucketize Age</a:t>
            </a:r>
            <a:r>
              <a:rPr u="sng"/>
              <a:t>:</a:t>
            </a:r>
            <a:r>
              <a:t> Groups individuals’ ages into predefined bins </a:t>
            </a:r>
            <a:r>
              <a:rPr>
                <a:solidFill>
                  <a:schemeClr val="accent2">
                    <a:lumOff val="10980"/>
                  </a:schemeClr>
                </a:solidFill>
              </a:rPr>
              <a:t>(e.g.  Age &gt;21, Age &lt; 21)</a:t>
            </a:r>
            <a:r>
              <a:t> using a bucketization function.</a:t>
            </a:r>
          </a:p>
        </p:txBody>
      </p:sp>
      <p:sp>
        <p:nvSpPr>
          <p:cNvPr id="186" name="F2: Manufacturing Year of Car: (Current Year-Age of the Car) Computes the difference between the car’s age and the current year."/>
          <p:cNvSpPr/>
          <p:nvPr/>
        </p:nvSpPr>
        <p:spPr>
          <a:xfrm>
            <a:off x="550838" y="3275200"/>
            <a:ext cx="4861960" cy="837991"/>
          </a:xfrm>
          <a:prstGeom prst="roundRect">
            <a:avLst>
              <a:gd name="adj" fmla="val 22733"/>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45718" tIns="45718" rIns="45718" bIns="45718" anchor="ctr"/>
          <a:lstStyle/>
          <a:p>
            <a:pPr>
              <a:defRPr sz="1400">
                <a:solidFill>
                  <a:schemeClr val="accent5"/>
                </a:solidFill>
                <a:latin typeface="Verdana"/>
                <a:ea typeface="Verdana"/>
                <a:cs typeface="Verdana"/>
                <a:sym typeface="Verdana"/>
              </a:defRPr>
            </a:pPr>
            <a:r>
              <a:rPr i="1"/>
              <a:t>F2: </a:t>
            </a:r>
            <a:r>
              <a:rPr b="1" u="sng">
                <a:solidFill>
                  <a:schemeClr val="accent5">
                    <a:lumOff val="20196"/>
                  </a:schemeClr>
                </a:solidFill>
              </a:rPr>
              <a:t>Manufacturing Year of Car</a:t>
            </a:r>
            <a:r>
              <a:rPr u="sng">
                <a:solidFill>
                  <a:schemeClr val="accent5">
                    <a:lumOff val="20196"/>
                  </a:schemeClr>
                </a:solidFill>
              </a:rPr>
              <a:t>:</a:t>
            </a:r>
            <a:r>
              <a:rPr>
                <a:solidFill>
                  <a:schemeClr val="accent5">
                    <a:lumOff val="20196"/>
                  </a:schemeClr>
                </a:solidFill>
              </a:rPr>
              <a:t> </a:t>
            </a:r>
            <a:r>
              <a:t>(</a:t>
            </a:r>
            <a:r>
              <a:rPr>
                <a:solidFill>
                  <a:srgbClr val="0096FF"/>
                </a:solidFill>
              </a:rPr>
              <a:t>Current Year-Age of the Car</a:t>
            </a:r>
            <a:r>
              <a:t>) </a:t>
            </a:r>
            <a:r>
              <a:rPr>
                <a:solidFill>
                  <a:schemeClr val="accent5">
                    <a:lumOff val="10098"/>
                  </a:schemeClr>
                </a:solidFill>
              </a:rPr>
              <a:t>Computes the difference between the car’s age and the current year.</a:t>
            </a:r>
            <a:endParaRPr>
              <a:solidFill>
                <a:schemeClr val="accent5">
                  <a:lumOff val="10098"/>
                </a:schemeClr>
              </a:solidFill>
            </a:endParaRPr>
          </a:p>
        </p:txBody>
      </p:sp>
      <p:sp>
        <p:nvSpPr>
          <p:cNvPr id="187" name="F3: Claim Probability per Car Model: (Groupby(Make, model).avg(Claim in last 6 month)) Provides the historical claim probability for each car model."/>
          <p:cNvSpPr/>
          <p:nvPr/>
        </p:nvSpPr>
        <p:spPr>
          <a:xfrm>
            <a:off x="550838" y="4279150"/>
            <a:ext cx="4861960" cy="989438"/>
          </a:xfrm>
          <a:prstGeom prst="roundRect">
            <a:avLst>
              <a:gd name="adj" fmla="val 19253"/>
            </a:avLst>
          </a:prstGeom>
          <a:solidFill>
            <a:srgbClr val="FFFFFF"/>
          </a:solidFill>
          <a:ln w="25400">
            <a:solidFill>
              <a:srgbClr val="4F8F00"/>
            </a:solidFill>
          </a:ln>
          <a:extLst>
            <a:ext uri="{C572A759-6A51-4108-AA02-DFA0A04FC94B}">
              <ma14:wrappingTextBoxFlag xmlns:ma14="http://schemas.microsoft.com/office/mac/drawingml/2011/main" val="1"/>
            </a:ext>
          </a:extLst>
        </p:spPr>
        <p:txBody>
          <a:bodyPr lIns="45718" tIns="45718" rIns="45718" bIns="45718" anchor="ctr"/>
          <a:lstStyle/>
          <a:p>
            <a:pPr>
              <a:defRPr sz="1400">
                <a:solidFill>
                  <a:schemeClr val="accent6">
                    <a:satOff val="-3457"/>
                    <a:lumOff val="13039"/>
                  </a:schemeClr>
                </a:solidFill>
                <a:latin typeface="Verdana"/>
                <a:ea typeface="Verdana"/>
                <a:cs typeface="Verdana"/>
                <a:sym typeface="Verdana"/>
              </a:defRPr>
            </a:pPr>
            <a:r>
              <a:rPr i="1"/>
              <a:t>F3: </a:t>
            </a:r>
            <a:r>
              <a:rPr b="1" u="sng"/>
              <a:t>Claim Probability per Car Model</a:t>
            </a:r>
            <a:r>
              <a:rPr u="sng"/>
              <a:t>: </a:t>
            </a:r>
            <a:r>
              <a:t>(</a:t>
            </a:r>
            <a:r>
              <a:rPr>
                <a:solidFill>
                  <a:srgbClr val="009051"/>
                </a:solidFill>
              </a:rPr>
              <a:t>Groupby(Make, model).avg(Claim in last 6 month)</a:t>
            </a:r>
            <a:r>
              <a:t>) Provides the historical claim probability for each car model.</a:t>
            </a:r>
          </a:p>
        </p:txBody>
      </p:sp>
      <p:sp>
        <p:nvSpPr>
          <p:cNvPr id="188" name="Broader coverage of operators leveraging encoded knowledge (F1).…"/>
          <p:cNvSpPr txBox="1"/>
          <p:nvPr/>
        </p:nvSpPr>
        <p:spPr>
          <a:xfrm>
            <a:off x="6299747" y="4166824"/>
            <a:ext cx="5628632" cy="17322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40631" indent="-240631">
              <a:buSzPct val="100000"/>
              <a:buAutoNum type="arabicPeriod" startAt="1"/>
              <a:defRPr sz="1600">
                <a:solidFill>
                  <a:schemeClr val="accent3"/>
                </a:solidFill>
                <a:latin typeface="Verdana"/>
                <a:ea typeface="Verdana"/>
                <a:cs typeface="Verdana"/>
                <a:sym typeface="Verdana"/>
              </a:defRPr>
            </a:pPr>
            <a:r>
              <a:t>Broader coverage of operators leveraging encoded knowledge (F1).</a:t>
            </a:r>
          </a:p>
          <a:p>
            <a:pPr marL="240631" indent="-240631">
              <a:lnSpc>
                <a:spcPct val="60000"/>
              </a:lnSpc>
              <a:buSzPct val="100000"/>
              <a:buAutoNum type="arabicPeriod" startAt="1"/>
              <a:defRPr sz="1600">
                <a:solidFill>
                  <a:schemeClr val="accent3"/>
                </a:solidFill>
                <a:latin typeface="Verdana"/>
                <a:ea typeface="Verdana"/>
                <a:cs typeface="Verdana"/>
                <a:sym typeface="Verdana"/>
              </a:defRPr>
            </a:pPr>
          </a:p>
          <a:p>
            <a:pPr>
              <a:defRPr sz="1600">
                <a:solidFill>
                  <a:schemeClr val="accent3"/>
                </a:solidFill>
                <a:latin typeface="Verdana"/>
                <a:ea typeface="Verdana"/>
                <a:cs typeface="Verdana"/>
                <a:sym typeface="Verdana"/>
              </a:defRPr>
            </a:pPr>
            <a:r>
              <a:t>2. Better explainability and efficiency (F2).</a:t>
            </a:r>
          </a:p>
          <a:p>
            <a:pPr>
              <a:lnSpc>
                <a:spcPct val="60000"/>
              </a:lnSpc>
              <a:defRPr sz="1600">
                <a:solidFill>
                  <a:schemeClr val="accent3"/>
                </a:solidFill>
                <a:latin typeface="Verdana"/>
                <a:ea typeface="Verdana"/>
                <a:cs typeface="Verdana"/>
                <a:sym typeface="Verdana"/>
              </a:defRPr>
            </a:pPr>
          </a:p>
          <a:p>
            <a:pPr>
              <a:defRPr sz="1600">
                <a:solidFill>
                  <a:schemeClr val="accent3"/>
                </a:solidFill>
                <a:latin typeface="Verdana"/>
                <a:ea typeface="Verdana"/>
                <a:cs typeface="Verdana"/>
                <a:sym typeface="Verdana"/>
              </a:defRPr>
            </a:pPr>
            <a:r>
              <a:t>3. Ability to generate highly correlated features (F3).</a:t>
            </a:r>
          </a:p>
          <a:p>
            <a:pPr>
              <a:lnSpc>
                <a:spcPct val="60000"/>
              </a:lnSpc>
              <a:defRPr sz="1600">
                <a:solidFill>
                  <a:schemeClr val="accent3"/>
                </a:solidFill>
                <a:latin typeface="Verdana"/>
                <a:ea typeface="Verdana"/>
                <a:cs typeface="Verdana"/>
                <a:sym typeface="Verdana"/>
              </a:defRPr>
            </a:pPr>
          </a:p>
          <a:p>
            <a:pPr>
              <a:defRPr sz="1600">
                <a:solidFill>
                  <a:schemeClr val="accent3"/>
                </a:solidFill>
                <a:latin typeface="Verdana"/>
                <a:ea typeface="Verdana"/>
                <a:cs typeface="Verdana"/>
                <a:sym typeface="Verdana"/>
              </a:defRPr>
            </a:pPr>
            <a:r>
              <a:t>4. Ability to access external data and resources (F4).</a:t>
            </a:r>
          </a:p>
        </p:txBody>
      </p:sp>
      <p:sp>
        <p:nvSpPr>
          <p:cNvPr id="189" name="F4: City Population Density: Extracts population density information from the city feature."/>
          <p:cNvSpPr/>
          <p:nvPr/>
        </p:nvSpPr>
        <p:spPr>
          <a:xfrm>
            <a:off x="550838" y="5439010"/>
            <a:ext cx="4861960" cy="777440"/>
          </a:xfrm>
          <a:prstGeom prst="roundRect">
            <a:avLst>
              <a:gd name="adj" fmla="val 24504"/>
            </a:avLst>
          </a:prstGeom>
          <a:solidFill>
            <a:srgbClr val="FFFFFF"/>
          </a:solidFill>
          <a:ln w="25400">
            <a:solidFill>
              <a:schemeClr val="accent3">
                <a:lumOff val="8823"/>
              </a:schemeClr>
            </a:solidFill>
          </a:ln>
          <a:extLst>
            <a:ext uri="{C572A759-6A51-4108-AA02-DFA0A04FC94B}">
              <ma14:wrappingTextBoxFlag xmlns:ma14="http://schemas.microsoft.com/office/mac/drawingml/2011/main" val="1"/>
            </a:ext>
          </a:extLst>
        </p:spPr>
        <p:txBody>
          <a:bodyPr lIns="45718" tIns="45718" rIns="45718" bIns="45718" anchor="ctr"/>
          <a:lstStyle/>
          <a:p>
            <a:pPr>
              <a:defRPr sz="1400">
                <a:solidFill>
                  <a:schemeClr val="accent3">
                    <a:lumOff val="8823"/>
                  </a:schemeClr>
                </a:solidFill>
                <a:latin typeface="Verdana"/>
                <a:ea typeface="Verdana"/>
                <a:cs typeface="Verdana"/>
                <a:sym typeface="Verdana"/>
              </a:defRPr>
            </a:pPr>
            <a:r>
              <a:rPr i="1"/>
              <a:t>F4: </a:t>
            </a:r>
            <a:r>
              <a:rPr b="1" u="sng"/>
              <a:t>City Population Density</a:t>
            </a:r>
            <a:r>
              <a:rPr u="sng"/>
              <a:t>:</a:t>
            </a:r>
            <a:r>
              <a:t> Extracts population density information from the city feature.</a:t>
            </a:r>
          </a:p>
        </p:txBody>
      </p:sp>
      <p:sp>
        <p:nvSpPr>
          <p:cNvPr id="190" name="Advantages of utilizing FMs:"/>
          <p:cNvSpPr txBox="1"/>
          <p:nvPr/>
        </p:nvSpPr>
        <p:spPr>
          <a:xfrm>
            <a:off x="6260370" y="3659102"/>
            <a:ext cx="2962979"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2600"/>
                </a:solidFill>
              </a:defRPr>
            </a:lvl1pPr>
          </a:lstStyle>
          <a:p>
            <a:pPr/>
            <a:r>
              <a:t>Advantages of utilizing FMs:</a:t>
            </a:r>
          </a:p>
        </p:txBody>
      </p:sp>
      <p:sp>
        <p:nvSpPr>
          <p:cNvPr id="191" name="Foundation models trained on extensive data and can be applied to new tasks without task-specific fine-tuning."/>
          <p:cNvSpPr txBox="1"/>
          <p:nvPr/>
        </p:nvSpPr>
        <p:spPr>
          <a:xfrm>
            <a:off x="460990" y="1075148"/>
            <a:ext cx="5291961" cy="967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sz="1900">
                <a:solidFill>
                  <a:schemeClr val="accent5"/>
                </a:solidFill>
                <a:latin typeface="Verdana"/>
                <a:ea typeface="Verdana"/>
                <a:cs typeface="Verdana"/>
                <a:sym typeface="Verdana"/>
              </a:defRPr>
            </a:lvl1pPr>
          </a:lstStyle>
          <a:p>
            <a:pPr/>
            <a:r>
              <a:t>Foundation models trained on extensive data and can be applied to new tasks without task-specific fine-tuning.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5" grpId="1"/>
      <p:bldP build="whole" bldLvl="1" animBg="1" rev="0" advAuto="0" spid="189" grpId="4"/>
      <p:bldP build="whole" bldLvl="1" animBg="1" rev="0" advAuto="0" spid="186" grpId="2"/>
      <p:bldP build="whole" bldLvl="1" animBg="1" rev="0" advAuto="0" spid="187" grpId="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itle 1"/>
          <p:cNvSpPr txBox="1"/>
          <p:nvPr>
            <p:ph type="title"/>
          </p:nvPr>
        </p:nvSpPr>
        <p:spPr>
          <a:xfrm>
            <a:off x="331076" y="232152"/>
            <a:ext cx="11571890" cy="863390"/>
          </a:xfrm>
          <a:prstGeom prst="rect">
            <a:avLst/>
          </a:prstGeom>
        </p:spPr>
        <p:txBody>
          <a:bodyPr/>
          <a:lstStyle/>
          <a:p>
            <a:pPr/>
            <a:r>
              <a:t>Formulating Data Management Problem using FMs</a:t>
            </a:r>
          </a:p>
        </p:txBody>
      </p:sp>
      <p:sp>
        <p:nvSpPr>
          <p:cNvPr id="196" name="Slide Number Placeholder 3"/>
          <p:cNvSpPr txBox="1"/>
          <p:nvPr>
            <p:ph type="sldNum" sz="quarter" idx="2"/>
          </p:nvPr>
        </p:nvSpPr>
        <p:spPr>
          <a:xfrm>
            <a:off x="11780246" y="6402387"/>
            <a:ext cx="217120"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7" name="TextBox 8"/>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t>Motivation </a:t>
            </a:r>
            <a:r>
              <a:rPr>
                <a:solidFill>
                  <a:srgbClr val="BFBFBF"/>
                </a:solidFill>
              </a:rPr>
              <a:t>&gt; Approach &gt; Experiments &gt; Conclusion</a:t>
            </a:r>
          </a:p>
        </p:txBody>
      </p:sp>
      <p:sp>
        <p:nvSpPr>
          <p:cNvPr id="198" name="How to incorporate FMs, designed to process NL input and generate corresponding NL output into data management tasks?"/>
          <p:cNvSpPr txBox="1"/>
          <p:nvPr/>
        </p:nvSpPr>
        <p:spPr>
          <a:xfrm>
            <a:off x="2349374" y="1147683"/>
            <a:ext cx="7535293" cy="650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solidFill>
                  <a:schemeClr val="accent2"/>
                </a:solidFill>
                <a:latin typeface="Verdana"/>
                <a:ea typeface="Verdana"/>
                <a:cs typeface="Verdana"/>
                <a:sym typeface="Verdana"/>
              </a:defRPr>
            </a:lvl1pPr>
          </a:lstStyle>
          <a:p>
            <a:pPr/>
            <a:r>
              <a:t>How to incorporate FMs, designed to process NL input and generate corresponding NL output into data management tasks?</a:t>
            </a:r>
          </a:p>
        </p:txBody>
      </p:sp>
      <p:sp>
        <p:nvSpPr>
          <p:cNvPr id="199" name="2 Narayan et al, CIDR 2022."/>
          <p:cNvSpPr txBox="1"/>
          <p:nvPr/>
        </p:nvSpPr>
        <p:spPr>
          <a:xfrm>
            <a:off x="9493490" y="5827211"/>
            <a:ext cx="2255874"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aseline="30000" sz="1400">
                <a:latin typeface="Avenir Book"/>
                <a:ea typeface="Avenir Book"/>
                <a:cs typeface="Avenir Book"/>
                <a:sym typeface="Avenir Book"/>
              </a:defRPr>
            </a:pPr>
            <a:r>
              <a:t>2 </a:t>
            </a:r>
            <a:r>
              <a:rPr baseline="0"/>
              <a:t>Narayan et al, CIDR 2022.</a:t>
            </a:r>
          </a:p>
        </p:txBody>
      </p:sp>
      <p:grpSp>
        <p:nvGrpSpPr>
          <p:cNvPr id="202" name="Group"/>
          <p:cNvGrpSpPr/>
          <p:nvPr/>
        </p:nvGrpSpPr>
        <p:grpSpPr>
          <a:xfrm>
            <a:off x="7559340" y="2891662"/>
            <a:ext cx="4516192" cy="2232104"/>
            <a:chOff x="0" y="0"/>
            <a:chExt cx="4516191" cy="2232103"/>
          </a:xfrm>
        </p:grpSpPr>
        <p:sp>
          <p:nvSpPr>
            <p:cNvPr id="200" name="Drawback: Takes ~5min to process only 200 rows. Inefficient for large datasets!"/>
            <p:cNvSpPr txBox="1"/>
            <p:nvPr/>
          </p:nvSpPr>
          <p:spPr>
            <a:xfrm>
              <a:off x="137260" y="0"/>
              <a:ext cx="4241673" cy="8935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defTabSz="457200">
                <a:lnSpc>
                  <a:spcPts val="4100"/>
                </a:lnSpc>
                <a:spcBef>
                  <a:spcPts val="1600"/>
                </a:spcBef>
                <a:defRPr sz="1600">
                  <a:solidFill>
                    <a:srgbClr val="595959"/>
                  </a:solidFill>
                  <a:latin typeface="Verdana"/>
                  <a:ea typeface="Verdana"/>
                  <a:cs typeface="Verdana"/>
                  <a:sym typeface="Verdana"/>
                </a:defRPr>
              </a:pPr>
              <a:r>
                <a:t>Drawback: Takes</a:t>
              </a:r>
              <a:r>
                <a:rPr b="1"/>
                <a:t> </a:t>
              </a:r>
              <a:r>
                <a:rPr b="1">
                  <a:solidFill>
                    <a:srgbClr val="FF0000"/>
                  </a:solidFill>
                </a:rPr>
                <a:t>~5min</a:t>
              </a:r>
              <a:r>
                <a:t> to process only </a:t>
              </a:r>
              <a:r>
                <a:rPr b="1">
                  <a:solidFill>
                    <a:srgbClr val="FF0000"/>
                  </a:solidFill>
                </a:rPr>
                <a:t>200 rows</a:t>
              </a:r>
              <a:r>
                <a:t>. Inefficient for large datasets!</a:t>
              </a:r>
            </a:p>
          </p:txBody>
        </p:sp>
        <p:sp>
          <p:nvSpPr>
            <p:cNvPr id="201" name="Feature-level FM interactions improves the efficiency of incorporating FMs into data tasks."/>
            <p:cNvSpPr txBox="1"/>
            <p:nvPr/>
          </p:nvSpPr>
          <p:spPr>
            <a:xfrm>
              <a:off x="0" y="1162765"/>
              <a:ext cx="4516192" cy="10693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defTabSz="457200">
                <a:lnSpc>
                  <a:spcPts val="4100"/>
                </a:lnSpc>
                <a:defRPr b="1" i="1" sz="1733">
                  <a:solidFill>
                    <a:srgbClr val="FF9900"/>
                  </a:solidFill>
                  <a:latin typeface="Arial"/>
                  <a:ea typeface="Arial"/>
                  <a:cs typeface="Arial"/>
                  <a:sym typeface="Arial"/>
                </a:defRPr>
              </a:lvl1pPr>
            </a:lstStyle>
            <a:p>
              <a:pPr/>
              <a:r>
                <a:t>Feature-level FM interactions improves the efficiency of incorporating FMs into data tasks.</a:t>
              </a:r>
              <a:endParaRPr b="0" i="0" sz="1200">
                <a:solidFill>
                  <a:srgbClr val="000000"/>
                </a:solidFill>
                <a:latin typeface="Times Roman"/>
                <a:ea typeface="Times Roman"/>
                <a:cs typeface="Times Roman"/>
                <a:sym typeface="Times Roman"/>
              </a:endParaRPr>
            </a:p>
          </p:txBody>
        </p:sp>
      </p:grpSp>
      <p:grpSp>
        <p:nvGrpSpPr>
          <p:cNvPr id="207" name="Group"/>
          <p:cNvGrpSpPr/>
          <p:nvPr/>
        </p:nvGrpSpPr>
        <p:grpSpPr>
          <a:xfrm>
            <a:off x="115011" y="1850063"/>
            <a:ext cx="7315075" cy="4150598"/>
            <a:chOff x="0" y="0"/>
            <a:chExt cx="7315073" cy="4150597"/>
          </a:xfrm>
        </p:grpSpPr>
        <p:pic>
          <p:nvPicPr>
            <p:cNvPr id="203" name="hHf35hV9TyGaDz5bcoUscSnRpCEiqlPcgP7WpjAx2oWQAF-3nNut2VfHStYOKJenzSuBHYrDjAeC6mfbLcLClm-eg8dXicBhW9zbKzHSc1oko_ux7EvSoWYng0YgdvEeJGGtJTe25tOzN4fRuIBtEj6F7w=s2048.png" descr="hHf35hV9TyGaDz5bcoUscSnRpCEiqlPcgP7WpjAx2oWQAF-3nNut2VfHStYOKJenzSuBHYrDjAeC6mfbLcLClm-eg8dXicBhW9zbKzHSc1oko_ux7EvSoWYng0YgdvEeJGGtJTe25tOzN4fRuIBtEj6F7w=s2048.png"/>
            <p:cNvPicPr>
              <a:picLocks noChangeAspect="1"/>
            </p:cNvPicPr>
            <p:nvPr/>
          </p:nvPicPr>
          <p:blipFill>
            <a:blip r:embed="rId3">
              <a:extLst/>
            </a:blip>
            <a:srcRect l="0" t="0" r="56274" b="23222"/>
            <a:stretch>
              <a:fillRect/>
            </a:stretch>
          </p:blipFill>
          <p:spPr>
            <a:xfrm>
              <a:off x="0" y="0"/>
              <a:ext cx="3796409" cy="4150598"/>
            </a:xfrm>
            <a:prstGeom prst="rect">
              <a:avLst/>
            </a:prstGeom>
            <a:ln w="12700" cap="flat">
              <a:noFill/>
              <a:miter lim="400000"/>
            </a:ln>
            <a:effectLst/>
          </p:spPr>
        </p:pic>
        <p:grpSp>
          <p:nvGrpSpPr>
            <p:cNvPr id="206" name="Group"/>
            <p:cNvGrpSpPr/>
            <p:nvPr/>
          </p:nvGrpSpPr>
          <p:grpSpPr>
            <a:xfrm>
              <a:off x="3925761" y="326194"/>
              <a:ext cx="3389313" cy="1270001"/>
              <a:chOff x="0" y="0"/>
              <a:chExt cx="3389312" cy="1270000"/>
            </a:xfrm>
          </p:grpSpPr>
          <p:sp>
            <p:nvSpPr>
              <p:cNvPr id="204" name="Researches   have explore the use of FMs for data tasks: error detection, data imputation, entity matching…"/>
              <p:cNvSpPr/>
              <p:nvPr/>
            </p:nvSpPr>
            <p:spPr>
              <a:xfrm>
                <a:off x="0" y="13746"/>
                <a:ext cx="338931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defRPr sz="1700">
                    <a:latin typeface="Verdana"/>
                    <a:ea typeface="Verdana"/>
                    <a:cs typeface="Verdana"/>
                    <a:sym typeface="Verdana"/>
                  </a:defRPr>
                </a:pPr>
                <a:r>
                  <a:t>Researches   have explore the use of FMs for data tasks: </a:t>
                </a:r>
                <a:r>
                  <a:rPr i="1"/>
                  <a:t>error detection, data imputation, entity matching</a:t>
                </a:r>
                <a:endParaRPr i="1"/>
              </a:p>
              <a:p>
                <a:pPr>
                  <a:defRPr sz="1700">
                    <a:latin typeface="Verdana"/>
                    <a:ea typeface="Verdana"/>
                    <a:cs typeface="Verdana"/>
                    <a:sym typeface="Verdana"/>
                  </a:defRPr>
                </a:pPr>
              </a:p>
              <a:p>
                <a:pPr>
                  <a:defRPr b="1" sz="1700">
                    <a:latin typeface="Verdana"/>
                    <a:ea typeface="Verdana"/>
                    <a:cs typeface="Verdana"/>
                    <a:sym typeface="Verdana"/>
                  </a:defRPr>
                </a:pPr>
                <a:r>
                  <a:t>Row-level interactions:</a:t>
                </a:r>
              </a:p>
              <a:p>
                <a:pPr lvl="1">
                  <a:defRPr sz="1700">
                    <a:latin typeface="Verdana"/>
                    <a:ea typeface="Verdana"/>
                    <a:cs typeface="Verdana"/>
                    <a:sym typeface="Verdana"/>
                  </a:defRPr>
                </a:pPr>
                <a:r>
                  <a:t>(1) serialize each entry with a masked token, (2) uses FMs to predict the masked token.</a:t>
                </a:r>
              </a:p>
            </p:txBody>
          </p:sp>
          <p:sp>
            <p:nvSpPr>
              <p:cNvPr id="205" name="2"/>
              <p:cNvSpPr/>
              <p:nvPr/>
            </p:nvSpPr>
            <p:spPr>
              <a:xfrm>
                <a:off x="1295720" y="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baseline="30250" sz="1600">
                    <a:latin typeface="Verdana"/>
                    <a:ea typeface="Verdana"/>
                    <a:cs typeface="Verdana"/>
                    <a:sym typeface="Verdana"/>
                  </a:defRPr>
                </a:pPr>
                <a:r>
                  <a:t>2</a:t>
                </a:r>
                <a:r>
                  <a:rPr baseline="0"/>
                  <a:t> </a:t>
                </a:r>
              </a:p>
            </p:txBody>
          </p:sp>
        </p:grpSp>
      </p:grpSp>
      <p:grpSp>
        <p:nvGrpSpPr>
          <p:cNvPr id="210" name="Group"/>
          <p:cNvGrpSpPr/>
          <p:nvPr/>
        </p:nvGrpSpPr>
        <p:grpSpPr>
          <a:xfrm>
            <a:off x="304862" y="4987091"/>
            <a:ext cx="6532259" cy="1452259"/>
            <a:chOff x="0" y="0"/>
            <a:chExt cx="6532258" cy="1452258"/>
          </a:xfrm>
        </p:grpSpPr>
        <p:sp>
          <p:nvSpPr>
            <p:cNvPr id="208" name="Rectangle"/>
            <p:cNvSpPr/>
            <p:nvPr/>
          </p:nvSpPr>
          <p:spPr>
            <a:xfrm>
              <a:off x="0" y="0"/>
              <a:ext cx="2834454" cy="345441"/>
            </a:xfrm>
            <a:prstGeom prst="rect">
              <a:avLst/>
            </a:prstGeom>
            <a:noFill/>
            <a:ln w="25400" cap="flat">
              <a:solidFill>
                <a:srgbClr val="FF2600"/>
              </a:solidFill>
              <a:prstDash val="solid"/>
              <a:round/>
            </a:ln>
            <a:effectLst/>
          </p:spPr>
          <p:txBody>
            <a:bodyPr wrap="square" lIns="45718" tIns="45718" rIns="45718" bIns="45718" numCol="1" anchor="ctr">
              <a:noAutofit/>
            </a:bodyPr>
            <a:lstStyle/>
            <a:p>
              <a:pPr/>
            </a:p>
          </p:txBody>
        </p:sp>
        <p:sp>
          <p:nvSpPr>
            <p:cNvPr id="209" name="Product: iPad, Department: ?…"/>
            <p:cNvSpPr txBox="1"/>
            <p:nvPr/>
          </p:nvSpPr>
          <p:spPr>
            <a:xfrm>
              <a:off x="3428439" y="560720"/>
              <a:ext cx="3103820" cy="891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defTabSz="457200">
                <a:lnSpc>
                  <a:spcPts val="3200"/>
                </a:lnSpc>
                <a:spcBef>
                  <a:spcPts val="500"/>
                </a:spcBef>
                <a:defRPr sz="1600">
                  <a:solidFill>
                    <a:srgbClr val="FF7E79"/>
                  </a:solidFill>
                  <a:latin typeface="Verdana"/>
                  <a:ea typeface="Verdana"/>
                  <a:cs typeface="Verdana"/>
                  <a:sym typeface="Verdana"/>
                </a:defRPr>
              </a:pPr>
              <a:r>
                <a:t>Product: iPad, Department: ?</a:t>
              </a:r>
            </a:p>
            <a:p>
              <a:pPr defTabSz="457200">
                <a:lnSpc>
                  <a:spcPts val="3200"/>
                </a:lnSpc>
                <a:spcBef>
                  <a:spcPts val="500"/>
                </a:spcBef>
                <a:defRPr sz="1600">
                  <a:solidFill>
                    <a:srgbClr val="FF7E79"/>
                  </a:solidFill>
                  <a:latin typeface="Verdana"/>
                  <a:ea typeface="Verdana"/>
                  <a:cs typeface="Verdana"/>
                  <a:sym typeface="Verdana"/>
                </a:defRPr>
              </a:pPr>
              <a:r>
                <a:t>Output: Electronics</a:t>
              </a:r>
              <a:endParaRPr sz="1200"/>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3"/>
      <p:bldP build="whole" bldLvl="1" animBg="1" rev="0" advAuto="0" spid="207" grpId="1"/>
      <p:bldP build="whole" bldLvl="1" animBg="1" rev="0" advAuto="0" spid="210"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Agenda"/>
          <p:cNvSpPr txBox="1"/>
          <p:nvPr>
            <p:ph type="title"/>
          </p:nvPr>
        </p:nvSpPr>
        <p:spPr>
          <a:prstGeom prst="rect">
            <a:avLst/>
          </a:prstGeom>
        </p:spPr>
        <p:txBody>
          <a:bodyPr/>
          <a:lstStyle/>
          <a:p>
            <a:pPr/>
            <a:r>
              <a:t>Agenda</a:t>
            </a:r>
          </a:p>
        </p:txBody>
      </p:sp>
      <p:sp>
        <p:nvSpPr>
          <p:cNvPr id="215" name="Motivation…"/>
          <p:cNvSpPr txBox="1"/>
          <p:nvPr>
            <p:ph type="body" idx="1"/>
          </p:nvPr>
        </p:nvSpPr>
        <p:spPr>
          <a:prstGeom prst="rect">
            <a:avLst/>
          </a:prstGeom>
        </p:spPr>
        <p:txBody>
          <a:bodyPr/>
          <a:lstStyle/>
          <a:p>
            <a:pPr>
              <a:defRPr>
                <a:solidFill>
                  <a:schemeClr val="accent3">
                    <a:lumOff val="8823"/>
                  </a:schemeClr>
                </a:solidFill>
              </a:defRPr>
            </a:pPr>
            <a:r>
              <a:t>Motivation</a:t>
            </a:r>
          </a:p>
          <a:p>
            <a:pPr>
              <a:defRPr>
                <a:solidFill>
                  <a:schemeClr val="accent3">
                    <a:lumOff val="8823"/>
                  </a:schemeClr>
                </a:solidFill>
              </a:defRPr>
            </a:pPr>
            <a:r>
              <a:t>Approach:</a:t>
            </a:r>
          </a:p>
          <a:p>
            <a:pPr lvl="1" marL="685800" indent="-228600"/>
            <a:r>
              <a:t>Overview</a:t>
            </a:r>
          </a:p>
          <a:p>
            <a:pPr lvl="1" marL="685800" indent="-228600">
              <a:defRPr>
                <a:solidFill>
                  <a:schemeClr val="accent3">
                    <a:lumOff val="8823"/>
                  </a:schemeClr>
                </a:solidFill>
              </a:defRPr>
            </a:pPr>
            <a:r>
              <a:t>Operator guided feature generation</a:t>
            </a:r>
          </a:p>
          <a:p>
            <a:pPr lvl="1" marL="685800" indent="-228600">
              <a:defRPr>
                <a:solidFill>
                  <a:schemeClr val="accent3">
                    <a:lumOff val="8823"/>
                  </a:schemeClr>
                </a:solidFill>
              </a:defRPr>
            </a:pPr>
            <a:r>
              <a:t>Transformation function generation</a:t>
            </a:r>
          </a:p>
          <a:p>
            <a:pPr>
              <a:defRPr>
                <a:solidFill>
                  <a:schemeClr val="accent3">
                    <a:lumOff val="8823"/>
                  </a:schemeClr>
                </a:solidFill>
              </a:defRPr>
            </a:pPr>
            <a:r>
              <a:t>Experiments</a:t>
            </a:r>
          </a:p>
          <a:p>
            <a:pPr>
              <a:defRPr>
                <a:solidFill>
                  <a:schemeClr val="accent3">
                    <a:lumOff val="8823"/>
                  </a:schemeClr>
                </a:solidFill>
              </a:defRPr>
            </a:pPr>
            <a:r>
              <a:t>Conclusion</a:t>
            </a:r>
          </a:p>
        </p:txBody>
      </p:sp>
      <p:sp>
        <p:nvSpPr>
          <p:cNvPr id="216" name="Slide Number"/>
          <p:cNvSpPr txBox="1"/>
          <p:nvPr>
            <p:ph type="sldNum" sz="quarter" idx="4294967295"/>
          </p:nvPr>
        </p:nvSpPr>
        <p:spPr>
          <a:xfrm>
            <a:off x="11780246" y="6402387"/>
            <a:ext cx="217121"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Overview - SMARTFEAT"/>
          <p:cNvSpPr txBox="1"/>
          <p:nvPr>
            <p:ph type="title"/>
          </p:nvPr>
        </p:nvSpPr>
        <p:spPr>
          <a:prstGeom prst="rect">
            <a:avLst/>
          </a:prstGeom>
        </p:spPr>
        <p:txBody>
          <a:bodyPr/>
          <a:lstStyle/>
          <a:p>
            <a:pPr/>
            <a:r>
              <a:t>Overview - SMARTFEAT</a:t>
            </a:r>
          </a:p>
        </p:txBody>
      </p:sp>
      <p:pic>
        <p:nvPicPr>
          <p:cNvPr id="221" name="MByEG3LspUjNyPsG9Qr4tmwEdKKoiLiynBj8_X-yZfDKLd0fdXC-iv6HRX8Feydr_hn3yNS8J4lP7lMLjvrokIhIzK0QYeowqxN95va5EOISyp_-E8bLeGP1cC8_udgshiJj0XSxhJciFurA_DmdfF2Q6w=s2048.png" descr="MByEG3LspUjNyPsG9Qr4tmwEdKKoiLiynBj8_X-yZfDKLd0fdXC-iv6HRX8Feydr_hn3yNS8J4lP7lMLjvrokIhIzK0QYeowqxN95va5EOISyp_-E8bLeGP1cC8_udgshiJj0XSxhJciFurA_DmdfF2Q6w=s2048.png"/>
          <p:cNvPicPr>
            <a:picLocks noChangeAspect="1"/>
          </p:cNvPicPr>
          <p:nvPr/>
        </p:nvPicPr>
        <p:blipFill>
          <a:blip r:embed="rId3">
            <a:extLst/>
          </a:blip>
          <a:srcRect l="2195" t="0" r="0" b="0"/>
          <a:stretch>
            <a:fillRect/>
          </a:stretch>
        </p:blipFill>
        <p:spPr>
          <a:xfrm>
            <a:off x="3630479" y="1608207"/>
            <a:ext cx="4740377" cy="4460255"/>
          </a:xfrm>
          <a:prstGeom prst="rect">
            <a:avLst/>
          </a:prstGeom>
          <a:ln w="12700">
            <a:miter lim="400000"/>
          </a:ln>
        </p:spPr>
      </p:pic>
      <p:grpSp>
        <p:nvGrpSpPr>
          <p:cNvPr id="224" name="Group"/>
          <p:cNvGrpSpPr/>
          <p:nvPr/>
        </p:nvGrpSpPr>
        <p:grpSpPr>
          <a:xfrm>
            <a:off x="506473" y="3959209"/>
            <a:ext cx="7851565" cy="431471"/>
            <a:chOff x="0" y="0"/>
            <a:chExt cx="7851564" cy="431469"/>
          </a:xfrm>
        </p:grpSpPr>
        <p:sp>
          <p:nvSpPr>
            <p:cNvPr id="222" name="Rectangle"/>
            <p:cNvSpPr/>
            <p:nvPr/>
          </p:nvSpPr>
          <p:spPr>
            <a:xfrm>
              <a:off x="3136724" y="0"/>
              <a:ext cx="4714841" cy="431470"/>
            </a:xfrm>
            <a:prstGeom prst="rect">
              <a:avLst/>
            </a:prstGeom>
            <a:solidFill>
              <a:schemeClr val="accent3">
                <a:alpha val="37653"/>
              </a:schemeClr>
            </a:solidFill>
            <a:ln w="25400" cap="flat">
              <a:solidFill>
                <a:schemeClr val="accent1">
                  <a:alpha val="37653"/>
                </a:schemeClr>
              </a:solidFill>
              <a:prstDash val="solid"/>
              <a:round/>
            </a:ln>
            <a:effectLst/>
          </p:spPr>
          <p:txBody>
            <a:bodyPr wrap="square" lIns="45718" tIns="45718" rIns="45718" bIns="45718" numCol="1" anchor="ctr">
              <a:noAutofit/>
            </a:bodyPr>
            <a:lstStyle/>
            <a:p>
              <a:pPr/>
            </a:p>
          </p:txBody>
        </p:sp>
        <p:sp>
          <p:nvSpPr>
            <p:cNvPr id="223" name="2. Two core components:"/>
            <p:cNvSpPr txBox="1"/>
            <p:nvPr/>
          </p:nvSpPr>
          <p:spPr>
            <a:xfrm>
              <a:off x="0" y="30315"/>
              <a:ext cx="3009524" cy="370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a:solidFill>
                    <a:schemeClr val="accent1"/>
                  </a:solidFill>
                  <a:latin typeface="Verdana"/>
                  <a:ea typeface="Verdana"/>
                  <a:cs typeface="Verdana"/>
                  <a:sym typeface="Verdana"/>
                </a:defRPr>
              </a:lvl1pPr>
            </a:lstStyle>
            <a:p>
              <a:pPr/>
              <a:r>
                <a:t>2. Two core components:</a:t>
              </a:r>
            </a:p>
          </p:txBody>
        </p:sp>
      </p:grpSp>
      <p:grpSp>
        <p:nvGrpSpPr>
          <p:cNvPr id="227" name="Group"/>
          <p:cNvGrpSpPr/>
          <p:nvPr/>
        </p:nvGrpSpPr>
        <p:grpSpPr>
          <a:xfrm>
            <a:off x="577827" y="4449037"/>
            <a:ext cx="5347242" cy="1767839"/>
            <a:chOff x="0" y="0"/>
            <a:chExt cx="5347240" cy="1767838"/>
          </a:xfrm>
        </p:grpSpPr>
        <p:sp>
          <p:nvSpPr>
            <p:cNvPr id="225" name="1. System input: Feature description  - description of the feature content, data type, and data domain of categorical features."/>
            <p:cNvSpPr txBox="1"/>
            <p:nvPr/>
          </p:nvSpPr>
          <p:spPr>
            <a:xfrm>
              <a:off x="0" y="0"/>
              <a:ext cx="2866814" cy="17678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solidFill>
                    <a:schemeClr val="accent1"/>
                  </a:solidFill>
                  <a:latin typeface="Verdana"/>
                  <a:ea typeface="Verdana"/>
                  <a:cs typeface="Verdana"/>
                  <a:sym typeface="Verdana"/>
                </a:defRPr>
              </a:lvl1pPr>
            </a:lstStyle>
            <a:p>
              <a:pPr/>
              <a:r>
                <a:t>1. System input: Feature description  - description of the feature content, data type, and data domain of categorical features.</a:t>
              </a:r>
            </a:p>
          </p:txBody>
        </p:sp>
        <p:sp>
          <p:nvSpPr>
            <p:cNvPr id="226" name="Rectangle"/>
            <p:cNvSpPr/>
            <p:nvPr/>
          </p:nvSpPr>
          <p:spPr>
            <a:xfrm>
              <a:off x="2988455" y="96185"/>
              <a:ext cx="2358786" cy="1317078"/>
            </a:xfrm>
            <a:prstGeom prst="rect">
              <a:avLst/>
            </a:prstGeom>
            <a:solidFill>
              <a:schemeClr val="accent3">
                <a:alpha val="37653"/>
              </a:schemeClr>
            </a:solidFill>
            <a:ln w="25400" cap="flat">
              <a:solidFill>
                <a:schemeClr val="accent1">
                  <a:alpha val="37653"/>
                </a:schemeClr>
              </a:solidFill>
              <a:prstDash val="solid"/>
              <a:round/>
            </a:ln>
            <a:effectLst/>
          </p:spPr>
          <p:txBody>
            <a:bodyPr wrap="square" lIns="45718" tIns="45718" rIns="45718" bIns="45718" numCol="1" anchor="ctr">
              <a:noAutofit/>
            </a:bodyPr>
            <a:lstStyle/>
            <a:p>
              <a:pPr/>
            </a:p>
          </p:txBody>
        </p:sp>
      </p:grpSp>
      <p:grpSp>
        <p:nvGrpSpPr>
          <p:cNvPr id="230" name="Group"/>
          <p:cNvGrpSpPr/>
          <p:nvPr/>
        </p:nvGrpSpPr>
        <p:grpSpPr>
          <a:xfrm>
            <a:off x="201738" y="1722171"/>
            <a:ext cx="5786758" cy="1083758"/>
            <a:chOff x="0" y="0"/>
            <a:chExt cx="5786757" cy="1083757"/>
          </a:xfrm>
        </p:grpSpPr>
        <p:sp>
          <p:nvSpPr>
            <p:cNvPr id="228" name="Operator selector generates the most suitable new feature candidates"/>
            <p:cNvSpPr txBox="1"/>
            <p:nvPr/>
          </p:nvSpPr>
          <p:spPr>
            <a:xfrm>
              <a:off x="0" y="0"/>
              <a:ext cx="3310507" cy="815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1600">
                  <a:solidFill>
                    <a:schemeClr val="accent1"/>
                  </a:solidFill>
                  <a:latin typeface="Verdana"/>
                  <a:ea typeface="Verdana"/>
                  <a:cs typeface="Verdana"/>
                  <a:sym typeface="Verdana"/>
                </a:defRPr>
              </a:lvl1pPr>
            </a:lstStyle>
            <a:p>
              <a:pPr/>
              <a:r>
                <a:t>Operator selector generates the most suitable new feature candidates</a:t>
              </a:r>
            </a:p>
          </p:txBody>
        </p:sp>
        <p:sp>
          <p:nvSpPr>
            <p:cNvPr id="229" name="Rectangle"/>
            <p:cNvSpPr/>
            <p:nvPr/>
          </p:nvSpPr>
          <p:spPr>
            <a:xfrm>
              <a:off x="3427971" y="80427"/>
              <a:ext cx="2358787" cy="1003331"/>
            </a:xfrm>
            <a:prstGeom prst="rect">
              <a:avLst/>
            </a:prstGeom>
            <a:solidFill>
              <a:schemeClr val="accent3">
                <a:alpha val="37653"/>
              </a:schemeClr>
            </a:solidFill>
            <a:ln w="25400" cap="flat">
              <a:solidFill>
                <a:schemeClr val="accent1">
                  <a:alpha val="37653"/>
                </a:schemeClr>
              </a:solidFill>
              <a:prstDash val="solid"/>
              <a:round/>
            </a:ln>
            <a:effectLst/>
          </p:spPr>
          <p:txBody>
            <a:bodyPr wrap="square" lIns="45718" tIns="45718" rIns="45718" bIns="45718" numCol="1" anchor="ctr">
              <a:noAutofit/>
            </a:bodyPr>
            <a:lstStyle/>
            <a:p>
              <a:pPr/>
            </a:p>
          </p:txBody>
        </p:sp>
      </p:grpSp>
      <p:grpSp>
        <p:nvGrpSpPr>
          <p:cNvPr id="233" name="Group"/>
          <p:cNvGrpSpPr/>
          <p:nvPr/>
        </p:nvGrpSpPr>
        <p:grpSpPr>
          <a:xfrm>
            <a:off x="5991807" y="1775944"/>
            <a:ext cx="5978503" cy="1056639"/>
            <a:chOff x="0" y="0"/>
            <a:chExt cx="5978501" cy="1056638"/>
          </a:xfrm>
        </p:grpSpPr>
        <p:sp>
          <p:nvSpPr>
            <p:cNvPr id="231" name="Rectangle"/>
            <p:cNvSpPr/>
            <p:nvPr/>
          </p:nvSpPr>
          <p:spPr>
            <a:xfrm>
              <a:off x="0" y="42510"/>
              <a:ext cx="2192290" cy="971618"/>
            </a:xfrm>
            <a:prstGeom prst="rect">
              <a:avLst/>
            </a:prstGeom>
            <a:solidFill>
              <a:schemeClr val="accent3">
                <a:alpha val="37653"/>
              </a:schemeClr>
            </a:solidFill>
            <a:ln w="25400" cap="flat">
              <a:solidFill>
                <a:schemeClr val="accent1">
                  <a:alpha val="37653"/>
                </a:schemeClr>
              </a:solidFill>
              <a:prstDash val="solid"/>
              <a:round/>
            </a:ln>
            <a:effectLst/>
          </p:spPr>
          <p:txBody>
            <a:bodyPr wrap="square" lIns="45718" tIns="45718" rIns="45718" bIns="45718" numCol="1" anchor="ctr">
              <a:noAutofit/>
            </a:bodyPr>
            <a:lstStyle/>
            <a:p>
              <a:pPr/>
            </a:p>
          </p:txBody>
        </p:sp>
        <p:sp>
          <p:nvSpPr>
            <p:cNvPr id="232" name="Function generator obtains the most appropriate transformation function to construct the new feature."/>
            <p:cNvSpPr txBox="1"/>
            <p:nvPr/>
          </p:nvSpPr>
          <p:spPr>
            <a:xfrm>
              <a:off x="2373394" y="0"/>
              <a:ext cx="3605108" cy="10566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1600">
                  <a:solidFill>
                    <a:schemeClr val="accent1"/>
                  </a:solidFill>
                  <a:latin typeface="Verdana"/>
                  <a:ea typeface="Verdana"/>
                  <a:cs typeface="Verdana"/>
                  <a:sym typeface="Verdana"/>
                </a:defRPr>
              </a:lvl1pPr>
            </a:lstStyle>
            <a:p>
              <a:pPr/>
              <a:r>
                <a:t>Function generator obtains the most appropriate transformation function to construct the new feature.</a:t>
              </a:r>
            </a:p>
          </p:txBody>
        </p:sp>
      </p:grpSp>
      <p:sp>
        <p:nvSpPr>
          <p:cNvPr id="234" name="Slide Number"/>
          <p:cNvSpPr txBox="1"/>
          <p:nvPr>
            <p:ph type="sldNum" sz="quarter" idx="4294967295"/>
          </p:nvPr>
        </p:nvSpPr>
        <p:spPr>
          <a:xfrm>
            <a:off x="11780246" y="6402387"/>
            <a:ext cx="217121"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
        <p:nvSpPr>
          <p:cNvPr id="235" name="TextBox 8"/>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rPr>
                <a:solidFill>
                  <a:srgbClr val="A7A7A7"/>
                </a:solidFill>
              </a:rPr>
              <a:t>Motivation</a:t>
            </a:r>
            <a:r>
              <a:t> </a:t>
            </a:r>
            <a:r>
              <a:rPr>
                <a:solidFill>
                  <a:srgbClr val="BFBFBF"/>
                </a:solidFill>
              </a:rPr>
              <a:t>&gt; </a:t>
            </a:r>
            <a:r>
              <a:t>Approach</a:t>
            </a:r>
            <a:r>
              <a:rPr>
                <a:solidFill>
                  <a:srgbClr val="BFBFBF"/>
                </a:solidFill>
              </a:rPr>
              <a:t> &gt; Experiments &gt; Conclusion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4" grpId="2"/>
      <p:bldP build="whole" bldLvl="1" animBg="1" rev="0" advAuto="0" spid="233" grpId="4"/>
      <p:bldP build="whole" bldLvl="1" animBg="1" rev="0" advAuto="0" spid="230" grpId="3"/>
      <p:bldP build="whole" bldLvl="1" animBg="1" rev="0" advAuto="0" spid="227"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Feature-level interactions with FMs: Running example"/>
          <p:cNvSpPr txBox="1"/>
          <p:nvPr>
            <p:ph type="title"/>
          </p:nvPr>
        </p:nvSpPr>
        <p:spPr>
          <a:prstGeom prst="rect">
            <a:avLst/>
          </a:prstGeom>
        </p:spPr>
        <p:txBody>
          <a:bodyPr/>
          <a:lstStyle/>
          <a:p>
            <a:pPr/>
            <a:r>
              <a:t>Feature-level interactions with FMs: Running example</a:t>
            </a:r>
          </a:p>
        </p:txBody>
      </p:sp>
      <p:pic>
        <p:nvPicPr>
          <p:cNvPr id="240" name="Image" descr="Image"/>
          <p:cNvPicPr>
            <a:picLocks noChangeAspect="1"/>
          </p:cNvPicPr>
          <p:nvPr/>
        </p:nvPicPr>
        <p:blipFill>
          <a:blip r:embed="rId3">
            <a:extLst/>
          </a:blip>
          <a:stretch>
            <a:fillRect/>
          </a:stretch>
        </p:blipFill>
        <p:spPr>
          <a:xfrm>
            <a:off x="2094990" y="1527597"/>
            <a:ext cx="8002020" cy="3674552"/>
          </a:xfrm>
          <a:prstGeom prst="rect">
            <a:avLst/>
          </a:prstGeom>
          <a:ln w="12700">
            <a:miter lim="400000"/>
          </a:ln>
        </p:spPr>
      </p:pic>
      <p:sp>
        <p:nvSpPr>
          <p:cNvPr id="241" name="Slide Number"/>
          <p:cNvSpPr txBox="1"/>
          <p:nvPr>
            <p:ph type="sldNum" sz="quarter" idx="4294967295"/>
          </p:nvPr>
        </p:nvSpPr>
        <p:spPr>
          <a:xfrm>
            <a:off x="11780246" y="6402387"/>
            <a:ext cx="217121"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
        <p:nvSpPr>
          <p:cNvPr id="242" name="TextBox 8"/>
          <p:cNvSpPr txBox="1"/>
          <p:nvPr/>
        </p:nvSpPr>
        <p:spPr>
          <a:xfrm>
            <a:off x="1069176" y="6398180"/>
            <a:ext cx="637647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venir Book"/>
                <a:ea typeface="Avenir Book"/>
                <a:cs typeface="Avenir Book"/>
                <a:sym typeface="Avenir Book"/>
              </a:defRPr>
            </a:pPr>
            <a:r>
              <a:rPr>
                <a:solidFill>
                  <a:srgbClr val="A7A7A7"/>
                </a:solidFill>
              </a:rPr>
              <a:t>Motivation</a:t>
            </a:r>
            <a:r>
              <a:t> </a:t>
            </a:r>
            <a:r>
              <a:rPr>
                <a:solidFill>
                  <a:srgbClr val="BFBFBF"/>
                </a:solidFill>
              </a:rPr>
              <a:t>&gt; </a:t>
            </a:r>
            <a:r>
              <a:t>Approach</a:t>
            </a:r>
            <a:r>
              <a:rPr>
                <a:solidFill>
                  <a:srgbClr val="BFBFBF"/>
                </a:solidFill>
              </a:rPr>
              <a:t> &gt; Experiments &gt; Conclusion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Agenda"/>
          <p:cNvSpPr txBox="1"/>
          <p:nvPr>
            <p:ph type="title"/>
          </p:nvPr>
        </p:nvSpPr>
        <p:spPr>
          <a:prstGeom prst="rect">
            <a:avLst/>
          </a:prstGeom>
        </p:spPr>
        <p:txBody>
          <a:bodyPr/>
          <a:lstStyle/>
          <a:p>
            <a:pPr/>
            <a:r>
              <a:t>Agenda</a:t>
            </a:r>
          </a:p>
        </p:txBody>
      </p:sp>
      <p:sp>
        <p:nvSpPr>
          <p:cNvPr id="247" name="Motivation…"/>
          <p:cNvSpPr txBox="1"/>
          <p:nvPr>
            <p:ph type="body" idx="1"/>
          </p:nvPr>
        </p:nvSpPr>
        <p:spPr>
          <a:prstGeom prst="rect">
            <a:avLst/>
          </a:prstGeom>
        </p:spPr>
        <p:txBody>
          <a:bodyPr/>
          <a:lstStyle/>
          <a:p>
            <a:pPr>
              <a:defRPr>
                <a:solidFill>
                  <a:schemeClr val="accent3">
                    <a:lumOff val="8823"/>
                  </a:schemeClr>
                </a:solidFill>
              </a:defRPr>
            </a:pPr>
            <a:r>
              <a:t>Motivation</a:t>
            </a:r>
          </a:p>
          <a:p>
            <a:pPr>
              <a:defRPr>
                <a:solidFill>
                  <a:schemeClr val="accent3">
                    <a:lumOff val="8823"/>
                  </a:schemeClr>
                </a:solidFill>
              </a:defRPr>
            </a:pPr>
            <a:r>
              <a:t>Approach:</a:t>
            </a:r>
          </a:p>
          <a:p>
            <a:pPr lvl="1" marL="685800" indent="-228600">
              <a:defRPr>
                <a:solidFill>
                  <a:schemeClr val="accent3">
                    <a:lumOff val="8823"/>
                  </a:schemeClr>
                </a:solidFill>
              </a:defRPr>
            </a:pPr>
            <a:r>
              <a:t>Overview</a:t>
            </a:r>
          </a:p>
          <a:p>
            <a:pPr lvl="1" marL="685800" indent="-228600"/>
            <a:r>
              <a:t>Operator guided feature generation</a:t>
            </a:r>
          </a:p>
          <a:p>
            <a:pPr lvl="1" marL="685800" indent="-228600">
              <a:defRPr>
                <a:solidFill>
                  <a:schemeClr val="accent3">
                    <a:lumOff val="8823"/>
                  </a:schemeClr>
                </a:solidFill>
              </a:defRPr>
            </a:pPr>
            <a:r>
              <a:t>Transformation function generation</a:t>
            </a:r>
          </a:p>
          <a:p>
            <a:pPr>
              <a:defRPr>
                <a:solidFill>
                  <a:schemeClr val="accent3">
                    <a:lumOff val="8823"/>
                  </a:schemeClr>
                </a:solidFill>
              </a:defRPr>
            </a:pPr>
            <a:r>
              <a:t>Experiments</a:t>
            </a:r>
          </a:p>
          <a:p>
            <a:pPr>
              <a:defRPr>
                <a:solidFill>
                  <a:schemeClr val="accent3">
                    <a:lumOff val="8823"/>
                  </a:schemeClr>
                </a:solidFill>
              </a:defRPr>
            </a:pPr>
            <a:r>
              <a:t>Conclusion</a:t>
            </a:r>
          </a:p>
        </p:txBody>
      </p:sp>
      <p:sp>
        <p:nvSpPr>
          <p:cNvPr id="248" name="Slide Number"/>
          <p:cNvSpPr txBox="1"/>
          <p:nvPr>
            <p:ph type="sldNum" sz="quarter" idx="4294967295"/>
          </p:nvPr>
        </p:nvSpPr>
        <p:spPr>
          <a:xfrm>
            <a:off x="11780246" y="6402387"/>
            <a:ext cx="217121" cy="370841"/>
          </a:xfrm>
          <a:prstGeom prst="rect">
            <a:avLst/>
          </a:prstGeom>
          <a:extLst>
            <a:ext uri="{C572A759-6A51-4108-AA02-DFA0A04FC94B}">
              <ma14:wrappingTextBoxFlag xmlns:ma14="http://schemas.microsoft.com/office/mac/drawingml/2011/main" val="1"/>
            </a:ext>
          </a:extLst>
        </p:spPr>
        <p:txBody>
          <a:bodyPr lIns="45719" tIns="45719" rIns="45719" bIns="45719"/>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