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4" r:id="rId3"/>
    <p:sldId id="257" r:id="rId4"/>
    <p:sldId id="258" r:id="rId5"/>
    <p:sldId id="265" r:id="rId6"/>
    <p:sldId id="259" r:id="rId7"/>
    <p:sldId id="260" r:id="rId8"/>
    <p:sldId id="261" r:id="rId9"/>
    <p:sldId id="266" r:id="rId10"/>
    <p:sldId id="262" r:id="rId11"/>
    <p:sldId id="267" r:id="rId12"/>
    <p:sldId id="268" r:id="rId13"/>
    <p:sldId id="263" r:id="rId14"/>
  </p:sldIdLst>
  <p:sldSz cx="14257338" cy="10693400"/>
  <p:notesSz cx="7556500" cy="10693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407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869" y="-139"/>
      </p:cViewPr>
      <p:guideLst>
        <p:guide orient="horz" pos="2880"/>
        <p:guide pos="4075"/>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070198" y="3314955"/>
            <a:ext cx="12128920"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140398" y="5988306"/>
            <a:ext cx="9988523"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7/22/2021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7/22/2021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713468" y="2459484"/>
            <a:ext cx="6207152"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7348701" y="2459484"/>
            <a:ext cx="6207152"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7/22/2021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7/22/2021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7/22/2021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13468" y="427738"/>
            <a:ext cx="12842387"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713468" y="2459484"/>
            <a:ext cx="12842387"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851568" y="9944864"/>
            <a:ext cx="4566182"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713468" y="9944864"/>
            <a:ext cx="3281942"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7/22/2021</a:t>
            </a:fld>
            <a:endParaRPr lang="en-US"/>
          </a:p>
        </p:txBody>
      </p:sp>
      <p:sp>
        <p:nvSpPr>
          <p:cNvPr id="6" name="Holder 6"/>
          <p:cNvSpPr>
            <a:spLocks noGrp="1"/>
          </p:cNvSpPr>
          <p:nvPr>
            <p:ph type="sldNum" sz="quarter" idx="7"/>
          </p:nvPr>
        </p:nvSpPr>
        <p:spPr>
          <a:xfrm>
            <a:off x="10273913" y="9944864"/>
            <a:ext cx="3281942"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862645">
        <a:defRPr>
          <a:latin typeface="+mn-lt"/>
          <a:ea typeface="+mn-ea"/>
          <a:cs typeface="+mn-cs"/>
        </a:defRPr>
      </a:lvl2pPr>
      <a:lvl3pPr marL="1725290">
        <a:defRPr>
          <a:latin typeface="+mn-lt"/>
          <a:ea typeface="+mn-ea"/>
          <a:cs typeface="+mn-cs"/>
        </a:defRPr>
      </a:lvl3pPr>
      <a:lvl4pPr marL="2587935">
        <a:defRPr>
          <a:latin typeface="+mn-lt"/>
          <a:ea typeface="+mn-ea"/>
          <a:cs typeface="+mn-cs"/>
        </a:defRPr>
      </a:lvl4pPr>
      <a:lvl5pPr marL="3450580">
        <a:defRPr>
          <a:latin typeface="+mn-lt"/>
          <a:ea typeface="+mn-ea"/>
          <a:cs typeface="+mn-cs"/>
        </a:defRPr>
      </a:lvl5pPr>
      <a:lvl6pPr marL="4313225">
        <a:defRPr>
          <a:latin typeface="+mn-lt"/>
          <a:ea typeface="+mn-ea"/>
          <a:cs typeface="+mn-cs"/>
        </a:defRPr>
      </a:lvl6pPr>
      <a:lvl7pPr marL="5175870">
        <a:defRPr>
          <a:latin typeface="+mn-lt"/>
          <a:ea typeface="+mn-ea"/>
          <a:cs typeface="+mn-cs"/>
        </a:defRPr>
      </a:lvl7pPr>
      <a:lvl8pPr marL="6038515">
        <a:defRPr>
          <a:latin typeface="+mn-lt"/>
          <a:ea typeface="+mn-ea"/>
          <a:cs typeface="+mn-cs"/>
        </a:defRPr>
      </a:lvl8pPr>
      <a:lvl9pPr marL="6901160">
        <a:defRPr>
          <a:latin typeface="+mn-lt"/>
          <a:ea typeface="+mn-ea"/>
          <a:cs typeface="+mn-cs"/>
        </a:defRPr>
      </a:lvl9pPr>
    </p:bodyStyle>
    <p:otherStyle>
      <a:lvl1pPr marL="0">
        <a:defRPr>
          <a:latin typeface="+mn-lt"/>
          <a:ea typeface="+mn-ea"/>
          <a:cs typeface="+mn-cs"/>
        </a:defRPr>
      </a:lvl1pPr>
      <a:lvl2pPr marL="862645">
        <a:defRPr>
          <a:latin typeface="+mn-lt"/>
          <a:ea typeface="+mn-ea"/>
          <a:cs typeface="+mn-cs"/>
        </a:defRPr>
      </a:lvl2pPr>
      <a:lvl3pPr marL="1725290">
        <a:defRPr>
          <a:latin typeface="+mn-lt"/>
          <a:ea typeface="+mn-ea"/>
          <a:cs typeface="+mn-cs"/>
        </a:defRPr>
      </a:lvl3pPr>
      <a:lvl4pPr marL="2587935">
        <a:defRPr>
          <a:latin typeface="+mn-lt"/>
          <a:ea typeface="+mn-ea"/>
          <a:cs typeface="+mn-cs"/>
        </a:defRPr>
      </a:lvl4pPr>
      <a:lvl5pPr marL="3450580">
        <a:defRPr>
          <a:latin typeface="+mn-lt"/>
          <a:ea typeface="+mn-ea"/>
          <a:cs typeface="+mn-cs"/>
        </a:defRPr>
      </a:lvl5pPr>
      <a:lvl6pPr marL="4313225">
        <a:defRPr>
          <a:latin typeface="+mn-lt"/>
          <a:ea typeface="+mn-ea"/>
          <a:cs typeface="+mn-cs"/>
        </a:defRPr>
      </a:lvl6pPr>
      <a:lvl7pPr marL="5175870">
        <a:defRPr>
          <a:latin typeface="+mn-lt"/>
          <a:ea typeface="+mn-ea"/>
          <a:cs typeface="+mn-cs"/>
        </a:defRPr>
      </a:lvl7pPr>
      <a:lvl8pPr marL="6038515">
        <a:defRPr>
          <a:latin typeface="+mn-lt"/>
          <a:ea typeface="+mn-ea"/>
          <a:cs typeface="+mn-cs"/>
        </a:defRPr>
      </a:lvl8pPr>
      <a:lvl9pPr marL="690116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197754" y="774700"/>
            <a:ext cx="7503671" cy="2252058"/>
          </a:xfrm>
          <a:prstGeom prst="rect">
            <a:avLst/>
          </a:prstGeom>
        </p:spPr>
        <p:txBody>
          <a:bodyPr vert="horz" wrap="square" lIns="0" tIns="22764" rIns="0" bIns="0" rtlCol="0">
            <a:spAutoFit/>
          </a:bodyPr>
          <a:lstStyle/>
          <a:p>
            <a:pPr marL="22764" marR="9585" algn="ctr">
              <a:lnSpc>
                <a:spcPct val="130800"/>
              </a:lnSpc>
              <a:spcBef>
                <a:spcPts val="179"/>
              </a:spcBef>
            </a:pPr>
            <a:r>
              <a:rPr sz="3679" dirty="0">
                <a:latin typeface="Arial"/>
                <a:cs typeface="Arial"/>
              </a:rPr>
              <a:t>IBM </a:t>
            </a:r>
            <a:r>
              <a:rPr sz="3679" spc="-9" dirty="0">
                <a:latin typeface="Arial"/>
                <a:cs typeface="Arial"/>
              </a:rPr>
              <a:t>Data Science Capstone </a:t>
            </a:r>
            <a:r>
              <a:rPr sz="3679" dirty="0">
                <a:latin typeface="Arial"/>
                <a:cs typeface="Arial"/>
              </a:rPr>
              <a:t>Project  The Battle of</a:t>
            </a:r>
            <a:r>
              <a:rPr sz="3679" spc="-47" dirty="0">
                <a:latin typeface="Arial"/>
                <a:cs typeface="Arial"/>
              </a:rPr>
              <a:t> </a:t>
            </a:r>
            <a:r>
              <a:rPr sz="3679" spc="-9" dirty="0">
                <a:latin typeface="Arial"/>
                <a:cs typeface="Arial"/>
              </a:rPr>
              <a:t>Neighbourhoods</a:t>
            </a:r>
            <a:endParaRPr sz="3679" dirty="0">
              <a:latin typeface="Arial"/>
              <a:cs typeface="Arial"/>
            </a:endParaRPr>
          </a:p>
          <a:p>
            <a:pPr algn="ctr">
              <a:spcBef>
                <a:spcPts val="1387"/>
              </a:spcBef>
            </a:pPr>
            <a:r>
              <a:rPr sz="3679" dirty="0">
                <a:latin typeface="Arial"/>
                <a:cs typeface="Arial"/>
              </a:rPr>
              <a:t>Final</a:t>
            </a:r>
            <a:r>
              <a:rPr sz="3679" spc="-19" dirty="0">
                <a:latin typeface="Arial"/>
                <a:cs typeface="Arial"/>
              </a:rPr>
              <a:t> </a:t>
            </a:r>
            <a:r>
              <a:rPr sz="3679" dirty="0">
                <a:latin typeface="Arial"/>
                <a:cs typeface="Arial"/>
              </a:rPr>
              <a:t>Report</a:t>
            </a:r>
          </a:p>
        </p:txBody>
      </p:sp>
      <p:sp>
        <p:nvSpPr>
          <p:cNvPr id="3" name="object 3"/>
          <p:cNvSpPr txBox="1"/>
          <p:nvPr/>
        </p:nvSpPr>
        <p:spPr>
          <a:xfrm>
            <a:off x="1489869" y="3517900"/>
            <a:ext cx="10919443" cy="6153878"/>
          </a:xfrm>
          <a:prstGeom prst="rect">
            <a:avLst/>
          </a:prstGeom>
        </p:spPr>
        <p:txBody>
          <a:bodyPr vert="horz" wrap="square" lIns="0" tIns="25160" rIns="0" bIns="0" rtlCol="0">
            <a:spAutoFit/>
          </a:bodyPr>
          <a:lstStyle/>
          <a:p>
            <a:pPr marL="23962">
              <a:spcBef>
                <a:spcPts val="198"/>
              </a:spcBef>
            </a:pPr>
            <a:r>
              <a:rPr sz="2547" b="1" spc="-9" dirty="0">
                <a:latin typeface="Arial"/>
                <a:cs typeface="Arial"/>
              </a:rPr>
              <a:t>Introduction/Business Problem</a:t>
            </a:r>
            <a:endParaRPr sz="2547" dirty="0">
              <a:latin typeface="Arial"/>
              <a:cs typeface="Arial"/>
            </a:endParaRPr>
          </a:p>
          <a:p>
            <a:pPr>
              <a:spcBef>
                <a:spcPts val="19"/>
              </a:spcBef>
            </a:pPr>
            <a:endParaRPr sz="2547" dirty="0">
              <a:latin typeface="Arial"/>
              <a:cs typeface="Arial"/>
            </a:endParaRPr>
          </a:p>
          <a:p>
            <a:pPr marL="23962" marR="10783" algn="just">
              <a:lnSpc>
                <a:spcPct val="95900"/>
              </a:lnSpc>
            </a:pPr>
            <a:r>
              <a:rPr sz="1981" dirty="0">
                <a:latin typeface="Arial"/>
                <a:cs typeface="Arial"/>
              </a:rPr>
              <a:t>Paris, </a:t>
            </a:r>
            <a:r>
              <a:rPr sz="1981" spc="-9" dirty="0">
                <a:latin typeface="Arial"/>
                <a:cs typeface="Arial"/>
              </a:rPr>
              <a:t>capital </a:t>
            </a:r>
            <a:r>
              <a:rPr sz="1981" dirty="0">
                <a:latin typeface="Arial"/>
                <a:cs typeface="Arial"/>
              </a:rPr>
              <a:t>of France, is one of </a:t>
            </a:r>
            <a:r>
              <a:rPr sz="1981" spc="-9" dirty="0">
                <a:latin typeface="Arial"/>
                <a:cs typeface="Arial"/>
              </a:rPr>
              <a:t>the </a:t>
            </a:r>
            <a:r>
              <a:rPr sz="1981" dirty="0">
                <a:latin typeface="Arial"/>
                <a:cs typeface="Arial"/>
              </a:rPr>
              <a:t>most </a:t>
            </a:r>
            <a:r>
              <a:rPr sz="1981" spc="-9" dirty="0">
                <a:latin typeface="Arial"/>
                <a:cs typeface="Arial"/>
              </a:rPr>
              <a:t>important </a:t>
            </a:r>
            <a:r>
              <a:rPr sz="1981" dirty="0">
                <a:latin typeface="Arial"/>
                <a:cs typeface="Arial"/>
              </a:rPr>
              <a:t>and </a:t>
            </a:r>
            <a:r>
              <a:rPr sz="1981" spc="-9" dirty="0">
                <a:latin typeface="Arial"/>
                <a:cs typeface="Arial"/>
              </a:rPr>
              <a:t>influential cities </a:t>
            </a:r>
            <a:r>
              <a:rPr sz="1981" dirty="0">
                <a:latin typeface="Arial"/>
                <a:cs typeface="Arial"/>
              </a:rPr>
              <a:t>in </a:t>
            </a:r>
            <a:r>
              <a:rPr sz="1981" spc="-19" dirty="0">
                <a:latin typeface="Arial"/>
                <a:cs typeface="Arial"/>
              </a:rPr>
              <a:t>the </a:t>
            </a:r>
            <a:r>
              <a:rPr sz="1981" dirty="0">
                <a:latin typeface="Arial"/>
                <a:cs typeface="Arial"/>
              </a:rPr>
              <a:t>world. </a:t>
            </a:r>
            <a:r>
              <a:rPr sz="1981" spc="-9" dirty="0">
                <a:latin typeface="Arial"/>
                <a:cs typeface="Arial"/>
              </a:rPr>
              <a:t>In </a:t>
            </a:r>
            <a:r>
              <a:rPr sz="1981" dirty="0">
                <a:latin typeface="Arial"/>
                <a:cs typeface="Arial"/>
              </a:rPr>
              <a:t>terms </a:t>
            </a:r>
            <a:r>
              <a:rPr sz="1981" spc="-9" dirty="0">
                <a:latin typeface="Arial"/>
                <a:cs typeface="Arial"/>
              </a:rPr>
              <a:t>of  </a:t>
            </a:r>
            <a:r>
              <a:rPr sz="1981" dirty="0">
                <a:latin typeface="Arial"/>
                <a:cs typeface="Arial"/>
              </a:rPr>
              <a:t>tourism, Paris is </a:t>
            </a:r>
            <a:r>
              <a:rPr sz="1981" spc="-9" dirty="0">
                <a:latin typeface="Arial"/>
                <a:cs typeface="Arial"/>
              </a:rPr>
              <a:t>the </a:t>
            </a:r>
            <a:r>
              <a:rPr sz="1981" dirty="0">
                <a:latin typeface="Arial"/>
                <a:cs typeface="Arial"/>
              </a:rPr>
              <a:t>second most </a:t>
            </a:r>
            <a:r>
              <a:rPr sz="1981" spc="-9" dirty="0">
                <a:latin typeface="Arial"/>
                <a:cs typeface="Arial"/>
              </a:rPr>
              <a:t>visited city </a:t>
            </a:r>
            <a:r>
              <a:rPr sz="1981" dirty="0">
                <a:latin typeface="Arial"/>
                <a:cs typeface="Arial"/>
              </a:rPr>
              <a:t>in Europe </a:t>
            </a:r>
            <a:r>
              <a:rPr sz="1981" spc="-9" dirty="0">
                <a:latin typeface="Arial"/>
                <a:cs typeface="Arial"/>
              </a:rPr>
              <a:t>after London. </a:t>
            </a:r>
            <a:r>
              <a:rPr sz="1981" dirty="0">
                <a:latin typeface="Arial"/>
                <a:cs typeface="Arial"/>
              </a:rPr>
              <a:t>The </a:t>
            </a:r>
            <a:r>
              <a:rPr sz="1981" spc="-9" dirty="0">
                <a:latin typeface="Arial"/>
                <a:cs typeface="Arial"/>
              </a:rPr>
              <a:t>capital </a:t>
            </a:r>
            <a:r>
              <a:rPr sz="1981" dirty="0">
                <a:latin typeface="Arial"/>
                <a:cs typeface="Arial"/>
              </a:rPr>
              <a:t>of France </a:t>
            </a:r>
            <a:r>
              <a:rPr sz="1981" spc="-9" dirty="0">
                <a:latin typeface="Arial"/>
                <a:cs typeface="Arial"/>
              </a:rPr>
              <a:t>seems  to </a:t>
            </a:r>
            <a:r>
              <a:rPr sz="1981" dirty="0">
                <a:latin typeface="Arial"/>
                <a:cs typeface="Arial"/>
              </a:rPr>
              <a:t>have </a:t>
            </a:r>
            <a:r>
              <a:rPr sz="1981" spc="-9" dirty="0">
                <a:latin typeface="Arial"/>
                <a:cs typeface="Arial"/>
              </a:rPr>
              <a:t>been designed specifically for the enjoyment </a:t>
            </a:r>
            <a:r>
              <a:rPr sz="1981" dirty="0">
                <a:latin typeface="Arial"/>
                <a:cs typeface="Arial"/>
              </a:rPr>
              <a:t>of </a:t>
            </a:r>
            <a:r>
              <a:rPr sz="1981" spc="-9" dirty="0">
                <a:latin typeface="Arial"/>
                <a:cs typeface="Arial"/>
              </a:rPr>
              <a:t>its visitors. Its streets, </a:t>
            </a:r>
            <a:r>
              <a:rPr sz="1981" dirty="0">
                <a:latin typeface="Arial"/>
                <a:cs typeface="Arial"/>
              </a:rPr>
              <a:t>squares, </a:t>
            </a:r>
            <a:r>
              <a:rPr sz="1981" spc="-9" dirty="0">
                <a:latin typeface="Arial"/>
                <a:cs typeface="Arial"/>
              </a:rPr>
              <a:t>buildings,  </a:t>
            </a:r>
            <a:r>
              <a:rPr sz="1981" dirty="0">
                <a:latin typeface="Arial"/>
                <a:cs typeface="Arial"/>
              </a:rPr>
              <a:t>gardens, and </a:t>
            </a:r>
            <a:r>
              <a:rPr sz="1981" spc="-9" dirty="0">
                <a:latin typeface="Arial"/>
                <a:cs typeface="Arial"/>
              </a:rPr>
              <a:t>monuments </a:t>
            </a:r>
            <a:r>
              <a:rPr sz="1981" dirty="0">
                <a:latin typeface="Arial"/>
                <a:cs typeface="Arial"/>
              </a:rPr>
              <a:t>beckon </a:t>
            </a:r>
            <a:r>
              <a:rPr sz="1981" spc="-9" dirty="0">
                <a:latin typeface="Arial"/>
                <a:cs typeface="Arial"/>
              </a:rPr>
              <a:t>tourists to </a:t>
            </a:r>
            <a:r>
              <a:rPr sz="1981" dirty="0">
                <a:latin typeface="Arial"/>
                <a:cs typeface="Arial"/>
              </a:rPr>
              <a:t>return, and </a:t>
            </a:r>
            <a:r>
              <a:rPr sz="1981" spc="-9" dirty="0">
                <a:latin typeface="Arial"/>
                <a:cs typeface="Arial"/>
              </a:rPr>
              <a:t>indeed, </a:t>
            </a:r>
            <a:r>
              <a:rPr sz="1981" dirty="0">
                <a:latin typeface="Arial"/>
                <a:cs typeface="Arial"/>
              </a:rPr>
              <a:t>many</a:t>
            </a:r>
            <a:r>
              <a:rPr sz="1981" spc="-85" dirty="0">
                <a:latin typeface="Arial"/>
                <a:cs typeface="Arial"/>
              </a:rPr>
              <a:t> </a:t>
            </a:r>
            <a:r>
              <a:rPr sz="1981" spc="-9" dirty="0">
                <a:latin typeface="Arial"/>
                <a:cs typeface="Arial"/>
              </a:rPr>
              <a:t>do.</a:t>
            </a:r>
            <a:endParaRPr sz="1981" dirty="0">
              <a:latin typeface="Arial"/>
              <a:cs typeface="Arial"/>
            </a:endParaRPr>
          </a:p>
          <a:p>
            <a:pPr>
              <a:spcBef>
                <a:spcPts val="75"/>
              </a:spcBef>
            </a:pPr>
            <a:endParaRPr sz="1887" dirty="0">
              <a:latin typeface="Arial"/>
              <a:cs typeface="Arial"/>
            </a:endParaRPr>
          </a:p>
          <a:p>
            <a:pPr marL="23962" marR="9585" algn="just">
              <a:lnSpc>
                <a:spcPct val="95900"/>
              </a:lnSpc>
              <a:spcBef>
                <a:spcPts val="9"/>
              </a:spcBef>
            </a:pPr>
            <a:r>
              <a:rPr sz="1981" spc="-9" dirty="0">
                <a:latin typeface="Arial"/>
                <a:cs typeface="Arial"/>
              </a:rPr>
              <a:t>Tourists from everywhere </a:t>
            </a:r>
            <a:r>
              <a:rPr sz="1981" dirty="0">
                <a:latin typeface="Arial"/>
                <a:cs typeface="Arial"/>
              </a:rPr>
              <a:t>of </a:t>
            </a:r>
            <a:r>
              <a:rPr sz="1981" spc="-9" dirty="0">
                <a:latin typeface="Arial"/>
                <a:cs typeface="Arial"/>
              </a:rPr>
              <a:t>the </a:t>
            </a:r>
            <a:r>
              <a:rPr sz="1981" dirty="0">
                <a:latin typeface="Arial"/>
                <a:cs typeface="Arial"/>
              </a:rPr>
              <a:t>world </a:t>
            </a:r>
            <a:r>
              <a:rPr sz="1981" spc="-9" dirty="0">
                <a:latin typeface="Arial"/>
                <a:cs typeface="Arial"/>
              </a:rPr>
              <a:t>visit </a:t>
            </a:r>
            <a:r>
              <a:rPr sz="1981" dirty="0">
                <a:latin typeface="Arial"/>
                <a:cs typeface="Arial"/>
              </a:rPr>
              <a:t>Paris every </a:t>
            </a:r>
            <a:r>
              <a:rPr sz="1981" spc="-9" dirty="0">
                <a:latin typeface="Arial"/>
                <a:cs typeface="Arial"/>
              </a:rPr>
              <a:t>day </a:t>
            </a:r>
            <a:r>
              <a:rPr sz="1981" dirty="0">
                <a:latin typeface="Arial"/>
                <a:cs typeface="Arial"/>
              </a:rPr>
              <a:t>in </a:t>
            </a:r>
            <a:r>
              <a:rPr sz="1981" spc="-9" dirty="0">
                <a:latin typeface="Arial"/>
                <a:cs typeface="Arial"/>
              </a:rPr>
              <a:t>two </a:t>
            </a:r>
            <a:r>
              <a:rPr sz="1981" dirty="0">
                <a:latin typeface="Arial"/>
                <a:cs typeface="Arial"/>
              </a:rPr>
              <a:t>ways </a:t>
            </a:r>
            <a:r>
              <a:rPr sz="1981" spc="-9" dirty="0">
                <a:latin typeface="Arial"/>
                <a:cs typeface="Arial"/>
              </a:rPr>
              <a:t>basically: </a:t>
            </a:r>
            <a:r>
              <a:rPr sz="1981" dirty="0">
                <a:latin typeface="Arial"/>
                <a:cs typeface="Arial"/>
              </a:rPr>
              <a:t>with </a:t>
            </a:r>
            <a:r>
              <a:rPr sz="1981" spc="-9" dirty="0">
                <a:latin typeface="Arial"/>
                <a:cs typeface="Arial"/>
              </a:rPr>
              <a:t>travel  agencies providing standard </a:t>
            </a:r>
            <a:r>
              <a:rPr sz="1981" dirty="0">
                <a:latin typeface="Arial"/>
                <a:cs typeface="Arial"/>
              </a:rPr>
              <a:t>"must </a:t>
            </a:r>
            <a:r>
              <a:rPr sz="1981" spc="-9" dirty="0">
                <a:latin typeface="Arial"/>
                <a:cs typeface="Arial"/>
              </a:rPr>
              <a:t>see" </a:t>
            </a:r>
            <a:r>
              <a:rPr sz="1981" dirty="0">
                <a:latin typeface="Arial"/>
                <a:cs typeface="Arial"/>
              </a:rPr>
              <a:t>guided </a:t>
            </a:r>
            <a:r>
              <a:rPr sz="1981" spc="-9" dirty="0">
                <a:latin typeface="Arial"/>
                <a:cs typeface="Arial"/>
              </a:rPr>
              <a:t>tours </a:t>
            </a:r>
            <a:r>
              <a:rPr sz="1981" dirty="0">
                <a:latin typeface="Arial"/>
                <a:cs typeface="Arial"/>
              </a:rPr>
              <a:t>or plan </a:t>
            </a:r>
            <a:r>
              <a:rPr sz="1981" spc="-9" dirty="0">
                <a:latin typeface="Arial"/>
                <a:cs typeface="Arial"/>
              </a:rPr>
              <a:t>themselves with the </a:t>
            </a:r>
            <a:r>
              <a:rPr sz="1981" dirty="0">
                <a:latin typeface="Arial"/>
                <a:cs typeface="Arial"/>
              </a:rPr>
              <a:t>help of </a:t>
            </a:r>
            <a:r>
              <a:rPr sz="1981" spc="-9" dirty="0">
                <a:latin typeface="Arial"/>
                <a:cs typeface="Arial"/>
              </a:rPr>
              <a:t>websites  </a:t>
            </a:r>
            <a:r>
              <a:rPr sz="1981" dirty="0">
                <a:latin typeface="Arial"/>
                <a:cs typeface="Arial"/>
              </a:rPr>
              <a:t>or</a:t>
            </a:r>
            <a:r>
              <a:rPr sz="1981" spc="-85" dirty="0">
                <a:latin typeface="Arial"/>
                <a:cs typeface="Arial"/>
              </a:rPr>
              <a:t> </a:t>
            </a:r>
            <a:r>
              <a:rPr sz="1981" spc="-9" dirty="0">
                <a:latin typeface="Arial"/>
                <a:cs typeface="Arial"/>
              </a:rPr>
              <a:t>travel</a:t>
            </a:r>
            <a:r>
              <a:rPr sz="1981" spc="-94" dirty="0">
                <a:latin typeface="Arial"/>
                <a:cs typeface="Arial"/>
              </a:rPr>
              <a:t> </a:t>
            </a:r>
            <a:r>
              <a:rPr sz="1981" spc="-9" dirty="0">
                <a:latin typeface="Arial"/>
                <a:cs typeface="Arial"/>
              </a:rPr>
              <a:t>app</a:t>
            </a:r>
            <a:r>
              <a:rPr sz="1981" spc="-85" dirty="0">
                <a:latin typeface="Arial"/>
                <a:cs typeface="Arial"/>
              </a:rPr>
              <a:t> </a:t>
            </a:r>
            <a:r>
              <a:rPr sz="1981" spc="-9" dirty="0">
                <a:latin typeface="Arial"/>
                <a:cs typeface="Arial"/>
              </a:rPr>
              <a:t>full</a:t>
            </a:r>
            <a:r>
              <a:rPr sz="1981" spc="-75" dirty="0">
                <a:latin typeface="Arial"/>
                <a:cs typeface="Arial"/>
              </a:rPr>
              <a:t> </a:t>
            </a:r>
            <a:r>
              <a:rPr sz="1981" dirty="0">
                <a:latin typeface="Arial"/>
                <a:cs typeface="Arial"/>
              </a:rPr>
              <a:t>of</a:t>
            </a:r>
            <a:r>
              <a:rPr sz="1981" spc="-113" dirty="0">
                <a:latin typeface="Arial"/>
                <a:cs typeface="Arial"/>
              </a:rPr>
              <a:t> </a:t>
            </a:r>
            <a:r>
              <a:rPr sz="1981" spc="-9" dirty="0">
                <a:latin typeface="Arial"/>
                <a:cs typeface="Arial"/>
              </a:rPr>
              <a:t>impersonalised</a:t>
            </a:r>
            <a:r>
              <a:rPr sz="1981" spc="-75" dirty="0">
                <a:latin typeface="Arial"/>
                <a:cs typeface="Arial"/>
              </a:rPr>
              <a:t> </a:t>
            </a:r>
            <a:r>
              <a:rPr sz="1981" spc="-9" dirty="0">
                <a:latin typeface="Arial"/>
                <a:cs typeface="Arial"/>
              </a:rPr>
              <a:t>recommendation.</a:t>
            </a:r>
            <a:r>
              <a:rPr sz="1981" spc="-123" dirty="0">
                <a:latin typeface="Arial"/>
                <a:cs typeface="Arial"/>
              </a:rPr>
              <a:t> </a:t>
            </a:r>
            <a:r>
              <a:rPr sz="1981" dirty="0">
                <a:latin typeface="Arial"/>
                <a:cs typeface="Arial"/>
              </a:rPr>
              <a:t>Time</a:t>
            </a:r>
            <a:r>
              <a:rPr sz="1981" spc="-75" dirty="0">
                <a:latin typeface="Arial"/>
                <a:cs typeface="Arial"/>
              </a:rPr>
              <a:t> </a:t>
            </a:r>
            <a:r>
              <a:rPr sz="1981" spc="-9" dirty="0">
                <a:latin typeface="Arial"/>
                <a:cs typeface="Arial"/>
              </a:rPr>
              <a:t>is</a:t>
            </a:r>
            <a:r>
              <a:rPr sz="1981" spc="-85" dirty="0">
                <a:latin typeface="Arial"/>
                <a:cs typeface="Arial"/>
              </a:rPr>
              <a:t> </a:t>
            </a:r>
            <a:r>
              <a:rPr sz="1981" spc="-9" dirty="0">
                <a:latin typeface="Arial"/>
                <a:cs typeface="Arial"/>
              </a:rPr>
              <a:t>short</a:t>
            </a:r>
            <a:r>
              <a:rPr sz="1981" spc="-113" dirty="0">
                <a:latin typeface="Arial"/>
                <a:cs typeface="Arial"/>
              </a:rPr>
              <a:t> </a:t>
            </a:r>
            <a:r>
              <a:rPr sz="1981" dirty="0">
                <a:latin typeface="Arial"/>
                <a:cs typeface="Arial"/>
              </a:rPr>
              <a:t>and</a:t>
            </a:r>
            <a:r>
              <a:rPr sz="1981" spc="-104" dirty="0">
                <a:latin typeface="Arial"/>
                <a:cs typeface="Arial"/>
              </a:rPr>
              <a:t> </a:t>
            </a:r>
            <a:r>
              <a:rPr sz="1981" spc="-9" dirty="0">
                <a:latin typeface="Arial"/>
                <a:cs typeface="Arial"/>
              </a:rPr>
              <a:t>time</a:t>
            </a:r>
            <a:r>
              <a:rPr sz="1981" spc="-104" dirty="0">
                <a:latin typeface="Arial"/>
                <a:cs typeface="Arial"/>
              </a:rPr>
              <a:t> </a:t>
            </a:r>
            <a:r>
              <a:rPr sz="1981" dirty="0">
                <a:latin typeface="Arial"/>
                <a:cs typeface="Arial"/>
              </a:rPr>
              <a:t>is</a:t>
            </a:r>
            <a:r>
              <a:rPr sz="1981" spc="-104" dirty="0">
                <a:latin typeface="Arial"/>
                <a:cs typeface="Arial"/>
              </a:rPr>
              <a:t> </a:t>
            </a:r>
            <a:r>
              <a:rPr sz="1981" dirty="0">
                <a:latin typeface="Arial"/>
                <a:cs typeface="Arial"/>
              </a:rPr>
              <a:t>money.</a:t>
            </a:r>
            <a:r>
              <a:rPr sz="1981" spc="-113" dirty="0">
                <a:latin typeface="Arial"/>
                <a:cs typeface="Arial"/>
              </a:rPr>
              <a:t> </a:t>
            </a:r>
            <a:r>
              <a:rPr sz="1981" spc="-9" dirty="0">
                <a:latin typeface="Arial"/>
                <a:cs typeface="Arial"/>
              </a:rPr>
              <a:t>How</a:t>
            </a:r>
            <a:r>
              <a:rPr sz="1981" spc="-75" dirty="0">
                <a:latin typeface="Arial"/>
                <a:cs typeface="Arial"/>
              </a:rPr>
              <a:t> </a:t>
            </a:r>
            <a:r>
              <a:rPr sz="1981" spc="-9" dirty="0">
                <a:latin typeface="Arial"/>
                <a:cs typeface="Arial"/>
              </a:rPr>
              <a:t>to</a:t>
            </a:r>
            <a:r>
              <a:rPr sz="1981" spc="-104" dirty="0">
                <a:latin typeface="Arial"/>
                <a:cs typeface="Arial"/>
              </a:rPr>
              <a:t> </a:t>
            </a:r>
            <a:r>
              <a:rPr sz="1981" spc="-9" dirty="0">
                <a:latin typeface="Arial"/>
                <a:cs typeface="Arial"/>
              </a:rPr>
              <a:t>make  the trip </a:t>
            </a:r>
            <a:r>
              <a:rPr sz="1981" dirty="0">
                <a:latin typeface="Arial"/>
                <a:cs typeface="Arial"/>
              </a:rPr>
              <a:t>as </a:t>
            </a:r>
            <a:r>
              <a:rPr sz="1981" spc="-9" dirty="0">
                <a:latin typeface="Arial"/>
                <a:cs typeface="Arial"/>
              </a:rPr>
              <a:t>personalised </a:t>
            </a:r>
            <a:r>
              <a:rPr sz="1981" dirty="0">
                <a:latin typeface="Arial"/>
                <a:cs typeface="Arial"/>
              </a:rPr>
              <a:t>as </a:t>
            </a:r>
            <a:r>
              <a:rPr sz="1981" spc="-9" dirty="0">
                <a:latin typeface="Arial"/>
                <a:cs typeface="Arial"/>
              </a:rPr>
              <a:t>possible </a:t>
            </a:r>
            <a:r>
              <a:rPr sz="1981" dirty="0">
                <a:latin typeface="Arial"/>
                <a:cs typeface="Arial"/>
              </a:rPr>
              <a:t>so make </a:t>
            </a:r>
            <a:r>
              <a:rPr sz="1981" spc="-9" dirty="0">
                <a:latin typeface="Arial"/>
                <a:cs typeface="Arial"/>
              </a:rPr>
              <a:t>the </a:t>
            </a:r>
            <a:r>
              <a:rPr sz="1981" dirty="0">
                <a:latin typeface="Arial"/>
                <a:cs typeface="Arial"/>
              </a:rPr>
              <a:t>days in Paris </a:t>
            </a:r>
            <a:r>
              <a:rPr sz="1981" spc="-9" dirty="0">
                <a:latin typeface="Arial"/>
                <a:cs typeface="Arial"/>
              </a:rPr>
              <a:t>as profitable as possible?  Customised travel services </a:t>
            </a:r>
            <a:r>
              <a:rPr sz="1981" dirty="0">
                <a:latin typeface="Arial"/>
                <a:cs typeface="Arial"/>
              </a:rPr>
              <a:t>are </a:t>
            </a:r>
            <a:r>
              <a:rPr sz="1981" spc="-9" dirty="0">
                <a:latin typeface="Arial"/>
                <a:cs typeface="Arial"/>
              </a:rPr>
              <a:t>usually </a:t>
            </a:r>
            <a:r>
              <a:rPr sz="1981" dirty="0">
                <a:latin typeface="Arial"/>
                <a:cs typeface="Arial"/>
              </a:rPr>
              <a:t>very </a:t>
            </a:r>
            <a:r>
              <a:rPr sz="1981" spc="-9" dirty="0">
                <a:latin typeface="Arial"/>
                <a:cs typeface="Arial"/>
              </a:rPr>
              <a:t>expensive and </a:t>
            </a:r>
            <a:r>
              <a:rPr sz="1981" dirty="0">
                <a:latin typeface="Arial"/>
                <a:cs typeface="Arial"/>
              </a:rPr>
              <a:t>not </a:t>
            </a:r>
            <a:r>
              <a:rPr sz="1981" spc="-9" dirty="0">
                <a:latin typeface="Arial"/>
                <a:cs typeface="Arial"/>
              </a:rPr>
              <a:t>accessible to </a:t>
            </a:r>
            <a:r>
              <a:rPr sz="1981" dirty="0">
                <a:latin typeface="Arial"/>
                <a:cs typeface="Arial"/>
              </a:rPr>
              <a:t>everyone then </a:t>
            </a:r>
            <a:r>
              <a:rPr sz="1981" spc="-9" dirty="0">
                <a:latin typeface="Arial"/>
                <a:cs typeface="Arial"/>
              </a:rPr>
              <a:t>they  always </a:t>
            </a:r>
            <a:r>
              <a:rPr sz="1981" dirty="0">
                <a:latin typeface="Arial"/>
                <a:cs typeface="Arial"/>
              </a:rPr>
              <a:t>rely on </a:t>
            </a:r>
            <a:r>
              <a:rPr sz="1981" spc="-9" dirty="0">
                <a:latin typeface="Arial"/>
                <a:cs typeface="Arial"/>
              </a:rPr>
              <a:t>experimented human </a:t>
            </a:r>
            <a:r>
              <a:rPr sz="1981" dirty="0">
                <a:latin typeface="Arial"/>
                <a:cs typeface="Arial"/>
              </a:rPr>
              <a:t>guide </a:t>
            </a:r>
            <a:r>
              <a:rPr sz="1981" spc="-9" dirty="0">
                <a:latin typeface="Arial"/>
                <a:cs typeface="Arial"/>
              </a:rPr>
              <a:t>expertise </a:t>
            </a:r>
            <a:r>
              <a:rPr sz="1981" dirty="0">
                <a:latin typeface="Arial"/>
                <a:cs typeface="Arial"/>
              </a:rPr>
              <a:t>which can be </a:t>
            </a:r>
            <a:r>
              <a:rPr sz="1981" spc="-9" dirty="0">
                <a:latin typeface="Arial"/>
                <a:cs typeface="Arial"/>
              </a:rPr>
              <a:t>asynchronized </a:t>
            </a:r>
            <a:r>
              <a:rPr sz="1981" dirty="0">
                <a:latin typeface="Arial"/>
                <a:cs typeface="Arial"/>
              </a:rPr>
              <a:t>in </a:t>
            </a:r>
            <a:r>
              <a:rPr sz="1981" spc="-9" dirty="0">
                <a:latin typeface="Arial"/>
                <a:cs typeface="Arial"/>
              </a:rPr>
              <a:t>terms </a:t>
            </a:r>
            <a:r>
              <a:rPr sz="1981" dirty="0">
                <a:latin typeface="Arial"/>
                <a:cs typeface="Arial"/>
              </a:rPr>
              <a:t>of POI  </a:t>
            </a:r>
            <a:r>
              <a:rPr sz="1981" spc="-9" dirty="0">
                <a:latin typeface="Arial"/>
                <a:cs typeface="Arial"/>
              </a:rPr>
              <a:t>(Points </a:t>
            </a:r>
            <a:r>
              <a:rPr sz="1981" dirty="0">
                <a:latin typeface="Arial"/>
                <a:cs typeface="Arial"/>
              </a:rPr>
              <a:t>of Interests)</a:t>
            </a:r>
            <a:r>
              <a:rPr sz="1981" spc="-47" dirty="0">
                <a:latin typeface="Arial"/>
                <a:cs typeface="Arial"/>
              </a:rPr>
              <a:t> </a:t>
            </a:r>
            <a:r>
              <a:rPr sz="1981" dirty="0">
                <a:latin typeface="Arial"/>
                <a:cs typeface="Arial"/>
              </a:rPr>
              <a:t>data.</a:t>
            </a:r>
          </a:p>
          <a:p>
            <a:pPr>
              <a:spcBef>
                <a:spcPts val="104"/>
              </a:spcBef>
            </a:pPr>
            <a:endParaRPr sz="1887" dirty="0">
              <a:latin typeface="Arial"/>
              <a:cs typeface="Arial"/>
            </a:endParaRPr>
          </a:p>
          <a:p>
            <a:pPr marL="23962" marR="9585" algn="just">
              <a:lnSpc>
                <a:spcPct val="95600"/>
              </a:lnSpc>
            </a:pPr>
            <a:r>
              <a:rPr sz="1981" dirty="0">
                <a:latin typeface="Arial"/>
                <a:cs typeface="Arial"/>
              </a:rPr>
              <a:t>This project </a:t>
            </a:r>
            <a:r>
              <a:rPr sz="1981" spc="-9" dirty="0">
                <a:latin typeface="Arial"/>
                <a:cs typeface="Arial"/>
              </a:rPr>
              <a:t>will try to </a:t>
            </a:r>
            <a:r>
              <a:rPr sz="1981" dirty="0">
                <a:latin typeface="Arial"/>
                <a:cs typeface="Arial"/>
              </a:rPr>
              <a:t>give access </a:t>
            </a:r>
            <a:r>
              <a:rPr sz="1981" spc="-9" dirty="0">
                <a:latin typeface="Arial"/>
                <a:cs typeface="Arial"/>
              </a:rPr>
              <a:t>to </a:t>
            </a:r>
            <a:r>
              <a:rPr sz="1981" dirty="0">
                <a:latin typeface="Arial"/>
                <a:cs typeface="Arial"/>
              </a:rPr>
              <a:t>everyone </a:t>
            </a:r>
            <a:r>
              <a:rPr sz="1981" spc="-9" dirty="0">
                <a:latin typeface="Arial"/>
                <a:cs typeface="Arial"/>
              </a:rPr>
              <a:t>the possibility to </a:t>
            </a:r>
            <a:r>
              <a:rPr sz="1981" dirty="0">
                <a:latin typeface="Arial"/>
                <a:cs typeface="Arial"/>
              </a:rPr>
              <a:t>customise </a:t>
            </a:r>
            <a:r>
              <a:rPr sz="1981" spc="-19" dirty="0">
                <a:latin typeface="Arial"/>
                <a:cs typeface="Arial"/>
              </a:rPr>
              <a:t>his </a:t>
            </a:r>
            <a:r>
              <a:rPr sz="1981" spc="-9" dirty="0">
                <a:latin typeface="Arial"/>
                <a:cs typeface="Arial"/>
              </a:rPr>
              <a:t>trip </a:t>
            </a:r>
            <a:r>
              <a:rPr sz="1981" dirty="0">
                <a:latin typeface="Arial"/>
                <a:cs typeface="Arial"/>
              </a:rPr>
              <a:t>in Paris based  on</a:t>
            </a:r>
            <a:r>
              <a:rPr sz="1981" spc="-66" dirty="0">
                <a:latin typeface="Arial"/>
                <a:cs typeface="Arial"/>
              </a:rPr>
              <a:t> </a:t>
            </a:r>
            <a:r>
              <a:rPr sz="1981" spc="-9" dirty="0">
                <a:latin typeface="Arial"/>
                <a:cs typeface="Arial"/>
              </a:rPr>
              <a:t>his</a:t>
            </a:r>
            <a:r>
              <a:rPr sz="1981" spc="-57" dirty="0">
                <a:latin typeface="Arial"/>
                <a:cs typeface="Arial"/>
              </a:rPr>
              <a:t> </a:t>
            </a:r>
            <a:r>
              <a:rPr sz="1981" spc="-9" dirty="0">
                <a:latin typeface="Arial"/>
                <a:cs typeface="Arial"/>
              </a:rPr>
              <a:t>personal</a:t>
            </a:r>
            <a:r>
              <a:rPr sz="1981" spc="-85" dirty="0">
                <a:latin typeface="Arial"/>
                <a:cs typeface="Arial"/>
              </a:rPr>
              <a:t> </a:t>
            </a:r>
            <a:r>
              <a:rPr sz="1981" spc="-9" dirty="0">
                <a:latin typeface="Arial"/>
                <a:cs typeface="Arial"/>
              </a:rPr>
              <a:t>interests.</a:t>
            </a:r>
            <a:r>
              <a:rPr sz="1981" spc="-75" dirty="0">
                <a:latin typeface="Arial"/>
                <a:cs typeface="Arial"/>
              </a:rPr>
              <a:t> </a:t>
            </a:r>
            <a:r>
              <a:rPr sz="1981" dirty="0">
                <a:latin typeface="Arial"/>
                <a:cs typeface="Arial"/>
              </a:rPr>
              <a:t>With</a:t>
            </a:r>
            <a:r>
              <a:rPr sz="1981" spc="-57" dirty="0">
                <a:latin typeface="Arial"/>
                <a:cs typeface="Arial"/>
              </a:rPr>
              <a:t> </a:t>
            </a:r>
            <a:r>
              <a:rPr sz="1981" spc="-9" dirty="0">
                <a:latin typeface="Arial"/>
                <a:cs typeface="Arial"/>
              </a:rPr>
              <a:t>the</a:t>
            </a:r>
            <a:r>
              <a:rPr sz="1981" spc="-85" dirty="0">
                <a:latin typeface="Arial"/>
                <a:cs typeface="Arial"/>
              </a:rPr>
              <a:t> </a:t>
            </a:r>
            <a:r>
              <a:rPr sz="1981" spc="-9" dirty="0">
                <a:latin typeface="Arial"/>
                <a:cs typeface="Arial"/>
              </a:rPr>
              <a:t>help</a:t>
            </a:r>
            <a:r>
              <a:rPr sz="1981" spc="-57" dirty="0">
                <a:latin typeface="Arial"/>
                <a:cs typeface="Arial"/>
              </a:rPr>
              <a:t> </a:t>
            </a:r>
            <a:r>
              <a:rPr sz="1981" dirty="0">
                <a:latin typeface="Arial"/>
                <a:cs typeface="Arial"/>
              </a:rPr>
              <a:t>of</a:t>
            </a:r>
            <a:r>
              <a:rPr sz="1981" spc="-104" dirty="0">
                <a:latin typeface="Arial"/>
                <a:cs typeface="Arial"/>
              </a:rPr>
              <a:t> </a:t>
            </a:r>
            <a:r>
              <a:rPr sz="1981" dirty="0">
                <a:latin typeface="Arial"/>
                <a:cs typeface="Arial"/>
              </a:rPr>
              <a:t>data</a:t>
            </a:r>
            <a:r>
              <a:rPr sz="1981" spc="-38" dirty="0">
                <a:latin typeface="Arial"/>
                <a:cs typeface="Arial"/>
              </a:rPr>
              <a:t> </a:t>
            </a:r>
            <a:r>
              <a:rPr sz="1981" spc="-9" dirty="0">
                <a:latin typeface="Arial"/>
                <a:cs typeface="Arial"/>
              </a:rPr>
              <a:t>visualisation,</a:t>
            </a:r>
            <a:r>
              <a:rPr sz="1981" spc="-66" dirty="0">
                <a:latin typeface="Arial"/>
                <a:cs typeface="Arial"/>
              </a:rPr>
              <a:t> </a:t>
            </a:r>
            <a:r>
              <a:rPr sz="1981" dirty="0">
                <a:latin typeface="Arial"/>
                <a:cs typeface="Arial"/>
              </a:rPr>
              <a:t>he</a:t>
            </a:r>
            <a:r>
              <a:rPr sz="1981" spc="-57" dirty="0">
                <a:latin typeface="Arial"/>
                <a:cs typeface="Arial"/>
              </a:rPr>
              <a:t> </a:t>
            </a:r>
            <a:r>
              <a:rPr sz="1981" spc="-9" dirty="0">
                <a:latin typeface="Arial"/>
                <a:cs typeface="Arial"/>
              </a:rPr>
              <a:t>can</a:t>
            </a:r>
            <a:r>
              <a:rPr sz="1981" spc="-57" dirty="0">
                <a:latin typeface="Arial"/>
                <a:cs typeface="Arial"/>
              </a:rPr>
              <a:t> </a:t>
            </a:r>
            <a:r>
              <a:rPr sz="1981" spc="-9" dirty="0">
                <a:latin typeface="Arial"/>
                <a:cs typeface="Arial"/>
              </a:rPr>
              <a:t>easily</a:t>
            </a:r>
            <a:r>
              <a:rPr sz="1981" spc="-94" dirty="0">
                <a:latin typeface="Arial"/>
                <a:cs typeface="Arial"/>
              </a:rPr>
              <a:t> </a:t>
            </a:r>
            <a:r>
              <a:rPr sz="1981" spc="-9" dirty="0">
                <a:latin typeface="Arial"/>
                <a:cs typeface="Arial"/>
              </a:rPr>
              <a:t>make</a:t>
            </a:r>
            <a:r>
              <a:rPr sz="1981" spc="-66" dirty="0">
                <a:latin typeface="Arial"/>
                <a:cs typeface="Arial"/>
              </a:rPr>
              <a:t> </a:t>
            </a:r>
            <a:r>
              <a:rPr sz="1981" spc="-9" dirty="0">
                <a:latin typeface="Arial"/>
                <a:cs typeface="Arial"/>
              </a:rPr>
              <a:t>his</a:t>
            </a:r>
            <a:r>
              <a:rPr sz="1981" spc="-57" dirty="0">
                <a:latin typeface="Arial"/>
                <a:cs typeface="Arial"/>
              </a:rPr>
              <a:t> </a:t>
            </a:r>
            <a:r>
              <a:rPr sz="1981" dirty="0">
                <a:latin typeface="Arial"/>
                <a:cs typeface="Arial"/>
              </a:rPr>
              <a:t>ideas</a:t>
            </a:r>
            <a:r>
              <a:rPr sz="1981" spc="-85" dirty="0">
                <a:latin typeface="Arial"/>
                <a:cs typeface="Arial"/>
              </a:rPr>
              <a:t> </a:t>
            </a:r>
            <a:r>
              <a:rPr sz="1981" dirty="0">
                <a:latin typeface="Arial"/>
                <a:cs typeface="Arial"/>
              </a:rPr>
              <a:t>on</a:t>
            </a:r>
            <a:r>
              <a:rPr sz="1981" spc="-75" dirty="0">
                <a:latin typeface="Arial"/>
                <a:cs typeface="Arial"/>
              </a:rPr>
              <a:t> </a:t>
            </a:r>
            <a:r>
              <a:rPr sz="1981" spc="-9" dirty="0">
                <a:latin typeface="Arial"/>
                <a:cs typeface="Arial"/>
              </a:rPr>
              <a:t>which  </a:t>
            </a:r>
            <a:r>
              <a:rPr sz="1981" dirty="0">
                <a:latin typeface="Arial"/>
                <a:cs typeface="Arial"/>
              </a:rPr>
              <a:t>Parisian</a:t>
            </a:r>
            <a:r>
              <a:rPr sz="1981" spc="-28" dirty="0">
                <a:latin typeface="Arial"/>
                <a:cs typeface="Arial"/>
              </a:rPr>
              <a:t> </a:t>
            </a:r>
            <a:r>
              <a:rPr sz="1981" spc="-9" dirty="0">
                <a:latin typeface="Arial"/>
                <a:cs typeface="Arial"/>
              </a:rPr>
              <a:t>arrondissement</a:t>
            </a:r>
            <a:r>
              <a:rPr sz="1981" spc="-47" dirty="0">
                <a:latin typeface="Arial"/>
                <a:cs typeface="Arial"/>
              </a:rPr>
              <a:t> </a:t>
            </a:r>
            <a:r>
              <a:rPr sz="1981" spc="-9" dirty="0">
                <a:latin typeface="Arial"/>
                <a:cs typeface="Arial"/>
              </a:rPr>
              <a:t>to</a:t>
            </a:r>
            <a:r>
              <a:rPr sz="1981" spc="-19" dirty="0">
                <a:latin typeface="Arial"/>
                <a:cs typeface="Arial"/>
              </a:rPr>
              <a:t> </a:t>
            </a:r>
            <a:r>
              <a:rPr sz="1981" dirty="0">
                <a:latin typeface="Arial"/>
                <a:cs typeface="Arial"/>
              </a:rPr>
              <a:t>be</a:t>
            </a:r>
            <a:r>
              <a:rPr sz="1981" spc="-38" dirty="0">
                <a:latin typeface="Arial"/>
                <a:cs typeface="Arial"/>
              </a:rPr>
              <a:t> </a:t>
            </a:r>
            <a:r>
              <a:rPr sz="1981" spc="-9" dirty="0">
                <a:latin typeface="Arial"/>
                <a:cs typeface="Arial"/>
              </a:rPr>
              <a:t>visited</a:t>
            </a:r>
            <a:r>
              <a:rPr sz="1981" spc="-28" dirty="0">
                <a:latin typeface="Arial"/>
                <a:cs typeface="Arial"/>
              </a:rPr>
              <a:t> </a:t>
            </a:r>
            <a:r>
              <a:rPr sz="1981" dirty="0">
                <a:latin typeface="Arial"/>
                <a:cs typeface="Arial"/>
              </a:rPr>
              <a:t>on</a:t>
            </a:r>
            <a:r>
              <a:rPr sz="1981" spc="-38" dirty="0">
                <a:latin typeface="Arial"/>
                <a:cs typeface="Arial"/>
              </a:rPr>
              <a:t> </a:t>
            </a:r>
            <a:r>
              <a:rPr sz="1981" spc="-9" dirty="0">
                <a:latin typeface="Arial"/>
                <a:cs typeface="Arial"/>
              </a:rPr>
              <a:t>priority</a:t>
            </a:r>
            <a:r>
              <a:rPr sz="1981" spc="-28" dirty="0">
                <a:latin typeface="Arial"/>
                <a:cs typeface="Arial"/>
              </a:rPr>
              <a:t> </a:t>
            </a:r>
            <a:r>
              <a:rPr sz="1981" dirty="0">
                <a:latin typeface="Arial"/>
                <a:cs typeface="Arial"/>
              </a:rPr>
              <a:t>with</a:t>
            </a:r>
            <a:r>
              <a:rPr sz="1981" spc="-57" dirty="0">
                <a:latin typeface="Arial"/>
                <a:cs typeface="Arial"/>
              </a:rPr>
              <a:t> </a:t>
            </a:r>
            <a:r>
              <a:rPr sz="1981" dirty="0">
                <a:latin typeface="Arial"/>
                <a:cs typeface="Arial"/>
              </a:rPr>
              <a:t>a</a:t>
            </a:r>
            <a:r>
              <a:rPr sz="1981" spc="-28" dirty="0">
                <a:latin typeface="Arial"/>
                <a:cs typeface="Arial"/>
              </a:rPr>
              <a:t> </a:t>
            </a:r>
            <a:r>
              <a:rPr sz="1981" dirty="0">
                <a:latin typeface="Arial"/>
                <a:cs typeface="Arial"/>
              </a:rPr>
              <a:t>deeper</a:t>
            </a:r>
            <a:r>
              <a:rPr sz="1981" spc="-47" dirty="0">
                <a:latin typeface="Arial"/>
                <a:cs typeface="Arial"/>
              </a:rPr>
              <a:t> </a:t>
            </a:r>
            <a:r>
              <a:rPr sz="1981" spc="-9" dirty="0">
                <a:latin typeface="Arial"/>
                <a:cs typeface="Arial"/>
              </a:rPr>
              <a:t>understanding</a:t>
            </a:r>
            <a:r>
              <a:rPr sz="1981" spc="-28" dirty="0">
                <a:latin typeface="Arial"/>
                <a:cs typeface="Arial"/>
              </a:rPr>
              <a:t> </a:t>
            </a:r>
            <a:r>
              <a:rPr sz="1981" spc="-9" dirty="0">
                <a:latin typeface="Arial"/>
                <a:cs typeface="Arial"/>
              </a:rPr>
              <a:t>on</a:t>
            </a:r>
            <a:r>
              <a:rPr sz="1981" spc="-38" dirty="0">
                <a:latin typeface="Arial"/>
                <a:cs typeface="Arial"/>
              </a:rPr>
              <a:t> </a:t>
            </a:r>
            <a:r>
              <a:rPr sz="1981" dirty="0">
                <a:latin typeface="Arial"/>
                <a:cs typeface="Arial"/>
              </a:rPr>
              <a:t>points</a:t>
            </a:r>
            <a:r>
              <a:rPr sz="1981" spc="-28" dirty="0">
                <a:latin typeface="Arial"/>
                <a:cs typeface="Arial"/>
              </a:rPr>
              <a:t> </a:t>
            </a:r>
            <a:r>
              <a:rPr sz="1981" dirty="0">
                <a:latin typeface="Arial"/>
                <a:cs typeface="Arial"/>
              </a:rPr>
              <a:t>of</a:t>
            </a:r>
            <a:r>
              <a:rPr sz="1981" spc="-47" dirty="0">
                <a:latin typeface="Arial"/>
                <a:cs typeface="Arial"/>
              </a:rPr>
              <a:t> </a:t>
            </a:r>
            <a:r>
              <a:rPr sz="1981" spc="-9" dirty="0">
                <a:latin typeface="Arial"/>
                <a:cs typeface="Arial"/>
              </a:rPr>
              <a:t>interests  </a:t>
            </a:r>
            <a:r>
              <a:rPr sz="1981" dirty="0">
                <a:latin typeface="Arial"/>
                <a:cs typeface="Arial"/>
              </a:rPr>
              <a:t>in </a:t>
            </a:r>
            <a:r>
              <a:rPr sz="1981" spc="-9" dirty="0">
                <a:latin typeface="Arial"/>
                <a:cs typeface="Arial"/>
              </a:rPr>
              <a:t>different </a:t>
            </a:r>
            <a:r>
              <a:rPr sz="1981" dirty="0">
                <a:latin typeface="Arial"/>
                <a:cs typeface="Arial"/>
              </a:rPr>
              <a:t>categories of</a:t>
            </a:r>
            <a:r>
              <a:rPr sz="1981" spc="-47" dirty="0">
                <a:latin typeface="Arial"/>
                <a:cs typeface="Arial"/>
              </a:rPr>
              <a:t> </a:t>
            </a:r>
            <a:r>
              <a:rPr sz="1981" spc="-9" dirty="0">
                <a:latin typeface="Arial"/>
                <a:cs typeface="Arial"/>
              </a:rPr>
              <a:t>arrondissement.</a:t>
            </a:r>
            <a:endParaRPr sz="1981" dirty="0">
              <a:latin typeface="Arial"/>
              <a:cs typeface="Arial"/>
            </a:endParaRPr>
          </a:p>
          <a:p>
            <a:pPr>
              <a:lnSpc>
                <a:spcPct val="100000"/>
              </a:lnSpc>
            </a:pPr>
            <a:endParaRPr sz="2264"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104434" y="11123920"/>
            <a:ext cx="4438944" cy="343514"/>
          </a:xfrm>
          <a:prstGeom prst="rect">
            <a:avLst/>
          </a:prstGeom>
        </p:spPr>
        <p:txBody>
          <a:bodyPr vert="horz" wrap="square" lIns="0" tIns="23962" rIns="0" bIns="0" rtlCol="0">
            <a:spAutoFit/>
          </a:bodyPr>
          <a:lstStyle/>
          <a:p>
            <a:pPr marL="23962">
              <a:spcBef>
                <a:spcPts val="189"/>
              </a:spcBef>
              <a:tabLst>
                <a:tab pos="454087" algn="l"/>
              </a:tabLst>
            </a:pPr>
            <a:r>
              <a:rPr sz="2075" dirty="0">
                <a:latin typeface="Carlito"/>
                <a:cs typeface="Carlito"/>
              </a:rPr>
              <a:t>-	</a:t>
            </a:r>
            <a:r>
              <a:rPr sz="2075" spc="-9" dirty="0">
                <a:latin typeface="Arial"/>
                <a:cs typeface="Arial"/>
              </a:rPr>
              <a:t>Cluster </a:t>
            </a:r>
            <a:r>
              <a:rPr sz="2075" dirty="0">
                <a:latin typeface="Arial"/>
                <a:cs typeface="Arial"/>
              </a:rPr>
              <a:t>2 – </a:t>
            </a:r>
            <a:r>
              <a:rPr sz="2075" spc="-9" dirty="0">
                <a:latin typeface="Arial"/>
                <a:cs typeface="Arial"/>
              </a:rPr>
              <a:t>Hotel, Restaurant,</a:t>
            </a:r>
            <a:r>
              <a:rPr sz="2075" spc="9" dirty="0">
                <a:latin typeface="Arial"/>
                <a:cs typeface="Arial"/>
              </a:rPr>
              <a:t> </a:t>
            </a:r>
            <a:r>
              <a:rPr sz="2075" dirty="0">
                <a:latin typeface="Arial"/>
                <a:cs typeface="Arial"/>
              </a:rPr>
              <a:t>Bar</a:t>
            </a:r>
            <a:endParaRPr sz="2075">
              <a:latin typeface="Arial"/>
              <a:cs typeface="Arial"/>
            </a:endParaRPr>
          </a:p>
        </p:txBody>
      </p:sp>
      <p:sp>
        <p:nvSpPr>
          <p:cNvPr id="4" name="object 4"/>
          <p:cNvSpPr/>
          <p:nvPr/>
        </p:nvSpPr>
        <p:spPr>
          <a:xfrm>
            <a:off x="2105471" y="5727700"/>
            <a:ext cx="10789728" cy="3325762"/>
          </a:xfrm>
          <a:prstGeom prst="rect">
            <a:avLst/>
          </a:prstGeom>
          <a:blipFill>
            <a:blip r:embed="rId2" cstate="print"/>
            <a:stretch>
              <a:fillRect/>
            </a:stretch>
          </a:blipFill>
        </p:spPr>
        <p:txBody>
          <a:bodyPr wrap="square" lIns="0" tIns="0" rIns="0" bIns="0" rtlCol="0"/>
          <a:lstStyle/>
          <a:p>
            <a:endParaRPr sz="3396"/>
          </a:p>
        </p:txBody>
      </p:sp>
      <p:sp>
        <p:nvSpPr>
          <p:cNvPr id="9" name="TextBox 8">
            <a:extLst>
              <a:ext uri="{FF2B5EF4-FFF2-40B4-BE49-F238E27FC236}">
                <a16:creationId xmlns:a16="http://schemas.microsoft.com/office/drawing/2014/main" id="{5C2FABD2-809B-42CF-B693-EEB3C27A1C2E}"/>
              </a:ext>
            </a:extLst>
          </p:cNvPr>
          <p:cNvSpPr txBox="1"/>
          <p:nvPr/>
        </p:nvSpPr>
        <p:spPr>
          <a:xfrm>
            <a:off x="2104433" y="850900"/>
            <a:ext cx="10789727" cy="1559209"/>
          </a:xfrm>
          <a:prstGeom prst="rect">
            <a:avLst/>
          </a:prstGeom>
          <a:noFill/>
        </p:spPr>
        <p:txBody>
          <a:bodyPr wrap="square">
            <a:spAutoFit/>
          </a:bodyPr>
          <a:lstStyle/>
          <a:p>
            <a:pPr>
              <a:lnSpc>
                <a:spcPct val="107000"/>
              </a:lnSpc>
              <a:spcAft>
                <a:spcPts val="800"/>
              </a:spcAft>
            </a:pPr>
            <a:r>
              <a:rPr lang="en-GB" sz="1800" dirty="0">
                <a:effectLst/>
                <a:latin typeface="Arial" panose="020B0604020202020204" pitchFamily="34" charset="0"/>
                <a:ea typeface="DengXian" panose="02010600030101010101" pitchFamily="2" charset="-122"/>
                <a:cs typeface="Arial" panose="020B0604020202020204" pitchFamily="34" charset="0"/>
              </a:rPr>
              <a:t>This top 10 venues’ categories list is already very useful to provide deeper insights to tourists so they can already more structured ideas on where they may want to visit relating to their interests. To make easier and more visual, we want to use the K-means cluster method to let the data show us if there are clusters so tourists can combine different arrondissement when they make their visit path or when they want to choose and ideal hotel to stay in a more flexible and efficient way. </a:t>
            </a:r>
            <a:endParaRPr lang="en-GB" sz="1800" dirty="0">
              <a:effectLst/>
              <a:latin typeface="Calibri" panose="020F0502020204030204" pitchFamily="34" charset="0"/>
              <a:ea typeface="DengXian" panose="02010600030101010101" pitchFamily="2" charset="-122"/>
              <a:cs typeface="Arial" panose="020B0604020202020204" pitchFamily="34" charset="0"/>
            </a:endParaRPr>
          </a:p>
        </p:txBody>
      </p:sp>
      <p:sp>
        <p:nvSpPr>
          <p:cNvPr id="11" name="TextBox 10">
            <a:extLst>
              <a:ext uri="{FF2B5EF4-FFF2-40B4-BE49-F238E27FC236}">
                <a16:creationId xmlns:a16="http://schemas.microsoft.com/office/drawing/2014/main" id="{434BC30D-754A-4841-A4C7-ACFD792C0D6C}"/>
              </a:ext>
            </a:extLst>
          </p:cNvPr>
          <p:cNvSpPr txBox="1"/>
          <p:nvPr/>
        </p:nvSpPr>
        <p:spPr>
          <a:xfrm>
            <a:off x="2104433" y="4931508"/>
            <a:ext cx="7127630" cy="373757"/>
          </a:xfrm>
          <a:prstGeom prst="rect">
            <a:avLst/>
          </a:prstGeom>
          <a:noFill/>
        </p:spPr>
        <p:txBody>
          <a:bodyPr wrap="square">
            <a:spAutoFit/>
          </a:bodyPr>
          <a:lstStyle/>
          <a:p>
            <a:pPr lvl="0">
              <a:lnSpc>
                <a:spcPct val="107000"/>
              </a:lnSpc>
              <a:spcAft>
                <a:spcPts val="800"/>
              </a:spcAft>
            </a:pPr>
            <a:r>
              <a:rPr lang="en-GB" sz="1800" dirty="0">
                <a:effectLst/>
                <a:latin typeface="Arial" panose="020B0604020202020204" pitchFamily="34" charset="0"/>
                <a:ea typeface="DengXian" panose="02010600030101010101" pitchFamily="2" charset="-122"/>
                <a:cs typeface="Arial" panose="020B0604020202020204" pitchFamily="34" charset="0"/>
              </a:rPr>
              <a:t>9. K-means clustering (unsupervised machine learning, K = 9) </a:t>
            </a:r>
            <a:endParaRPr lang="en-GB" sz="1800" dirty="0">
              <a:effectLst/>
              <a:latin typeface="Calibri" panose="020F0502020204030204" pitchFamily="34" charset="0"/>
              <a:ea typeface="DengXian" panose="02010600030101010101" pitchFamily="2" charset="-122"/>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5">
            <a:extLst>
              <a:ext uri="{FF2B5EF4-FFF2-40B4-BE49-F238E27FC236}">
                <a16:creationId xmlns:a16="http://schemas.microsoft.com/office/drawing/2014/main" id="{64E058F7-224D-4417-B57D-7760A02694DF}"/>
              </a:ext>
            </a:extLst>
          </p:cNvPr>
          <p:cNvSpPr/>
          <p:nvPr/>
        </p:nvSpPr>
        <p:spPr>
          <a:xfrm>
            <a:off x="1718469" y="1476587"/>
            <a:ext cx="11298365" cy="7740225"/>
          </a:xfrm>
          <a:prstGeom prst="rect">
            <a:avLst/>
          </a:prstGeom>
          <a:blipFill>
            <a:blip r:embed="rId2" cstate="print"/>
            <a:stretch>
              <a:fillRect/>
            </a:stretch>
          </a:blipFill>
        </p:spPr>
        <p:txBody>
          <a:bodyPr wrap="square" lIns="0" tIns="0" rIns="0" bIns="0" rtlCol="0"/>
          <a:lstStyle/>
          <a:p>
            <a:endParaRPr sz="3396"/>
          </a:p>
        </p:txBody>
      </p:sp>
    </p:spTree>
    <p:extLst>
      <p:ext uri="{BB962C8B-B14F-4D97-AF65-F5344CB8AC3E}">
        <p14:creationId xmlns:p14="http://schemas.microsoft.com/office/powerpoint/2010/main" val="2165917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25788359-0A03-425D-B1A9-8B4C2937B7E8}"/>
              </a:ext>
            </a:extLst>
          </p:cNvPr>
          <p:cNvSpPr txBox="1"/>
          <p:nvPr/>
        </p:nvSpPr>
        <p:spPr>
          <a:xfrm>
            <a:off x="2033194" y="2430114"/>
            <a:ext cx="6357095" cy="676866"/>
          </a:xfrm>
          <a:prstGeom prst="rect">
            <a:avLst/>
          </a:prstGeom>
        </p:spPr>
        <p:txBody>
          <a:bodyPr vert="horz" wrap="square" lIns="0" tIns="25160" rIns="0" bIns="0" rtlCol="0">
            <a:spAutoFit/>
          </a:bodyPr>
          <a:lstStyle/>
          <a:p>
            <a:pPr marL="23962">
              <a:spcBef>
                <a:spcPts val="198"/>
              </a:spcBef>
            </a:pPr>
            <a:r>
              <a:rPr sz="2075" spc="-9" dirty="0">
                <a:latin typeface="Arial"/>
                <a:cs typeface="Arial"/>
              </a:rPr>
              <a:t>10. Cluster’s</a:t>
            </a:r>
            <a:r>
              <a:rPr sz="2075" spc="-66" dirty="0">
                <a:latin typeface="Arial"/>
                <a:cs typeface="Arial"/>
              </a:rPr>
              <a:t> </a:t>
            </a:r>
            <a:r>
              <a:rPr sz="2075" spc="-9" dirty="0">
                <a:latin typeface="Arial"/>
                <a:cs typeface="Arial"/>
              </a:rPr>
              <a:t>analysis</a:t>
            </a:r>
            <a:endParaRPr sz="2075" dirty="0">
              <a:latin typeface="Arial"/>
              <a:cs typeface="Arial"/>
            </a:endParaRPr>
          </a:p>
          <a:p>
            <a:pPr marL="23962">
              <a:spcBef>
                <a:spcPts val="113"/>
              </a:spcBef>
              <a:tabLst>
                <a:tab pos="454087" algn="l"/>
              </a:tabLst>
            </a:pPr>
            <a:r>
              <a:rPr lang="en-GB" sz="2075" dirty="0">
                <a:latin typeface="Carlito"/>
                <a:cs typeface="Carlito"/>
              </a:rPr>
              <a:t>-	</a:t>
            </a:r>
            <a:r>
              <a:rPr lang="en-GB" sz="2075" spc="-9" dirty="0">
                <a:latin typeface="Arial"/>
                <a:cs typeface="Arial"/>
              </a:rPr>
              <a:t>Cluster </a:t>
            </a:r>
            <a:r>
              <a:rPr lang="en-GB" sz="2075" dirty="0">
                <a:latin typeface="Arial"/>
                <a:cs typeface="Arial"/>
              </a:rPr>
              <a:t>0 – </a:t>
            </a:r>
            <a:r>
              <a:rPr lang="en-GB" sz="2075" spc="-9" dirty="0">
                <a:latin typeface="Arial"/>
                <a:cs typeface="Arial"/>
              </a:rPr>
              <a:t>Restaurant, </a:t>
            </a:r>
            <a:r>
              <a:rPr lang="en-GB" sz="2075" dirty="0">
                <a:latin typeface="Arial"/>
                <a:cs typeface="Arial"/>
              </a:rPr>
              <a:t>Bar, </a:t>
            </a:r>
            <a:r>
              <a:rPr lang="en-GB" sz="2075" spc="-9" dirty="0">
                <a:latin typeface="Arial"/>
                <a:cs typeface="Arial"/>
              </a:rPr>
              <a:t>Coffee </a:t>
            </a:r>
            <a:r>
              <a:rPr lang="en-GB" sz="2075" dirty="0">
                <a:latin typeface="Arial"/>
                <a:cs typeface="Arial"/>
              </a:rPr>
              <a:t>and </a:t>
            </a:r>
            <a:r>
              <a:rPr lang="en-GB" sz="2075" spc="-9" dirty="0">
                <a:latin typeface="Arial"/>
                <a:cs typeface="Arial"/>
              </a:rPr>
              <a:t>Ice-cream</a:t>
            </a:r>
            <a:endParaRPr lang="en-GB" sz="2075" dirty="0">
              <a:latin typeface="Arial"/>
              <a:cs typeface="Arial"/>
            </a:endParaRPr>
          </a:p>
        </p:txBody>
      </p:sp>
      <p:sp>
        <p:nvSpPr>
          <p:cNvPr id="3" name="object 6">
            <a:extLst>
              <a:ext uri="{FF2B5EF4-FFF2-40B4-BE49-F238E27FC236}">
                <a16:creationId xmlns:a16="http://schemas.microsoft.com/office/drawing/2014/main" id="{046B5E48-A756-4E6F-B114-BA54BC5D50E9}"/>
              </a:ext>
            </a:extLst>
          </p:cNvPr>
          <p:cNvSpPr/>
          <p:nvPr/>
        </p:nvSpPr>
        <p:spPr>
          <a:xfrm>
            <a:off x="1642269" y="3396842"/>
            <a:ext cx="11453833" cy="1949858"/>
          </a:xfrm>
          <a:prstGeom prst="rect">
            <a:avLst/>
          </a:prstGeom>
          <a:blipFill>
            <a:blip r:embed="rId2" cstate="print"/>
            <a:stretch>
              <a:fillRect/>
            </a:stretch>
          </a:blipFill>
        </p:spPr>
        <p:txBody>
          <a:bodyPr wrap="square" lIns="0" tIns="0" rIns="0" bIns="0" rtlCol="0"/>
          <a:lstStyle/>
          <a:p>
            <a:endParaRPr sz="3396"/>
          </a:p>
        </p:txBody>
      </p:sp>
      <p:sp>
        <p:nvSpPr>
          <p:cNvPr id="4" name="object 7">
            <a:extLst>
              <a:ext uri="{FF2B5EF4-FFF2-40B4-BE49-F238E27FC236}">
                <a16:creationId xmlns:a16="http://schemas.microsoft.com/office/drawing/2014/main" id="{7EB58180-7340-4597-86D6-4BECFF5D8712}"/>
              </a:ext>
            </a:extLst>
          </p:cNvPr>
          <p:cNvSpPr/>
          <p:nvPr/>
        </p:nvSpPr>
        <p:spPr>
          <a:xfrm>
            <a:off x="1663489" y="6213459"/>
            <a:ext cx="10832103" cy="1479574"/>
          </a:xfrm>
          <a:prstGeom prst="rect">
            <a:avLst/>
          </a:prstGeom>
          <a:blipFill>
            <a:blip r:embed="rId3" cstate="print"/>
            <a:stretch>
              <a:fillRect/>
            </a:stretch>
          </a:blipFill>
        </p:spPr>
        <p:txBody>
          <a:bodyPr wrap="square" lIns="0" tIns="0" rIns="0" bIns="0" rtlCol="0"/>
          <a:lstStyle/>
          <a:p>
            <a:endParaRPr sz="3396"/>
          </a:p>
        </p:txBody>
      </p:sp>
      <p:sp>
        <p:nvSpPr>
          <p:cNvPr id="6" name="TextBox 5">
            <a:extLst>
              <a:ext uri="{FF2B5EF4-FFF2-40B4-BE49-F238E27FC236}">
                <a16:creationId xmlns:a16="http://schemas.microsoft.com/office/drawing/2014/main" id="{6998A24A-3C9A-4BCA-9D28-D956AAC90884}"/>
              </a:ext>
            </a:extLst>
          </p:cNvPr>
          <p:cNvSpPr txBox="1"/>
          <p:nvPr/>
        </p:nvSpPr>
        <p:spPr>
          <a:xfrm>
            <a:off x="2033194" y="5593201"/>
            <a:ext cx="7127630" cy="373757"/>
          </a:xfrm>
          <a:prstGeom prst="rect">
            <a:avLst/>
          </a:prstGeom>
          <a:noFill/>
        </p:spPr>
        <p:txBody>
          <a:bodyPr wrap="square">
            <a:spAutoFit/>
          </a:bodyPr>
          <a:lstStyle/>
          <a:p>
            <a:pPr marL="342900" lvl="0" indent="-342900">
              <a:lnSpc>
                <a:spcPct val="107000"/>
              </a:lnSpc>
              <a:spcAft>
                <a:spcPts val="800"/>
              </a:spcAft>
              <a:buFont typeface="Calibri" panose="020F0502020204030204" pitchFamily="34" charset="0"/>
              <a:buChar char="-"/>
            </a:pPr>
            <a:r>
              <a:rPr lang="en-GB" sz="1800" dirty="0">
                <a:effectLst/>
                <a:latin typeface="Arial" panose="020B0604020202020204" pitchFamily="34" charset="0"/>
                <a:ea typeface="DengXian" panose="02010600030101010101" pitchFamily="2" charset="-122"/>
                <a:cs typeface="Times New Roman" panose="02020603050405020304" pitchFamily="18" charset="0"/>
              </a:rPr>
              <a:t>Cluster 2 – Hotel, Restaurant, Bar</a:t>
            </a:r>
            <a:endParaRPr lang="en-GB" sz="1800" dirty="0">
              <a:effectLst/>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398030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19866" y="1155700"/>
            <a:ext cx="10817605" cy="7689299"/>
          </a:xfrm>
          <a:prstGeom prst="rect">
            <a:avLst/>
          </a:prstGeom>
        </p:spPr>
        <p:txBody>
          <a:bodyPr vert="horz" wrap="square" lIns="0" tIns="25160" rIns="0" bIns="0" rtlCol="0">
            <a:spAutoFit/>
          </a:bodyPr>
          <a:lstStyle/>
          <a:p>
            <a:pPr marL="23962">
              <a:spcBef>
                <a:spcPts val="198"/>
              </a:spcBef>
            </a:pPr>
            <a:r>
              <a:rPr sz="2547" b="1" dirty="0">
                <a:latin typeface="Arial"/>
                <a:cs typeface="Arial"/>
              </a:rPr>
              <a:t>Discussion</a:t>
            </a:r>
            <a:endParaRPr sz="2547" dirty="0">
              <a:latin typeface="Arial"/>
              <a:cs typeface="Arial"/>
            </a:endParaRPr>
          </a:p>
          <a:p>
            <a:pPr>
              <a:spcBef>
                <a:spcPts val="19"/>
              </a:spcBef>
            </a:pPr>
            <a:endParaRPr sz="2264" dirty="0">
              <a:latin typeface="Arial"/>
              <a:cs typeface="Arial"/>
            </a:endParaRPr>
          </a:p>
          <a:p>
            <a:pPr marL="23962" marR="9585">
              <a:lnSpc>
                <a:spcPct val="109800"/>
              </a:lnSpc>
            </a:pPr>
            <a:r>
              <a:rPr sz="2075" dirty="0">
                <a:latin typeface="Carlito"/>
                <a:cs typeface="Carlito"/>
              </a:rPr>
              <a:t>According </a:t>
            </a:r>
            <a:r>
              <a:rPr sz="2075" spc="-9" dirty="0">
                <a:latin typeface="Carlito"/>
                <a:cs typeface="Carlito"/>
              </a:rPr>
              <a:t>to the results </a:t>
            </a:r>
            <a:r>
              <a:rPr sz="2075" dirty="0">
                <a:latin typeface="Carlito"/>
                <a:cs typeface="Carlito"/>
              </a:rPr>
              <a:t>of </a:t>
            </a:r>
            <a:r>
              <a:rPr sz="2075" spc="-9" dirty="0">
                <a:latin typeface="Carlito"/>
                <a:cs typeface="Carlito"/>
              </a:rPr>
              <a:t>K-means clustering, we </a:t>
            </a:r>
            <a:r>
              <a:rPr sz="2075" dirty="0">
                <a:latin typeface="Carlito"/>
                <a:cs typeface="Carlito"/>
              </a:rPr>
              <a:t>can see two </a:t>
            </a:r>
            <a:r>
              <a:rPr sz="2075" spc="-9" dirty="0">
                <a:latin typeface="Carlito"/>
                <a:cs typeface="Carlito"/>
              </a:rPr>
              <a:t>obvious clusters which share </a:t>
            </a:r>
            <a:r>
              <a:rPr sz="2075" dirty="0">
                <a:latin typeface="Carlito"/>
                <a:cs typeface="Carlito"/>
              </a:rPr>
              <a:t>the  </a:t>
            </a:r>
            <a:r>
              <a:rPr sz="2075" spc="-9" dirty="0">
                <a:latin typeface="Carlito"/>
                <a:cs typeface="Carlito"/>
              </a:rPr>
              <a:t>same categories </a:t>
            </a:r>
            <a:r>
              <a:rPr sz="2075" dirty="0">
                <a:latin typeface="Carlito"/>
                <a:cs typeface="Carlito"/>
              </a:rPr>
              <a:t>of </a:t>
            </a:r>
            <a:r>
              <a:rPr sz="2075" spc="-9" dirty="0">
                <a:latin typeface="Carlito"/>
                <a:cs typeface="Carlito"/>
              </a:rPr>
              <a:t>POI: Cluster </a:t>
            </a:r>
            <a:r>
              <a:rPr sz="2075" dirty="0">
                <a:latin typeface="Carlito"/>
                <a:cs typeface="Carlito"/>
              </a:rPr>
              <a:t>0 is a zone </a:t>
            </a:r>
            <a:r>
              <a:rPr sz="2075" spc="-9" dirty="0">
                <a:latin typeface="Carlito"/>
                <a:cs typeface="Carlito"/>
              </a:rPr>
              <a:t>where tourists </a:t>
            </a:r>
            <a:r>
              <a:rPr sz="2075" dirty="0">
                <a:latin typeface="Carlito"/>
                <a:cs typeface="Carlito"/>
              </a:rPr>
              <a:t>will </a:t>
            </a:r>
            <a:r>
              <a:rPr sz="2075" spc="-9" dirty="0">
                <a:latin typeface="Carlito"/>
                <a:cs typeface="Carlito"/>
              </a:rPr>
              <a:t>have no difficulties </a:t>
            </a:r>
            <a:r>
              <a:rPr sz="2075" dirty="0">
                <a:latin typeface="Carlito"/>
                <a:cs typeface="Carlito"/>
              </a:rPr>
              <a:t>to </a:t>
            </a:r>
            <a:r>
              <a:rPr sz="2075" spc="-9" dirty="0">
                <a:latin typeface="Carlito"/>
                <a:cs typeface="Carlito"/>
              </a:rPr>
              <a:t>find restaurants  </a:t>
            </a:r>
            <a:r>
              <a:rPr sz="2075" dirty="0">
                <a:latin typeface="Carlito"/>
                <a:cs typeface="Carlito"/>
              </a:rPr>
              <a:t>especially </a:t>
            </a:r>
            <a:r>
              <a:rPr sz="2075" spc="-9" dirty="0">
                <a:latin typeface="Carlito"/>
                <a:cs typeface="Carlito"/>
              </a:rPr>
              <a:t>good </a:t>
            </a:r>
            <a:r>
              <a:rPr sz="2075" dirty="0">
                <a:latin typeface="Carlito"/>
                <a:cs typeface="Carlito"/>
              </a:rPr>
              <a:t>French </a:t>
            </a:r>
            <a:r>
              <a:rPr sz="2075" spc="-9" dirty="0">
                <a:latin typeface="Carlito"/>
                <a:cs typeface="Carlito"/>
              </a:rPr>
              <a:t>restaurants </a:t>
            </a:r>
            <a:r>
              <a:rPr sz="2075" dirty="0">
                <a:latin typeface="Carlito"/>
                <a:cs typeface="Carlito"/>
              </a:rPr>
              <a:t>as well as </a:t>
            </a:r>
            <a:r>
              <a:rPr sz="2075" spc="-9" dirty="0">
                <a:latin typeface="Carlito"/>
                <a:cs typeface="Carlito"/>
              </a:rPr>
              <a:t>bars </a:t>
            </a:r>
            <a:r>
              <a:rPr sz="2075" dirty="0">
                <a:latin typeface="Carlito"/>
                <a:cs typeface="Carlito"/>
              </a:rPr>
              <a:t>and </a:t>
            </a:r>
            <a:r>
              <a:rPr sz="2075" spc="-9" dirty="0">
                <a:latin typeface="Carlito"/>
                <a:cs typeface="Carlito"/>
              </a:rPr>
              <a:t>ice-cream shops. Cluster </a:t>
            </a:r>
            <a:r>
              <a:rPr sz="2075" dirty="0">
                <a:latin typeface="Carlito"/>
                <a:cs typeface="Carlito"/>
              </a:rPr>
              <a:t>2 </a:t>
            </a:r>
            <a:r>
              <a:rPr sz="2075" spc="-19" dirty="0">
                <a:latin typeface="Carlito"/>
                <a:cs typeface="Carlito"/>
              </a:rPr>
              <a:t>is </a:t>
            </a:r>
            <a:r>
              <a:rPr sz="2075" dirty="0">
                <a:latin typeface="Carlito"/>
                <a:cs typeface="Carlito"/>
              </a:rPr>
              <a:t>an area </a:t>
            </a:r>
            <a:r>
              <a:rPr sz="2075" spc="-9" dirty="0">
                <a:latin typeface="Carlito"/>
                <a:cs typeface="Carlito"/>
              </a:rPr>
              <a:t>where  </a:t>
            </a:r>
            <a:r>
              <a:rPr sz="2075" dirty="0">
                <a:latin typeface="Carlito"/>
                <a:cs typeface="Carlito"/>
              </a:rPr>
              <a:t>tourists will easily </a:t>
            </a:r>
            <a:r>
              <a:rPr sz="2075" spc="-9" dirty="0">
                <a:latin typeface="Carlito"/>
                <a:cs typeface="Carlito"/>
              </a:rPr>
              <a:t>find hotels </a:t>
            </a:r>
            <a:r>
              <a:rPr sz="2075" dirty="0">
                <a:latin typeface="Carlito"/>
                <a:cs typeface="Carlito"/>
              </a:rPr>
              <a:t>and European </a:t>
            </a:r>
            <a:r>
              <a:rPr sz="2075" spc="-9" dirty="0">
                <a:latin typeface="Carlito"/>
                <a:cs typeface="Carlito"/>
              </a:rPr>
              <a:t>restaurants. </a:t>
            </a:r>
            <a:r>
              <a:rPr sz="2075" dirty="0">
                <a:latin typeface="Carlito"/>
                <a:cs typeface="Carlito"/>
              </a:rPr>
              <a:t>As </a:t>
            </a:r>
            <a:r>
              <a:rPr sz="2075" spc="-9" dirty="0">
                <a:latin typeface="Carlito"/>
                <a:cs typeface="Carlito"/>
              </a:rPr>
              <a:t>we setup </a:t>
            </a:r>
            <a:r>
              <a:rPr sz="2075" dirty="0">
                <a:latin typeface="Carlito"/>
                <a:cs typeface="Carlito"/>
              </a:rPr>
              <a:t>the </a:t>
            </a:r>
            <a:r>
              <a:rPr sz="2075" spc="-9" dirty="0">
                <a:latin typeface="Carlito"/>
                <a:cs typeface="Carlito"/>
              </a:rPr>
              <a:t>K=9 for </a:t>
            </a:r>
            <a:r>
              <a:rPr sz="2075" dirty="0">
                <a:latin typeface="Carlito"/>
                <a:cs typeface="Carlito"/>
              </a:rPr>
              <a:t>20 </a:t>
            </a:r>
            <a:r>
              <a:rPr sz="2075" spc="-9" dirty="0">
                <a:latin typeface="Carlito"/>
                <a:cs typeface="Carlito"/>
              </a:rPr>
              <a:t>arrondissement,  </a:t>
            </a:r>
            <a:r>
              <a:rPr sz="2075" dirty="0">
                <a:latin typeface="Carlito"/>
                <a:cs typeface="Carlito"/>
              </a:rPr>
              <a:t>we can a </a:t>
            </a:r>
            <a:r>
              <a:rPr sz="2075" spc="-9" dirty="0">
                <a:latin typeface="Carlito"/>
                <a:cs typeface="Carlito"/>
              </a:rPr>
              <a:t>fine granularity </a:t>
            </a:r>
            <a:r>
              <a:rPr sz="2075" spc="-19" dirty="0">
                <a:latin typeface="Carlito"/>
                <a:cs typeface="Carlito"/>
              </a:rPr>
              <a:t>for </a:t>
            </a:r>
            <a:r>
              <a:rPr sz="2075" spc="-9" dirty="0">
                <a:latin typeface="Carlito"/>
                <a:cs typeface="Carlito"/>
              </a:rPr>
              <a:t>clustering </a:t>
            </a:r>
            <a:r>
              <a:rPr sz="2075" spc="-19" dirty="0">
                <a:latin typeface="Carlito"/>
                <a:cs typeface="Carlito"/>
              </a:rPr>
              <a:t>so </a:t>
            </a:r>
            <a:r>
              <a:rPr sz="2075" spc="-9" dirty="0">
                <a:latin typeface="Carlito"/>
                <a:cs typeface="Carlito"/>
              </a:rPr>
              <a:t>besides </a:t>
            </a:r>
            <a:r>
              <a:rPr sz="2075" spc="-19" dirty="0">
                <a:latin typeface="Carlito"/>
                <a:cs typeface="Carlito"/>
              </a:rPr>
              <a:t>there </a:t>
            </a:r>
            <a:r>
              <a:rPr sz="2075" spc="-9" dirty="0">
                <a:latin typeface="Carlito"/>
                <a:cs typeface="Carlito"/>
              </a:rPr>
              <a:t>two obvious </a:t>
            </a:r>
            <a:r>
              <a:rPr sz="2075" dirty="0">
                <a:latin typeface="Carlito"/>
                <a:cs typeface="Carlito"/>
              </a:rPr>
              <a:t>clusters </a:t>
            </a:r>
            <a:r>
              <a:rPr sz="2075" spc="-9" dirty="0">
                <a:latin typeface="Carlito"/>
                <a:cs typeface="Carlito"/>
              </a:rPr>
              <a:t>each </a:t>
            </a:r>
            <a:r>
              <a:rPr sz="2075" dirty="0">
                <a:latin typeface="Carlito"/>
                <a:cs typeface="Carlito"/>
              </a:rPr>
              <a:t>containing </a:t>
            </a:r>
            <a:r>
              <a:rPr sz="2075" spc="-9" dirty="0">
                <a:latin typeface="Carlito"/>
                <a:cs typeface="Carlito"/>
              </a:rPr>
              <a:t>more  </a:t>
            </a:r>
            <a:r>
              <a:rPr sz="2075" dirty="0">
                <a:latin typeface="Carlito"/>
                <a:cs typeface="Carlito"/>
              </a:rPr>
              <a:t>than 3 </a:t>
            </a:r>
            <a:r>
              <a:rPr sz="2075" spc="-9" dirty="0">
                <a:latin typeface="Carlito"/>
                <a:cs typeface="Carlito"/>
              </a:rPr>
              <a:t>arrondissements, we have also </a:t>
            </a:r>
            <a:r>
              <a:rPr sz="2075" dirty="0">
                <a:latin typeface="Carlito"/>
                <a:cs typeface="Carlito"/>
              </a:rPr>
              <a:t>other </a:t>
            </a:r>
            <a:r>
              <a:rPr sz="2075" spc="-9" dirty="0">
                <a:latin typeface="Carlito"/>
                <a:cs typeface="Carlito"/>
              </a:rPr>
              <a:t>“stand-alone” arrondissements </a:t>
            </a:r>
            <a:r>
              <a:rPr sz="2075" dirty="0">
                <a:latin typeface="Carlito"/>
                <a:cs typeface="Carlito"/>
              </a:rPr>
              <a:t>with their </a:t>
            </a:r>
            <a:r>
              <a:rPr sz="2075" spc="-9" dirty="0">
                <a:latin typeface="Carlito"/>
                <a:cs typeface="Carlito"/>
              </a:rPr>
              <a:t>unique </a:t>
            </a:r>
            <a:r>
              <a:rPr sz="2075" dirty="0">
                <a:latin typeface="Carlito"/>
                <a:cs typeface="Carlito"/>
              </a:rPr>
              <a:t>top 10  POI </a:t>
            </a:r>
            <a:r>
              <a:rPr sz="2075" spc="-9" dirty="0">
                <a:latin typeface="Carlito"/>
                <a:cs typeface="Carlito"/>
              </a:rPr>
              <a:t>categories. These “stand-alone” cluster </a:t>
            </a:r>
            <a:r>
              <a:rPr sz="2075" dirty="0">
                <a:latin typeface="Carlito"/>
                <a:cs typeface="Carlito"/>
              </a:rPr>
              <a:t>can </a:t>
            </a:r>
            <a:r>
              <a:rPr sz="2075" spc="-9" dirty="0">
                <a:latin typeface="Carlito"/>
                <a:cs typeface="Carlito"/>
              </a:rPr>
              <a:t>be also useful </a:t>
            </a:r>
            <a:r>
              <a:rPr sz="2075" spc="-19" dirty="0">
                <a:latin typeface="Carlito"/>
                <a:cs typeface="Carlito"/>
              </a:rPr>
              <a:t>as </a:t>
            </a:r>
            <a:r>
              <a:rPr sz="2075" dirty="0">
                <a:latin typeface="Carlito"/>
                <a:cs typeface="Carlito"/>
              </a:rPr>
              <a:t>a </a:t>
            </a:r>
            <a:r>
              <a:rPr sz="2075" spc="-9" dirty="0">
                <a:latin typeface="Carlito"/>
                <a:cs typeface="Carlito"/>
              </a:rPr>
              <a:t>summary </a:t>
            </a:r>
            <a:r>
              <a:rPr sz="2075" dirty="0">
                <a:latin typeface="Carlito"/>
                <a:cs typeface="Carlito"/>
              </a:rPr>
              <a:t>of </a:t>
            </a:r>
            <a:r>
              <a:rPr sz="2075" spc="-9" dirty="0">
                <a:latin typeface="Carlito"/>
                <a:cs typeface="Carlito"/>
              </a:rPr>
              <a:t>the specialities </a:t>
            </a:r>
            <a:r>
              <a:rPr sz="2075" dirty="0">
                <a:latin typeface="Carlito"/>
                <a:cs typeface="Carlito"/>
              </a:rPr>
              <a:t>and  can </a:t>
            </a:r>
            <a:r>
              <a:rPr sz="2075" spc="-9" dirty="0">
                <a:latin typeface="Carlito"/>
                <a:cs typeface="Carlito"/>
              </a:rPr>
              <a:t>help </a:t>
            </a:r>
            <a:r>
              <a:rPr sz="2075" dirty="0">
                <a:latin typeface="Carlito"/>
                <a:cs typeface="Carlito"/>
              </a:rPr>
              <a:t>tourists to </a:t>
            </a:r>
            <a:r>
              <a:rPr sz="2075" spc="-9" dirty="0">
                <a:latin typeface="Carlito"/>
                <a:cs typeface="Carlito"/>
              </a:rPr>
              <a:t>combine </a:t>
            </a:r>
            <a:r>
              <a:rPr sz="2075" dirty="0">
                <a:latin typeface="Carlito"/>
                <a:cs typeface="Carlito"/>
              </a:rPr>
              <a:t>different </a:t>
            </a:r>
            <a:r>
              <a:rPr sz="2075" spc="-9" dirty="0">
                <a:latin typeface="Carlito"/>
                <a:cs typeface="Carlito"/>
              </a:rPr>
              <a:t>clusters to plan </a:t>
            </a:r>
            <a:r>
              <a:rPr sz="2075" dirty="0">
                <a:latin typeface="Carlito"/>
                <a:cs typeface="Carlito"/>
              </a:rPr>
              <a:t>their </a:t>
            </a:r>
            <a:r>
              <a:rPr sz="2075" spc="-9" dirty="0">
                <a:latin typeface="Carlito"/>
                <a:cs typeface="Carlito"/>
              </a:rPr>
              <a:t>own customised trip. </a:t>
            </a:r>
            <a:r>
              <a:rPr sz="2075" dirty="0">
                <a:latin typeface="Carlito"/>
                <a:cs typeface="Carlito"/>
              </a:rPr>
              <a:t>Tourists may </a:t>
            </a:r>
            <a:r>
              <a:rPr sz="2075" spc="-9" dirty="0">
                <a:latin typeface="Carlito"/>
                <a:cs typeface="Carlito"/>
              </a:rPr>
              <a:t>also  use </a:t>
            </a:r>
            <a:r>
              <a:rPr sz="2075" dirty="0">
                <a:latin typeface="Carlito"/>
                <a:cs typeface="Carlito"/>
              </a:rPr>
              <a:t>the map of </a:t>
            </a:r>
            <a:r>
              <a:rPr sz="2075" spc="-9" dirty="0">
                <a:latin typeface="Carlito"/>
                <a:cs typeface="Carlito"/>
              </a:rPr>
              <a:t>clusters to target </a:t>
            </a:r>
            <a:r>
              <a:rPr sz="2075" dirty="0">
                <a:latin typeface="Carlito"/>
                <a:cs typeface="Carlito"/>
              </a:rPr>
              <a:t>a </a:t>
            </a:r>
            <a:r>
              <a:rPr sz="2075" spc="-9" dirty="0">
                <a:latin typeface="Carlito"/>
                <a:cs typeface="Carlito"/>
              </a:rPr>
              <a:t>area to </a:t>
            </a:r>
            <a:r>
              <a:rPr sz="2075" dirty="0">
                <a:latin typeface="Carlito"/>
                <a:cs typeface="Carlito"/>
              </a:rPr>
              <a:t>stay in the </a:t>
            </a:r>
            <a:r>
              <a:rPr sz="2075" spc="-9" dirty="0">
                <a:latin typeface="Carlito"/>
                <a:cs typeface="Carlito"/>
              </a:rPr>
              <a:t>centre </a:t>
            </a:r>
            <a:r>
              <a:rPr sz="2075" dirty="0">
                <a:latin typeface="Carlito"/>
                <a:cs typeface="Carlito"/>
              </a:rPr>
              <a:t>of many </a:t>
            </a:r>
            <a:r>
              <a:rPr sz="2075" spc="-9" dirty="0">
                <a:latin typeface="Carlito"/>
                <a:cs typeface="Carlito"/>
              </a:rPr>
              <a:t>clusters they </a:t>
            </a:r>
            <a:r>
              <a:rPr sz="2075" dirty="0">
                <a:latin typeface="Carlito"/>
                <a:cs typeface="Carlito"/>
              </a:rPr>
              <a:t>are </a:t>
            </a:r>
            <a:r>
              <a:rPr sz="2075" spc="-9" dirty="0">
                <a:latin typeface="Carlito"/>
                <a:cs typeface="Carlito"/>
              </a:rPr>
              <a:t>interested </a:t>
            </a:r>
            <a:r>
              <a:rPr sz="2075" dirty="0">
                <a:latin typeface="Carlito"/>
                <a:cs typeface="Carlito"/>
              </a:rPr>
              <a:t>in  to </a:t>
            </a:r>
            <a:r>
              <a:rPr sz="2075" spc="-9" dirty="0">
                <a:latin typeface="Carlito"/>
                <a:cs typeface="Carlito"/>
              </a:rPr>
              <a:t>facilitate </a:t>
            </a:r>
            <a:r>
              <a:rPr sz="2075" dirty="0">
                <a:latin typeface="Carlito"/>
                <a:cs typeface="Carlito"/>
              </a:rPr>
              <a:t>their </a:t>
            </a:r>
            <a:r>
              <a:rPr sz="2075" spc="-9" dirty="0">
                <a:latin typeface="Carlito"/>
                <a:cs typeface="Carlito"/>
              </a:rPr>
              <a:t>transport.</a:t>
            </a:r>
            <a:endParaRPr sz="2075" dirty="0">
              <a:latin typeface="Carlito"/>
              <a:cs typeface="Carlito"/>
            </a:endParaRPr>
          </a:p>
          <a:p>
            <a:pPr>
              <a:lnSpc>
                <a:spcPct val="100000"/>
              </a:lnSpc>
            </a:pPr>
            <a:endParaRPr sz="2075" dirty="0">
              <a:latin typeface="Carlito"/>
              <a:cs typeface="Carlito"/>
            </a:endParaRPr>
          </a:p>
          <a:p>
            <a:pPr>
              <a:spcBef>
                <a:spcPts val="28"/>
              </a:spcBef>
            </a:pPr>
            <a:endParaRPr sz="1698" dirty="0">
              <a:latin typeface="Carlito"/>
              <a:cs typeface="Carlito"/>
            </a:endParaRPr>
          </a:p>
          <a:p>
            <a:pPr marL="23962"/>
            <a:r>
              <a:rPr sz="2547" b="1" dirty="0">
                <a:latin typeface="Arial"/>
                <a:cs typeface="Arial"/>
              </a:rPr>
              <a:t>Conclusion</a:t>
            </a:r>
            <a:endParaRPr sz="2547" dirty="0">
              <a:latin typeface="Arial"/>
              <a:cs typeface="Arial"/>
            </a:endParaRPr>
          </a:p>
          <a:p>
            <a:pPr>
              <a:lnSpc>
                <a:spcPct val="100000"/>
              </a:lnSpc>
            </a:pPr>
            <a:endParaRPr sz="2264" dirty="0">
              <a:latin typeface="Arial"/>
              <a:cs typeface="Arial"/>
            </a:endParaRPr>
          </a:p>
          <a:p>
            <a:pPr marL="23962" marR="158152">
              <a:lnSpc>
                <a:spcPct val="109800"/>
              </a:lnSpc>
            </a:pPr>
            <a:r>
              <a:rPr sz="2075" spc="-9" dirty="0">
                <a:latin typeface="Carlito"/>
                <a:cs typeface="Carlito"/>
              </a:rPr>
              <a:t>This project </a:t>
            </a:r>
            <a:r>
              <a:rPr sz="2075" dirty="0">
                <a:latin typeface="Carlito"/>
                <a:cs typeface="Carlito"/>
              </a:rPr>
              <a:t>englobes and </a:t>
            </a:r>
            <a:r>
              <a:rPr sz="2075" spc="-9" dirty="0">
                <a:latin typeface="Carlito"/>
                <a:cs typeface="Carlito"/>
              </a:rPr>
              <a:t>demonstrates </a:t>
            </a:r>
            <a:r>
              <a:rPr sz="2075" spc="-19" dirty="0">
                <a:latin typeface="Carlito"/>
                <a:cs typeface="Carlito"/>
              </a:rPr>
              <a:t>basic </a:t>
            </a:r>
            <a:r>
              <a:rPr sz="2075" dirty="0">
                <a:latin typeface="Carlito"/>
                <a:cs typeface="Carlito"/>
              </a:rPr>
              <a:t>data </a:t>
            </a:r>
            <a:r>
              <a:rPr sz="2075" spc="-9" dirty="0">
                <a:latin typeface="Carlito"/>
                <a:cs typeface="Carlito"/>
              </a:rPr>
              <a:t>scientists’ skills </a:t>
            </a:r>
            <a:r>
              <a:rPr sz="2075" dirty="0">
                <a:latin typeface="Carlito"/>
                <a:cs typeface="Carlito"/>
              </a:rPr>
              <a:t>in </a:t>
            </a:r>
            <a:r>
              <a:rPr sz="2075" spc="-9" dirty="0">
                <a:latin typeface="Carlito"/>
                <a:cs typeface="Carlito"/>
              </a:rPr>
              <a:t>terms </a:t>
            </a:r>
            <a:r>
              <a:rPr sz="2075" dirty="0">
                <a:latin typeface="Carlito"/>
                <a:cs typeface="Carlito"/>
              </a:rPr>
              <a:t>of </a:t>
            </a:r>
            <a:r>
              <a:rPr sz="2075" spc="-9" dirty="0">
                <a:latin typeface="Carlito"/>
                <a:cs typeface="Carlito"/>
              </a:rPr>
              <a:t>data collection, data  wrangling, data transformation (ETL) </a:t>
            </a:r>
            <a:r>
              <a:rPr sz="2075" dirty="0">
                <a:latin typeface="Carlito"/>
                <a:cs typeface="Carlito"/>
              </a:rPr>
              <a:t>and </a:t>
            </a:r>
            <a:r>
              <a:rPr sz="2075" spc="-9" dirty="0">
                <a:latin typeface="Carlito"/>
                <a:cs typeface="Carlito"/>
              </a:rPr>
              <a:t>Exploratory </a:t>
            </a:r>
            <a:r>
              <a:rPr sz="2075" dirty="0">
                <a:latin typeface="Carlito"/>
                <a:cs typeface="Carlito"/>
              </a:rPr>
              <a:t>Data </a:t>
            </a:r>
            <a:r>
              <a:rPr sz="2075" spc="-9" dirty="0">
                <a:latin typeface="Carlito"/>
                <a:cs typeface="Carlito"/>
              </a:rPr>
              <a:t>Analysis </a:t>
            </a:r>
            <a:r>
              <a:rPr sz="2075" dirty="0">
                <a:latin typeface="Carlito"/>
                <a:cs typeface="Carlito"/>
              </a:rPr>
              <a:t>with </a:t>
            </a:r>
            <a:r>
              <a:rPr sz="2075" spc="-9" dirty="0">
                <a:latin typeface="Carlito"/>
                <a:cs typeface="Carlito"/>
              </a:rPr>
              <a:t>unsupervised </a:t>
            </a:r>
            <a:r>
              <a:rPr sz="2075" dirty="0">
                <a:latin typeface="Carlito"/>
                <a:cs typeface="Carlito"/>
              </a:rPr>
              <a:t>Machine  Learning </a:t>
            </a:r>
            <a:r>
              <a:rPr sz="2075" spc="-9" dirty="0">
                <a:latin typeface="Carlito"/>
                <a:cs typeface="Carlito"/>
              </a:rPr>
              <a:t>method: K-means. </a:t>
            </a:r>
            <a:r>
              <a:rPr sz="2075" dirty="0">
                <a:latin typeface="Carlito"/>
                <a:cs typeface="Carlito"/>
              </a:rPr>
              <a:t>In </a:t>
            </a:r>
            <a:r>
              <a:rPr sz="2075" spc="-9" dirty="0">
                <a:latin typeface="Carlito"/>
                <a:cs typeface="Carlito"/>
              </a:rPr>
              <a:t>addition, the </a:t>
            </a:r>
            <a:r>
              <a:rPr sz="2075" dirty="0">
                <a:latin typeface="Carlito"/>
                <a:cs typeface="Carlito"/>
              </a:rPr>
              <a:t>data </a:t>
            </a:r>
            <a:r>
              <a:rPr sz="2075" spc="-9" dirty="0">
                <a:latin typeface="Carlito"/>
                <a:cs typeface="Carlito"/>
              </a:rPr>
              <a:t>visualisation helps </a:t>
            </a:r>
            <a:r>
              <a:rPr sz="2075" dirty="0">
                <a:latin typeface="Carlito"/>
                <a:cs typeface="Carlito"/>
              </a:rPr>
              <a:t>the </a:t>
            </a:r>
            <a:r>
              <a:rPr sz="2075" spc="-9" dirty="0">
                <a:latin typeface="Carlito"/>
                <a:cs typeface="Carlito"/>
              </a:rPr>
              <a:t>illustration </a:t>
            </a:r>
            <a:r>
              <a:rPr sz="2075" dirty="0">
                <a:latin typeface="Carlito"/>
                <a:cs typeface="Carlito"/>
              </a:rPr>
              <a:t>and </a:t>
            </a:r>
            <a:r>
              <a:rPr sz="2075" spc="-9" dirty="0">
                <a:latin typeface="Carlito"/>
                <a:cs typeface="Carlito"/>
              </a:rPr>
              <a:t>explanation  </a:t>
            </a:r>
            <a:r>
              <a:rPr sz="2075" dirty="0">
                <a:latin typeface="Carlito"/>
                <a:cs typeface="Carlito"/>
              </a:rPr>
              <a:t>of </a:t>
            </a:r>
            <a:r>
              <a:rPr sz="2075" spc="-9" dirty="0">
                <a:latin typeface="Carlito"/>
                <a:cs typeface="Carlito"/>
              </a:rPr>
              <a:t>findings. Tourists </a:t>
            </a:r>
            <a:r>
              <a:rPr sz="2075" dirty="0">
                <a:latin typeface="Carlito"/>
                <a:cs typeface="Carlito"/>
              </a:rPr>
              <a:t>can </a:t>
            </a:r>
            <a:r>
              <a:rPr sz="2075" spc="-9" dirty="0">
                <a:latin typeface="Carlito"/>
                <a:cs typeface="Carlito"/>
              </a:rPr>
              <a:t>use these </a:t>
            </a:r>
            <a:r>
              <a:rPr sz="2075" dirty="0">
                <a:latin typeface="Carlito"/>
                <a:cs typeface="Carlito"/>
              </a:rPr>
              <a:t>data </a:t>
            </a:r>
            <a:r>
              <a:rPr sz="2075" spc="-9" dirty="0">
                <a:latin typeface="Carlito"/>
                <a:cs typeface="Carlito"/>
              </a:rPr>
              <a:t>visualisations </a:t>
            </a:r>
            <a:r>
              <a:rPr sz="2075" dirty="0">
                <a:latin typeface="Carlito"/>
                <a:cs typeface="Carlito"/>
              </a:rPr>
              <a:t>to </a:t>
            </a:r>
            <a:r>
              <a:rPr sz="2075" spc="-9" dirty="0">
                <a:latin typeface="Carlito"/>
                <a:cs typeface="Carlito"/>
              </a:rPr>
              <a:t>better plan </a:t>
            </a:r>
            <a:r>
              <a:rPr sz="2075" dirty="0">
                <a:latin typeface="Carlito"/>
                <a:cs typeface="Carlito"/>
              </a:rPr>
              <a:t>their </a:t>
            </a:r>
            <a:r>
              <a:rPr sz="2075" spc="-9" dirty="0">
                <a:latin typeface="Carlito"/>
                <a:cs typeface="Carlito"/>
              </a:rPr>
              <a:t>trips </a:t>
            </a:r>
            <a:r>
              <a:rPr sz="2075" dirty="0">
                <a:latin typeface="Carlito"/>
                <a:cs typeface="Carlito"/>
              </a:rPr>
              <a:t>with </a:t>
            </a:r>
            <a:r>
              <a:rPr sz="2075" spc="-9" dirty="0">
                <a:latin typeface="Carlito"/>
                <a:cs typeface="Carlito"/>
              </a:rPr>
              <a:t>deeper  understanding </a:t>
            </a:r>
            <a:r>
              <a:rPr sz="2075" dirty="0">
                <a:latin typeface="Carlito"/>
                <a:cs typeface="Carlito"/>
              </a:rPr>
              <a:t>of </a:t>
            </a:r>
            <a:r>
              <a:rPr sz="2075" spc="-9" dirty="0">
                <a:latin typeface="Carlito"/>
                <a:cs typeface="Carlito"/>
              </a:rPr>
              <a:t>points </a:t>
            </a:r>
            <a:r>
              <a:rPr sz="2075" dirty="0">
                <a:latin typeface="Carlito"/>
                <a:cs typeface="Carlito"/>
              </a:rPr>
              <a:t>of interests in </a:t>
            </a:r>
            <a:r>
              <a:rPr sz="2075" spc="-9" dirty="0">
                <a:latin typeface="Carlito"/>
                <a:cs typeface="Carlito"/>
              </a:rPr>
              <a:t>different clusters without the </a:t>
            </a:r>
            <a:r>
              <a:rPr sz="2075" dirty="0">
                <a:latin typeface="Carlito"/>
                <a:cs typeface="Carlito"/>
              </a:rPr>
              <a:t>help of </a:t>
            </a:r>
            <a:r>
              <a:rPr sz="2075" spc="-9" dirty="0">
                <a:latin typeface="Carlito"/>
                <a:cs typeface="Carlito"/>
              </a:rPr>
              <a:t>traditional travel  </a:t>
            </a:r>
            <a:r>
              <a:rPr sz="2075" dirty="0">
                <a:latin typeface="Carlito"/>
                <a:cs typeface="Carlito"/>
              </a:rPr>
              <a:t>agencies.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A10F98-DE1D-4A7F-8557-A286268D9C02}"/>
              </a:ext>
            </a:extLst>
          </p:cNvPr>
          <p:cNvSpPr txBox="1"/>
          <p:nvPr/>
        </p:nvSpPr>
        <p:spPr>
          <a:xfrm>
            <a:off x="6366669" y="2406151"/>
            <a:ext cx="7606506" cy="5881097"/>
          </a:xfrm>
          <a:prstGeom prst="rect">
            <a:avLst/>
          </a:prstGeom>
          <a:noFill/>
        </p:spPr>
        <p:txBody>
          <a:bodyPr wrap="square">
            <a:spAutoFit/>
          </a:bodyPr>
          <a:lstStyle/>
          <a:p>
            <a:pPr marL="23962">
              <a:spcBef>
                <a:spcPts val="1811"/>
              </a:spcBef>
            </a:pPr>
            <a:r>
              <a:rPr lang="en-GB" sz="2400" b="1" dirty="0">
                <a:latin typeface="Arial"/>
                <a:cs typeface="Arial"/>
              </a:rPr>
              <a:t>Data</a:t>
            </a:r>
            <a:r>
              <a:rPr lang="en-GB" sz="2400" b="1" spc="-9" dirty="0">
                <a:latin typeface="Arial"/>
                <a:cs typeface="Arial"/>
              </a:rPr>
              <a:t> section</a:t>
            </a:r>
            <a:endParaRPr lang="en-GB" sz="2400" dirty="0">
              <a:latin typeface="Arial"/>
              <a:cs typeface="Arial"/>
            </a:endParaRPr>
          </a:p>
          <a:p>
            <a:pPr>
              <a:spcBef>
                <a:spcPts val="47"/>
              </a:spcBef>
            </a:pPr>
            <a:endParaRPr lang="en-GB" sz="2400" dirty="0">
              <a:latin typeface="Arial"/>
              <a:cs typeface="Arial"/>
            </a:endParaRPr>
          </a:p>
          <a:p>
            <a:pPr marL="23962" algn="just"/>
            <a:r>
              <a:rPr lang="en-GB" sz="2000" spc="-9" dirty="0">
                <a:latin typeface="Carlito"/>
                <a:cs typeface="Carlito"/>
              </a:rPr>
              <a:t>To accomplish </a:t>
            </a:r>
            <a:r>
              <a:rPr lang="en-GB" sz="2000" dirty="0">
                <a:latin typeface="Carlito"/>
                <a:cs typeface="Carlito"/>
              </a:rPr>
              <a:t>this </a:t>
            </a:r>
            <a:r>
              <a:rPr lang="en-GB" sz="2000" spc="-9" dirty="0">
                <a:latin typeface="Carlito"/>
                <a:cs typeface="Carlito"/>
              </a:rPr>
              <a:t>project </a:t>
            </a:r>
            <a:r>
              <a:rPr lang="en-GB" sz="2000" dirty="0">
                <a:latin typeface="Carlito"/>
                <a:cs typeface="Carlito"/>
              </a:rPr>
              <a:t>two important </a:t>
            </a:r>
            <a:r>
              <a:rPr lang="en-GB" sz="2000" spc="-9" dirty="0">
                <a:latin typeface="Carlito"/>
                <a:cs typeface="Carlito"/>
              </a:rPr>
              <a:t>data sets are</a:t>
            </a:r>
            <a:r>
              <a:rPr lang="en-GB" sz="2000" spc="-57" dirty="0">
                <a:latin typeface="Carlito"/>
                <a:cs typeface="Carlito"/>
              </a:rPr>
              <a:t> </a:t>
            </a:r>
            <a:r>
              <a:rPr lang="en-GB" sz="2000" dirty="0">
                <a:latin typeface="Carlito"/>
                <a:cs typeface="Carlito"/>
              </a:rPr>
              <a:t>necessary.</a:t>
            </a:r>
          </a:p>
          <a:p>
            <a:pPr marL="885409" indent="-431322">
              <a:spcBef>
                <a:spcPts val="1755"/>
              </a:spcBef>
              <a:buFont typeface="Carlito"/>
              <a:buChar char="-"/>
              <a:tabLst>
                <a:tab pos="885409" algn="l"/>
                <a:tab pos="886607" algn="l"/>
              </a:tabLst>
            </a:pPr>
            <a:r>
              <a:rPr lang="en-GB" sz="1800" spc="-9" dirty="0">
                <a:latin typeface="Arial"/>
                <a:cs typeface="Arial"/>
              </a:rPr>
              <a:t>Geo-Coordinate</a:t>
            </a:r>
            <a:r>
              <a:rPr lang="en-GB" sz="1800" spc="-47" dirty="0">
                <a:latin typeface="Arial"/>
                <a:cs typeface="Arial"/>
              </a:rPr>
              <a:t> </a:t>
            </a:r>
            <a:r>
              <a:rPr lang="en-GB" sz="1800" dirty="0">
                <a:latin typeface="Arial"/>
                <a:cs typeface="Arial"/>
              </a:rPr>
              <a:t>Data:</a:t>
            </a:r>
          </a:p>
          <a:p>
            <a:pPr>
              <a:lnSpc>
                <a:spcPct val="100000"/>
              </a:lnSpc>
              <a:buFont typeface="Carlito"/>
              <a:buChar char="-"/>
            </a:pPr>
            <a:endParaRPr lang="en-GB" sz="1800" dirty="0">
              <a:latin typeface="Arial"/>
              <a:cs typeface="Arial"/>
            </a:endParaRPr>
          </a:p>
          <a:p>
            <a:pPr marL="23962" algn="just">
              <a:spcBef>
                <a:spcPts val="9"/>
              </a:spcBef>
            </a:pPr>
            <a:r>
              <a:rPr lang="en-GB" sz="1800" dirty="0">
                <a:latin typeface="Arial"/>
                <a:cs typeface="Arial"/>
              </a:rPr>
              <a:t>For this </a:t>
            </a:r>
            <a:r>
              <a:rPr lang="en-GB" sz="1800" spc="-9" dirty="0">
                <a:latin typeface="Arial"/>
                <a:cs typeface="Arial"/>
              </a:rPr>
              <a:t>project </a:t>
            </a:r>
            <a:r>
              <a:rPr lang="en-GB" sz="1800" dirty="0">
                <a:latin typeface="Arial"/>
                <a:cs typeface="Arial"/>
              </a:rPr>
              <a:t>we </a:t>
            </a:r>
            <a:r>
              <a:rPr lang="en-GB" sz="1800" spc="-9" dirty="0">
                <a:latin typeface="Arial"/>
                <a:cs typeface="Arial"/>
              </a:rPr>
              <a:t>will </a:t>
            </a:r>
            <a:r>
              <a:rPr lang="en-GB" sz="1800" spc="-19" dirty="0">
                <a:latin typeface="Arial"/>
                <a:cs typeface="Arial"/>
              </a:rPr>
              <a:t>use </a:t>
            </a:r>
            <a:r>
              <a:rPr lang="en-GB" sz="1800" dirty="0">
                <a:latin typeface="Arial"/>
                <a:cs typeface="Arial"/>
              </a:rPr>
              <a:t>dataset </a:t>
            </a:r>
            <a:r>
              <a:rPr lang="en-GB" sz="1800" spc="-9" dirty="0">
                <a:latin typeface="Arial"/>
                <a:cs typeface="Arial"/>
              </a:rPr>
              <a:t>from opendata.paris.fr for the arrondissements </a:t>
            </a:r>
            <a:r>
              <a:rPr lang="en-GB" sz="1800" dirty="0">
                <a:latin typeface="Arial"/>
                <a:cs typeface="Arial"/>
              </a:rPr>
              <a:t>of</a:t>
            </a:r>
            <a:r>
              <a:rPr lang="en-GB" sz="1800" spc="85" dirty="0">
                <a:latin typeface="Arial"/>
                <a:cs typeface="Arial"/>
              </a:rPr>
              <a:t> </a:t>
            </a:r>
            <a:r>
              <a:rPr lang="en-GB" sz="1800" dirty="0">
                <a:latin typeface="Arial"/>
                <a:cs typeface="Arial"/>
              </a:rPr>
              <a:t>Paris.</a:t>
            </a:r>
          </a:p>
          <a:p>
            <a:pPr>
              <a:spcBef>
                <a:spcPts val="47"/>
              </a:spcBef>
            </a:pPr>
            <a:endParaRPr lang="en-GB" sz="1800" dirty="0">
              <a:latin typeface="Arial"/>
              <a:cs typeface="Arial"/>
            </a:endParaRPr>
          </a:p>
          <a:p>
            <a:pPr marL="885409" indent="-431322">
              <a:buFont typeface="Carlito"/>
              <a:buChar char="-"/>
              <a:tabLst>
                <a:tab pos="885409" algn="l"/>
                <a:tab pos="886607" algn="l"/>
              </a:tabLst>
            </a:pPr>
            <a:r>
              <a:rPr lang="en-GB" sz="1800" spc="-9" dirty="0">
                <a:latin typeface="Arial"/>
                <a:cs typeface="Arial"/>
              </a:rPr>
              <a:t>Points </a:t>
            </a:r>
            <a:r>
              <a:rPr lang="en-GB" sz="1800" dirty="0">
                <a:latin typeface="Arial"/>
                <a:cs typeface="Arial"/>
              </a:rPr>
              <a:t>of </a:t>
            </a:r>
            <a:r>
              <a:rPr lang="en-GB" sz="1800" spc="-9" dirty="0">
                <a:latin typeface="Arial"/>
                <a:cs typeface="Arial"/>
              </a:rPr>
              <a:t>Interests</a:t>
            </a:r>
            <a:r>
              <a:rPr lang="en-GB" sz="1800" spc="-38" dirty="0">
                <a:latin typeface="Arial"/>
                <a:cs typeface="Arial"/>
              </a:rPr>
              <a:t> </a:t>
            </a:r>
            <a:r>
              <a:rPr lang="en-GB" sz="1800" dirty="0">
                <a:latin typeface="Arial"/>
                <a:cs typeface="Arial"/>
              </a:rPr>
              <a:t>Data:</a:t>
            </a:r>
          </a:p>
          <a:p>
            <a:pPr>
              <a:spcBef>
                <a:spcPts val="28"/>
              </a:spcBef>
            </a:pPr>
            <a:endParaRPr lang="en-GB" sz="1800" dirty="0">
              <a:latin typeface="Arial"/>
              <a:cs typeface="Arial"/>
            </a:endParaRPr>
          </a:p>
          <a:p>
            <a:pPr marL="23962" marR="14377" algn="just">
              <a:lnSpc>
                <a:spcPts val="2283"/>
              </a:lnSpc>
            </a:pPr>
            <a:r>
              <a:rPr lang="en-GB" sz="1800" dirty="0">
                <a:latin typeface="Arial"/>
                <a:cs typeface="Arial"/>
              </a:rPr>
              <a:t>We </a:t>
            </a:r>
            <a:r>
              <a:rPr lang="en-GB" sz="1800" spc="-9" dirty="0">
                <a:latin typeface="Arial"/>
                <a:cs typeface="Arial"/>
              </a:rPr>
              <a:t>will </a:t>
            </a:r>
            <a:r>
              <a:rPr lang="en-GB" sz="1800" dirty="0">
                <a:latin typeface="Arial"/>
                <a:cs typeface="Arial"/>
              </a:rPr>
              <a:t>need </a:t>
            </a:r>
            <a:r>
              <a:rPr lang="en-GB" sz="1800" spc="-9" dirty="0">
                <a:latin typeface="Arial"/>
                <a:cs typeface="Arial"/>
              </a:rPr>
              <a:t>data about </a:t>
            </a:r>
            <a:r>
              <a:rPr lang="en-GB" sz="1800" dirty="0">
                <a:latin typeface="Arial"/>
                <a:cs typeface="Arial"/>
              </a:rPr>
              <a:t>different </a:t>
            </a:r>
            <a:r>
              <a:rPr lang="en-GB" sz="1800" spc="-9" dirty="0">
                <a:latin typeface="Arial"/>
                <a:cs typeface="Arial"/>
              </a:rPr>
              <a:t>venues across all </a:t>
            </a:r>
            <a:r>
              <a:rPr lang="en-GB" sz="1800" dirty="0">
                <a:latin typeface="Arial"/>
                <a:cs typeface="Arial"/>
              </a:rPr>
              <a:t>of Paris and </a:t>
            </a:r>
            <a:r>
              <a:rPr lang="en-GB" sz="1800" spc="-9" dirty="0">
                <a:latin typeface="Arial"/>
                <a:cs typeface="Arial"/>
              </a:rPr>
              <a:t>connect </a:t>
            </a:r>
            <a:r>
              <a:rPr lang="en-GB" sz="1800" dirty="0">
                <a:latin typeface="Arial"/>
                <a:cs typeface="Arial"/>
              </a:rPr>
              <a:t>each </a:t>
            </a:r>
            <a:r>
              <a:rPr lang="en-GB" sz="1800" spc="-9" dirty="0">
                <a:latin typeface="Arial"/>
                <a:cs typeface="Arial"/>
              </a:rPr>
              <a:t>venue to its  </a:t>
            </a:r>
            <a:r>
              <a:rPr lang="en-GB" sz="1800" dirty="0">
                <a:latin typeface="Arial"/>
                <a:cs typeface="Arial"/>
              </a:rPr>
              <a:t>respective </a:t>
            </a:r>
            <a:r>
              <a:rPr lang="en-GB" sz="1800" spc="-9" dirty="0">
                <a:latin typeface="Arial"/>
                <a:cs typeface="Arial"/>
              </a:rPr>
              <a:t>arrondissement. </a:t>
            </a:r>
            <a:r>
              <a:rPr lang="en-GB" sz="1800" dirty="0">
                <a:latin typeface="Arial"/>
                <a:cs typeface="Arial"/>
              </a:rPr>
              <a:t>To gain </a:t>
            </a:r>
            <a:r>
              <a:rPr lang="en-GB" sz="1800" spc="-9" dirty="0">
                <a:latin typeface="Arial"/>
                <a:cs typeface="Arial"/>
              </a:rPr>
              <a:t>this information, </a:t>
            </a:r>
            <a:r>
              <a:rPr lang="en-GB" sz="1800" dirty="0">
                <a:latin typeface="Arial"/>
                <a:cs typeface="Arial"/>
              </a:rPr>
              <a:t>we </a:t>
            </a:r>
            <a:r>
              <a:rPr lang="en-GB" sz="1800" spc="-9" dirty="0">
                <a:latin typeface="Arial"/>
                <a:cs typeface="Arial"/>
              </a:rPr>
              <a:t>will use </a:t>
            </a:r>
            <a:r>
              <a:rPr lang="en-GB" sz="1800" dirty="0">
                <a:latin typeface="Arial"/>
                <a:cs typeface="Arial"/>
              </a:rPr>
              <a:t>Foursquare</a:t>
            </a:r>
            <a:r>
              <a:rPr lang="en-GB" sz="1800" spc="-28" dirty="0">
                <a:latin typeface="Arial"/>
                <a:cs typeface="Arial"/>
              </a:rPr>
              <a:t> </a:t>
            </a:r>
            <a:r>
              <a:rPr lang="en-GB" sz="1800" spc="-9" dirty="0">
                <a:latin typeface="Arial"/>
                <a:cs typeface="Arial"/>
              </a:rPr>
              <a:t>API.</a:t>
            </a:r>
            <a:endParaRPr lang="en-GB" sz="1800" dirty="0">
              <a:latin typeface="Arial"/>
              <a:cs typeface="Arial"/>
            </a:endParaRPr>
          </a:p>
          <a:p>
            <a:pPr>
              <a:spcBef>
                <a:spcPts val="85"/>
              </a:spcBef>
            </a:pPr>
            <a:endParaRPr lang="en-GB" sz="3200" dirty="0">
              <a:latin typeface="Arial"/>
              <a:cs typeface="Arial"/>
            </a:endParaRPr>
          </a:p>
          <a:p>
            <a:pPr marL="23962"/>
            <a:r>
              <a:rPr lang="en-GB" sz="2400" b="1" dirty="0">
                <a:latin typeface="Arial"/>
                <a:cs typeface="Arial"/>
              </a:rPr>
              <a:t>Methodology</a:t>
            </a:r>
            <a:endParaRPr lang="en-GB" sz="2400" dirty="0">
              <a:latin typeface="Arial"/>
              <a:cs typeface="Arial"/>
            </a:endParaRPr>
          </a:p>
          <a:p>
            <a:pPr>
              <a:spcBef>
                <a:spcPts val="94"/>
              </a:spcBef>
            </a:pPr>
            <a:endParaRPr lang="en-GB" sz="3200" dirty="0">
              <a:latin typeface="Arial"/>
              <a:cs typeface="Arial"/>
            </a:endParaRPr>
          </a:p>
          <a:p>
            <a:pPr marL="455285"/>
            <a:r>
              <a:rPr lang="en-GB" sz="2000" spc="-9" dirty="0">
                <a:latin typeface="Arial"/>
                <a:cs typeface="Arial"/>
              </a:rPr>
              <a:t>1. Import necessary libraries </a:t>
            </a:r>
            <a:r>
              <a:rPr lang="en-GB" sz="2000" dirty="0">
                <a:latin typeface="Arial"/>
                <a:cs typeface="Arial"/>
              </a:rPr>
              <a:t>to </a:t>
            </a:r>
            <a:r>
              <a:rPr lang="en-GB" sz="2000" spc="-9" dirty="0">
                <a:latin typeface="Arial"/>
                <a:cs typeface="Arial"/>
              </a:rPr>
              <a:t>Jupiter Notebook</a:t>
            </a:r>
            <a:endParaRPr lang="en-GB" sz="2000" dirty="0">
              <a:latin typeface="Arial"/>
              <a:cs typeface="Arial"/>
            </a:endParaRPr>
          </a:p>
        </p:txBody>
      </p:sp>
      <p:sp>
        <p:nvSpPr>
          <p:cNvPr id="4" name="object 4">
            <a:extLst>
              <a:ext uri="{FF2B5EF4-FFF2-40B4-BE49-F238E27FC236}">
                <a16:creationId xmlns:a16="http://schemas.microsoft.com/office/drawing/2014/main" id="{33A98D8B-ADE4-4F3C-944F-96B83A16CFB0}"/>
              </a:ext>
            </a:extLst>
          </p:cNvPr>
          <p:cNvSpPr/>
          <p:nvPr/>
        </p:nvSpPr>
        <p:spPr>
          <a:xfrm>
            <a:off x="575469" y="3136900"/>
            <a:ext cx="5638800" cy="3372172"/>
          </a:xfrm>
          <a:prstGeom prst="rect">
            <a:avLst/>
          </a:prstGeom>
          <a:blipFill>
            <a:blip r:embed="rId2" cstate="print"/>
            <a:stretch>
              <a:fillRect/>
            </a:stretch>
          </a:blipFill>
        </p:spPr>
        <p:txBody>
          <a:bodyPr wrap="square" lIns="0" tIns="0" rIns="0" bIns="0" rtlCol="0"/>
          <a:lstStyle/>
          <a:p>
            <a:endParaRPr sz="3396"/>
          </a:p>
        </p:txBody>
      </p:sp>
    </p:spTree>
    <p:extLst>
      <p:ext uri="{BB962C8B-B14F-4D97-AF65-F5344CB8AC3E}">
        <p14:creationId xmlns:p14="http://schemas.microsoft.com/office/powerpoint/2010/main" val="177833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489869" y="850900"/>
            <a:ext cx="9744111" cy="651799"/>
          </a:xfrm>
          <a:prstGeom prst="rect">
            <a:avLst/>
          </a:prstGeom>
        </p:spPr>
        <p:txBody>
          <a:bodyPr vert="horz" wrap="square" lIns="0" tIns="15575" rIns="0" bIns="0" rtlCol="0">
            <a:spAutoFit/>
          </a:bodyPr>
          <a:lstStyle/>
          <a:p>
            <a:pPr marL="454087" marR="9585" indent="-431322">
              <a:lnSpc>
                <a:spcPct val="102699"/>
              </a:lnSpc>
              <a:spcBef>
                <a:spcPts val="123"/>
              </a:spcBef>
            </a:pPr>
            <a:r>
              <a:rPr sz="2075" spc="-9" dirty="0">
                <a:latin typeface="Arial"/>
                <a:cs typeface="Arial"/>
              </a:rPr>
              <a:t>2. Data Collection </a:t>
            </a:r>
            <a:r>
              <a:rPr sz="2075" dirty="0">
                <a:latin typeface="Arial"/>
                <a:cs typeface="Arial"/>
              </a:rPr>
              <a:t>- </a:t>
            </a:r>
            <a:r>
              <a:rPr sz="2075" spc="-9" dirty="0">
                <a:latin typeface="Arial"/>
                <a:cs typeface="Arial"/>
              </a:rPr>
              <a:t>Download </a:t>
            </a:r>
            <a:r>
              <a:rPr sz="2075" dirty="0">
                <a:latin typeface="Arial"/>
                <a:cs typeface="Arial"/>
              </a:rPr>
              <a:t>and load </a:t>
            </a:r>
            <a:r>
              <a:rPr sz="2075" spc="-9" dirty="0">
                <a:latin typeface="Arial"/>
                <a:cs typeface="Arial"/>
              </a:rPr>
              <a:t>geo-coordinate data </a:t>
            </a:r>
            <a:r>
              <a:rPr sz="2075" dirty="0">
                <a:latin typeface="Arial"/>
                <a:cs typeface="Arial"/>
              </a:rPr>
              <a:t>to Pandas </a:t>
            </a:r>
            <a:r>
              <a:rPr sz="2075" spc="-9" dirty="0">
                <a:latin typeface="Arial"/>
                <a:cs typeface="Arial"/>
              </a:rPr>
              <a:t>Dataframe  format.</a:t>
            </a:r>
            <a:endParaRPr sz="2075" dirty="0">
              <a:latin typeface="Arial"/>
              <a:cs typeface="Arial"/>
            </a:endParaRPr>
          </a:p>
        </p:txBody>
      </p:sp>
      <p:sp>
        <p:nvSpPr>
          <p:cNvPr id="3" name="object 3"/>
          <p:cNvSpPr txBox="1"/>
          <p:nvPr/>
        </p:nvSpPr>
        <p:spPr>
          <a:xfrm>
            <a:off x="2104430" y="11750764"/>
            <a:ext cx="10387489" cy="343514"/>
          </a:xfrm>
          <a:prstGeom prst="rect">
            <a:avLst/>
          </a:prstGeom>
        </p:spPr>
        <p:txBody>
          <a:bodyPr vert="horz" wrap="square" lIns="0" tIns="23962" rIns="0" bIns="0" rtlCol="0">
            <a:spAutoFit/>
          </a:bodyPr>
          <a:lstStyle/>
          <a:p>
            <a:pPr marL="23962">
              <a:spcBef>
                <a:spcPts val="189"/>
              </a:spcBef>
            </a:pPr>
            <a:r>
              <a:rPr sz="2075" spc="-9" dirty="0">
                <a:latin typeface="Arial"/>
                <a:cs typeface="Arial"/>
              </a:rPr>
              <a:t>3. Data wrangling </a:t>
            </a:r>
            <a:r>
              <a:rPr sz="2075" dirty="0">
                <a:latin typeface="Arial"/>
                <a:cs typeface="Arial"/>
              </a:rPr>
              <a:t>– </a:t>
            </a:r>
            <a:r>
              <a:rPr sz="2075" spc="-9" dirty="0">
                <a:latin typeface="Arial"/>
                <a:cs typeface="Arial"/>
              </a:rPr>
              <a:t>Rename </a:t>
            </a:r>
            <a:r>
              <a:rPr sz="2075" dirty="0">
                <a:latin typeface="Arial"/>
                <a:cs typeface="Arial"/>
              </a:rPr>
              <a:t>the </a:t>
            </a:r>
            <a:r>
              <a:rPr sz="2075" spc="-9" dirty="0">
                <a:latin typeface="Arial"/>
                <a:cs typeface="Arial"/>
              </a:rPr>
              <a:t>necessary </a:t>
            </a:r>
            <a:r>
              <a:rPr sz="2075" dirty="0">
                <a:latin typeface="Arial"/>
                <a:cs typeface="Arial"/>
              </a:rPr>
              <a:t>columns and remove </a:t>
            </a:r>
            <a:r>
              <a:rPr sz="2075" spc="-9" dirty="0">
                <a:latin typeface="Arial"/>
                <a:cs typeface="Arial"/>
              </a:rPr>
              <a:t>unnecessary</a:t>
            </a:r>
            <a:r>
              <a:rPr sz="2075" spc="66" dirty="0">
                <a:latin typeface="Arial"/>
                <a:cs typeface="Arial"/>
              </a:rPr>
              <a:t> </a:t>
            </a:r>
            <a:r>
              <a:rPr sz="2075" dirty="0">
                <a:latin typeface="Arial"/>
                <a:cs typeface="Arial"/>
              </a:rPr>
              <a:t>columns</a:t>
            </a:r>
            <a:endParaRPr sz="2075">
              <a:latin typeface="Arial"/>
              <a:cs typeface="Arial"/>
            </a:endParaRPr>
          </a:p>
        </p:txBody>
      </p:sp>
      <p:sp>
        <p:nvSpPr>
          <p:cNvPr id="5" name="object 5"/>
          <p:cNvSpPr/>
          <p:nvPr/>
        </p:nvSpPr>
        <p:spPr>
          <a:xfrm>
            <a:off x="1489869" y="1993900"/>
            <a:ext cx="10813167" cy="8224422"/>
          </a:xfrm>
          <a:prstGeom prst="rect">
            <a:avLst/>
          </a:prstGeom>
          <a:blipFill>
            <a:blip r:embed="rId2" cstate="print"/>
            <a:stretch>
              <a:fillRect/>
            </a:stretch>
          </a:blipFill>
        </p:spPr>
        <p:txBody>
          <a:bodyPr wrap="square" lIns="0" tIns="0" rIns="0" bIns="0" rtlCol="0"/>
          <a:lstStyle/>
          <a:p>
            <a:endParaRPr sz="3396"/>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1714949" y="2679700"/>
            <a:ext cx="10827439" cy="6200145"/>
          </a:xfrm>
          <a:prstGeom prst="rect">
            <a:avLst/>
          </a:prstGeom>
          <a:blipFill>
            <a:blip r:embed="rId2" cstate="print"/>
            <a:stretch>
              <a:fillRect/>
            </a:stretch>
          </a:blipFill>
        </p:spPr>
        <p:txBody>
          <a:bodyPr wrap="square" lIns="0" tIns="0" rIns="0" bIns="0" rtlCol="0"/>
          <a:lstStyle/>
          <a:p>
            <a:endParaRPr sz="3396"/>
          </a:p>
        </p:txBody>
      </p:sp>
      <p:sp>
        <p:nvSpPr>
          <p:cNvPr id="8" name="TextBox 7">
            <a:extLst>
              <a:ext uri="{FF2B5EF4-FFF2-40B4-BE49-F238E27FC236}">
                <a16:creationId xmlns:a16="http://schemas.microsoft.com/office/drawing/2014/main" id="{C9F470FA-046C-4BF2-A01C-76F7C0BE353B}"/>
              </a:ext>
            </a:extLst>
          </p:cNvPr>
          <p:cNvSpPr txBox="1"/>
          <p:nvPr/>
        </p:nvSpPr>
        <p:spPr>
          <a:xfrm>
            <a:off x="1714949" y="1143435"/>
            <a:ext cx="7127630" cy="670120"/>
          </a:xfrm>
          <a:prstGeom prst="rect">
            <a:avLst/>
          </a:prstGeom>
          <a:noFill/>
        </p:spPr>
        <p:txBody>
          <a:bodyPr wrap="square">
            <a:spAutoFit/>
          </a:bodyPr>
          <a:lstStyle/>
          <a:p>
            <a:pPr lvl="0">
              <a:lnSpc>
                <a:spcPct val="107000"/>
              </a:lnSpc>
              <a:spcAft>
                <a:spcPts val="800"/>
              </a:spcAft>
            </a:pPr>
            <a:r>
              <a:rPr lang="en-GB" sz="1800" dirty="0">
                <a:effectLst/>
                <a:latin typeface="Arial" panose="020B0604020202020204" pitchFamily="34" charset="0"/>
                <a:ea typeface="DengXian" panose="02010600030101010101" pitchFamily="2" charset="-122"/>
                <a:cs typeface="Arial" panose="020B0604020202020204" pitchFamily="34" charset="0"/>
              </a:rPr>
              <a:t>3. Data wrangling – Rename the necessary columns and remove unnecessary columns</a:t>
            </a:r>
            <a:endParaRPr lang="en-GB" sz="1800" dirty="0">
              <a:effectLst/>
              <a:latin typeface="Calibri" panose="020F0502020204030204" pitchFamily="34" charset="0"/>
              <a:ea typeface="DengXian" panose="02010600030101010101" pitchFamily="2" charset="-122"/>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DCC390AF-D5DC-448E-AFF7-CFB918D55B66}"/>
              </a:ext>
            </a:extLst>
          </p:cNvPr>
          <p:cNvSpPr txBox="1"/>
          <p:nvPr/>
        </p:nvSpPr>
        <p:spPr>
          <a:xfrm>
            <a:off x="1032669" y="698500"/>
            <a:ext cx="8821578" cy="332626"/>
          </a:xfrm>
          <a:prstGeom prst="rect">
            <a:avLst/>
          </a:prstGeom>
        </p:spPr>
        <p:txBody>
          <a:bodyPr vert="horz" wrap="square" lIns="0" tIns="13179" rIns="0" bIns="0" rtlCol="0">
            <a:spAutoFit/>
          </a:bodyPr>
          <a:lstStyle/>
          <a:p>
            <a:pPr marL="23962">
              <a:spcBef>
                <a:spcPts val="104"/>
              </a:spcBef>
            </a:pPr>
            <a:r>
              <a:rPr sz="2075" spc="-9" dirty="0">
                <a:latin typeface="Arial"/>
                <a:cs typeface="Arial"/>
              </a:rPr>
              <a:t>4. </a:t>
            </a:r>
            <a:r>
              <a:rPr sz="1981" spc="-47" dirty="0">
                <a:latin typeface="Trebuchet MS"/>
                <a:cs typeface="Trebuchet MS"/>
              </a:rPr>
              <a:t>Get the </a:t>
            </a:r>
            <a:r>
              <a:rPr sz="1981" spc="-57" dirty="0">
                <a:latin typeface="Trebuchet MS"/>
                <a:cs typeface="Trebuchet MS"/>
              </a:rPr>
              <a:t>latitude </a:t>
            </a:r>
            <a:r>
              <a:rPr sz="1981" spc="19" dirty="0">
                <a:latin typeface="Trebuchet MS"/>
                <a:cs typeface="Trebuchet MS"/>
              </a:rPr>
              <a:t>and </a:t>
            </a:r>
            <a:r>
              <a:rPr sz="1981" dirty="0">
                <a:latin typeface="Trebuchet MS"/>
                <a:cs typeface="Trebuchet MS"/>
              </a:rPr>
              <a:t>longitude </a:t>
            </a:r>
            <a:r>
              <a:rPr sz="1981" spc="-28" dirty="0">
                <a:latin typeface="Trebuchet MS"/>
                <a:cs typeface="Trebuchet MS"/>
              </a:rPr>
              <a:t>values </a:t>
            </a:r>
            <a:r>
              <a:rPr sz="1981" spc="-19" dirty="0">
                <a:latin typeface="Trebuchet MS"/>
                <a:cs typeface="Trebuchet MS"/>
              </a:rPr>
              <a:t>of </a:t>
            </a:r>
            <a:r>
              <a:rPr sz="1981" spc="-38" dirty="0">
                <a:latin typeface="Trebuchet MS"/>
                <a:cs typeface="Trebuchet MS"/>
              </a:rPr>
              <a:t>Paris </a:t>
            </a:r>
            <a:r>
              <a:rPr sz="1981" spc="-57" dirty="0">
                <a:latin typeface="Trebuchet MS"/>
                <a:cs typeface="Trebuchet MS"/>
              </a:rPr>
              <a:t>with </a:t>
            </a:r>
            <a:r>
              <a:rPr sz="1981" spc="-47" dirty="0">
                <a:latin typeface="Trebuchet MS"/>
                <a:cs typeface="Trebuchet MS"/>
              </a:rPr>
              <a:t>the </a:t>
            </a:r>
            <a:r>
              <a:rPr sz="1981" spc="-9" dirty="0">
                <a:latin typeface="Trebuchet MS"/>
                <a:cs typeface="Trebuchet MS"/>
              </a:rPr>
              <a:t>help </a:t>
            </a:r>
            <a:r>
              <a:rPr sz="1981" spc="-19" dirty="0">
                <a:latin typeface="Trebuchet MS"/>
                <a:cs typeface="Trebuchet MS"/>
              </a:rPr>
              <a:t>of </a:t>
            </a:r>
            <a:r>
              <a:rPr sz="1981" spc="47" dirty="0">
                <a:latin typeface="Trebuchet MS"/>
                <a:cs typeface="Trebuchet MS"/>
              </a:rPr>
              <a:t>geopy</a:t>
            </a:r>
            <a:r>
              <a:rPr sz="1981" spc="-415" dirty="0">
                <a:latin typeface="Trebuchet MS"/>
                <a:cs typeface="Trebuchet MS"/>
              </a:rPr>
              <a:t> </a:t>
            </a:r>
            <a:r>
              <a:rPr sz="1981" spc="-57" dirty="0">
                <a:latin typeface="Trebuchet MS"/>
                <a:cs typeface="Trebuchet MS"/>
              </a:rPr>
              <a:t>library</a:t>
            </a:r>
            <a:endParaRPr sz="1981" dirty="0">
              <a:latin typeface="Trebuchet MS"/>
              <a:cs typeface="Trebuchet MS"/>
            </a:endParaRPr>
          </a:p>
        </p:txBody>
      </p:sp>
      <p:sp>
        <p:nvSpPr>
          <p:cNvPr id="3" name="object 5">
            <a:extLst>
              <a:ext uri="{FF2B5EF4-FFF2-40B4-BE49-F238E27FC236}">
                <a16:creationId xmlns:a16="http://schemas.microsoft.com/office/drawing/2014/main" id="{C6C81312-8E8C-4911-81F3-092C6F52EBB5}"/>
              </a:ext>
            </a:extLst>
          </p:cNvPr>
          <p:cNvSpPr/>
          <p:nvPr/>
        </p:nvSpPr>
        <p:spPr>
          <a:xfrm>
            <a:off x="1032669" y="1536700"/>
            <a:ext cx="10760276" cy="2534248"/>
          </a:xfrm>
          <a:prstGeom prst="rect">
            <a:avLst/>
          </a:prstGeom>
          <a:blipFill>
            <a:blip r:embed="rId2" cstate="print"/>
            <a:stretch>
              <a:fillRect/>
            </a:stretch>
          </a:blipFill>
        </p:spPr>
        <p:txBody>
          <a:bodyPr wrap="square" lIns="0" tIns="0" rIns="0" bIns="0" rtlCol="0"/>
          <a:lstStyle/>
          <a:p>
            <a:endParaRPr sz="3396"/>
          </a:p>
        </p:txBody>
      </p:sp>
      <p:sp>
        <p:nvSpPr>
          <p:cNvPr id="4" name="object 3">
            <a:extLst>
              <a:ext uri="{FF2B5EF4-FFF2-40B4-BE49-F238E27FC236}">
                <a16:creationId xmlns:a16="http://schemas.microsoft.com/office/drawing/2014/main" id="{FBA1756C-6514-4D6A-887C-C2CB0E9172F5}"/>
              </a:ext>
            </a:extLst>
          </p:cNvPr>
          <p:cNvSpPr txBox="1"/>
          <p:nvPr/>
        </p:nvSpPr>
        <p:spPr>
          <a:xfrm>
            <a:off x="1356060" y="5466836"/>
            <a:ext cx="9406248" cy="344724"/>
          </a:xfrm>
          <a:prstGeom prst="rect">
            <a:avLst/>
          </a:prstGeom>
        </p:spPr>
        <p:txBody>
          <a:bodyPr vert="horz" wrap="square" lIns="0" tIns="25160" rIns="0" bIns="0" rtlCol="0">
            <a:spAutoFit/>
          </a:bodyPr>
          <a:lstStyle/>
          <a:p>
            <a:pPr marL="23962">
              <a:spcBef>
                <a:spcPts val="198"/>
              </a:spcBef>
            </a:pPr>
            <a:r>
              <a:rPr sz="2075" spc="-9" dirty="0">
                <a:latin typeface="Arial"/>
                <a:cs typeface="Arial"/>
              </a:rPr>
              <a:t>5. Create </a:t>
            </a:r>
            <a:r>
              <a:rPr sz="2075" dirty="0">
                <a:latin typeface="Arial"/>
                <a:cs typeface="Arial"/>
              </a:rPr>
              <a:t>map of Paris </a:t>
            </a:r>
            <a:r>
              <a:rPr sz="2075" spc="-9" dirty="0">
                <a:latin typeface="Arial"/>
                <a:cs typeface="Arial"/>
              </a:rPr>
              <a:t>using </a:t>
            </a:r>
            <a:r>
              <a:rPr sz="2075" dirty="0">
                <a:latin typeface="Arial"/>
                <a:cs typeface="Arial"/>
              </a:rPr>
              <a:t>the </a:t>
            </a:r>
            <a:r>
              <a:rPr sz="2075" spc="-9" dirty="0">
                <a:latin typeface="Arial"/>
                <a:cs typeface="Arial"/>
              </a:rPr>
              <a:t>arrondissements </a:t>
            </a:r>
            <a:r>
              <a:rPr sz="2075" dirty="0">
                <a:latin typeface="Arial"/>
                <a:cs typeface="Arial"/>
              </a:rPr>
              <a:t>latitude and </a:t>
            </a:r>
            <a:r>
              <a:rPr sz="2075" spc="-9" dirty="0">
                <a:latin typeface="Arial"/>
                <a:cs typeface="Arial"/>
              </a:rPr>
              <a:t>longitude</a:t>
            </a:r>
            <a:r>
              <a:rPr sz="2075" spc="66" dirty="0">
                <a:latin typeface="Arial"/>
                <a:cs typeface="Arial"/>
              </a:rPr>
              <a:t> </a:t>
            </a:r>
            <a:r>
              <a:rPr sz="2075" spc="-9" dirty="0">
                <a:latin typeface="Arial"/>
                <a:cs typeface="Arial"/>
              </a:rPr>
              <a:t>values</a:t>
            </a:r>
            <a:endParaRPr sz="2075" dirty="0">
              <a:latin typeface="Arial"/>
              <a:cs typeface="Arial"/>
            </a:endParaRPr>
          </a:p>
        </p:txBody>
      </p:sp>
      <p:sp>
        <p:nvSpPr>
          <p:cNvPr id="5" name="object 6">
            <a:extLst>
              <a:ext uri="{FF2B5EF4-FFF2-40B4-BE49-F238E27FC236}">
                <a16:creationId xmlns:a16="http://schemas.microsoft.com/office/drawing/2014/main" id="{15B05EC5-4ACE-42E0-8910-E510561D4980}"/>
              </a:ext>
            </a:extLst>
          </p:cNvPr>
          <p:cNvSpPr/>
          <p:nvPr/>
        </p:nvSpPr>
        <p:spPr>
          <a:xfrm>
            <a:off x="1057153" y="6078104"/>
            <a:ext cx="9884289" cy="3917773"/>
          </a:xfrm>
          <a:prstGeom prst="rect">
            <a:avLst/>
          </a:prstGeom>
          <a:blipFill>
            <a:blip r:embed="rId3" cstate="print"/>
            <a:stretch>
              <a:fillRect/>
            </a:stretch>
          </a:blipFill>
        </p:spPr>
        <p:txBody>
          <a:bodyPr wrap="square" lIns="0" tIns="0" rIns="0" bIns="0" rtlCol="0"/>
          <a:lstStyle/>
          <a:p>
            <a:endParaRPr sz="3396"/>
          </a:p>
        </p:txBody>
      </p:sp>
    </p:spTree>
    <p:extLst>
      <p:ext uri="{BB962C8B-B14F-4D97-AF65-F5344CB8AC3E}">
        <p14:creationId xmlns:p14="http://schemas.microsoft.com/office/powerpoint/2010/main" val="25806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85761" y="7404100"/>
            <a:ext cx="10685815" cy="2487310"/>
          </a:xfrm>
          <a:prstGeom prst="rect">
            <a:avLst/>
          </a:prstGeom>
        </p:spPr>
        <p:txBody>
          <a:bodyPr vert="horz" wrap="square" lIns="0" tIns="14377" rIns="0" bIns="0" rtlCol="0">
            <a:spAutoFit/>
          </a:bodyPr>
          <a:lstStyle/>
          <a:p>
            <a:pPr marL="23962" marR="95849">
              <a:lnSpc>
                <a:spcPct val="103299"/>
              </a:lnSpc>
              <a:spcBef>
                <a:spcPts val="113"/>
              </a:spcBef>
            </a:pPr>
            <a:r>
              <a:rPr sz="2075" spc="-9" dirty="0">
                <a:latin typeface="Arial"/>
                <a:cs typeface="Arial"/>
              </a:rPr>
              <a:t>Until now, </a:t>
            </a:r>
            <a:r>
              <a:rPr sz="2075" dirty="0">
                <a:latin typeface="Arial"/>
                <a:cs typeface="Arial"/>
              </a:rPr>
              <a:t>the </a:t>
            </a:r>
            <a:r>
              <a:rPr sz="2075" spc="-9" dirty="0">
                <a:latin typeface="Arial"/>
                <a:cs typeface="Arial"/>
              </a:rPr>
              <a:t>preparation </a:t>
            </a:r>
            <a:r>
              <a:rPr sz="2075" dirty="0">
                <a:latin typeface="Arial"/>
                <a:cs typeface="Arial"/>
              </a:rPr>
              <a:t>of the </a:t>
            </a:r>
            <a:r>
              <a:rPr sz="2075" spc="-9" dirty="0">
                <a:latin typeface="Arial"/>
                <a:cs typeface="Arial"/>
              </a:rPr>
              <a:t>geo-coordinate data is finished. This first </a:t>
            </a:r>
            <a:r>
              <a:rPr sz="2075" dirty="0">
                <a:latin typeface="Arial"/>
                <a:cs typeface="Arial"/>
              </a:rPr>
              <a:t>step </a:t>
            </a:r>
            <a:r>
              <a:rPr sz="2075" spc="-9" dirty="0">
                <a:latin typeface="Arial"/>
                <a:cs typeface="Arial"/>
              </a:rPr>
              <a:t>is important  </a:t>
            </a:r>
            <a:r>
              <a:rPr sz="2075" dirty="0">
                <a:latin typeface="Arial"/>
                <a:cs typeface="Arial"/>
              </a:rPr>
              <a:t>as a foundation </a:t>
            </a:r>
            <a:r>
              <a:rPr sz="2075" spc="-9" dirty="0">
                <a:latin typeface="Arial"/>
                <a:cs typeface="Arial"/>
              </a:rPr>
              <a:t>for further exploratory data analysis. </a:t>
            </a:r>
            <a:r>
              <a:rPr sz="2075" dirty="0">
                <a:latin typeface="Arial"/>
                <a:cs typeface="Arial"/>
              </a:rPr>
              <a:t>For </a:t>
            </a:r>
            <a:r>
              <a:rPr sz="2075" spc="-9" dirty="0">
                <a:latin typeface="Arial"/>
                <a:cs typeface="Arial"/>
              </a:rPr>
              <a:t>this project </a:t>
            </a:r>
            <a:r>
              <a:rPr sz="2075" dirty="0">
                <a:latin typeface="Arial"/>
                <a:cs typeface="Arial"/>
              </a:rPr>
              <a:t>the </a:t>
            </a:r>
            <a:r>
              <a:rPr sz="2075" spc="-9" dirty="0">
                <a:latin typeface="Arial"/>
                <a:cs typeface="Arial"/>
              </a:rPr>
              <a:t>ETL (Extract  </a:t>
            </a:r>
            <a:r>
              <a:rPr sz="2075" dirty="0">
                <a:latin typeface="Arial"/>
                <a:cs typeface="Arial"/>
              </a:rPr>
              <a:t>Transform </a:t>
            </a:r>
            <a:r>
              <a:rPr sz="2075" spc="-9" dirty="0">
                <a:latin typeface="Arial"/>
                <a:cs typeface="Arial"/>
              </a:rPr>
              <a:t>Load) process is quite simple, </a:t>
            </a:r>
            <a:r>
              <a:rPr sz="2075" dirty="0">
                <a:latin typeface="Arial"/>
                <a:cs typeface="Arial"/>
              </a:rPr>
              <a:t>and </a:t>
            </a:r>
            <a:r>
              <a:rPr sz="2075" spc="-9" dirty="0">
                <a:latin typeface="Arial"/>
                <a:cs typeface="Arial"/>
              </a:rPr>
              <a:t>light weighted </a:t>
            </a:r>
            <a:r>
              <a:rPr sz="2075" dirty="0">
                <a:latin typeface="Arial"/>
                <a:cs typeface="Arial"/>
              </a:rPr>
              <a:t>so no SQL commands </a:t>
            </a:r>
            <a:r>
              <a:rPr sz="2075" spc="-9" dirty="0">
                <a:latin typeface="Arial"/>
                <a:cs typeface="Arial"/>
              </a:rPr>
              <a:t>are  needed. For projects </a:t>
            </a:r>
            <a:r>
              <a:rPr sz="2075" spc="-19" dirty="0">
                <a:latin typeface="Arial"/>
                <a:cs typeface="Arial"/>
              </a:rPr>
              <a:t>with </a:t>
            </a:r>
            <a:r>
              <a:rPr sz="2075" dirty="0">
                <a:latin typeface="Arial"/>
                <a:cs typeface="Arial"/>
              </a:rPr>
              <a:t>voluminous </a:t>
            </a:r>
            <a:r>
              <a:rPr sz="2075" spc="-9" dirty="0">
                <a:latin typeface="Arial"/>
                <a:cs typeface="Arial"/>
              </a:rPr>
              <a:t>data, we might </a:t>
            </a:r>
            <a:r>
              <a:rPr sz="2075" dirty="0">
                <a:latin typeface="Arial"/>
                <a:cs typeface="Arial"/>
              </a:rPr>
              <a:t>have to </a:t>
            </a:r>
            <a:r>
              <a:rPr sz="2075" spc="-9" dirty="0">
                <a:latin typeface="Arial"/>
                <a:cs typeface="Arial"/>
              </a:rPr>
              <a:t>request databases with</a:t>
            </a:r>
            <a:r>
              <a:rPr sz="2075" spc="245" dirty="0">
                <a:latin typeface="Arial"/>
                <a:cs typeface="Arial"/>
              </a:rPr>
              <a:t> </a:t>
            </a:r>
            <a:r>
              <a:rPr sz="2075" spc="-9" dirty="0">
                <a:latin typeface="Arial"/>
                <a:cs typeface="Arial"/>
              </a:rPr>
              <a:t>SQL.</a:t>
            </a:r>
            <a:endParaRPr sz="2075" dirty="0">
              <a:latin typeface="Arial"/>
              <a:cs typeface="Arial"/>
            </a:endParaRPr>
          </a:p>
          <a:p>
            <a:pPr marL="885409" marR="9585" indent="-431322" algn="just">
              <a:lnSpc>
                <a:spcPct val="102699"/>
              </a:lnSpc>
              <a:spcBef>
                <a:spcPts val="1538"/>
              </a:spcBef>
            </a:pPr>
            <a:r>
              <a:rPr sz="2075" spc="-9" dirty="0">
                <a:latin typeface="Arial"/>
                <a:cs typeface="Arial"/>
              </a:rPr>
              <a:t>6. This </a:t>
            </a:r>
            <a:r>
              <a:rPr sz="2075" dirty="0">
                <a:latin typeface="Arial"/>
                <a:cs typeface="Arial"/>
              </a:rPr>
              <a:t>step </a:t>
            </a:r>
            <a:r>
              <a:rPr sz="2075" spc="-9" dirty="0">
                <a:latin typeface="Arial"/>
                <a:cs typeface="Arial"/>
              </a:rPr>
              <a:t>starts </a:t>
            </a:r>
            <a:r>
              <a:rPr sz="2075" dirty="0">
                <a:latin typeface="Arial"/>
                <a:cs typeface="Arial"/>
              </a:rPr>
              <a:t>the </a:t>
            </a:r>
            <a:r>
              <a:rPr sz="2075" spc="-9" dirty="0">
                <a:latin typeface="Arial"/>
                <a:cs typeface="Arial"/>
              </a:rPr>
              <a:t>query </a:t>
            </a:r>
            <a:r>
              <a:rPr sz="2075" dirty="0">
                <a:latin typeface="Arial"/>
                <a:cs typeface="Arial"/>
              </a:rPr>
              <a:t>to </a:t>
            </a:r>
            <a:r>
              <a:rPr sz="2075" spc="-9" dirty="0">
                <a:latin typeface="Arial"/>
                <a:cs typeface="Arial"/>
              </a:rPr>
              <a:t>Points </a:t>
            </a:r>
            <a:r>
              <a:rPr sz="2075" dirty="0">
                <a:latin typeface="Arial"/>
                <a:cs typeface="Arial"/>
              </a:rPr>
              <a:t>of </a:t>
            </a:r>
            <a:r>
              <a:rPr sz="2075" spc="-9" dirty="0">
                <a:latin typeface="Arial"/>
                <a:cs typeface="Arial"/>
              </a:rPr>
              <a:t>Interests (POI) data </a:t>
            </a:r>
            <a:r>
              <a:rPr sz="2075" dirty="0">
                <a:latin typeface="Arial"/>
                <a:cs typeface="Arial"/>
              </a:rPr>
              <a:t>by </a:t>
            </a:r>
            <a:r>
              <a:rPr sz="2075" spc="-9" dirty="0">
                <a:latin typeface="Arial"/>
                <a:cs typeface="Arial"/>
              </a:rPr>
              <a:t>using Foursquare API,  after API authentication </a:t>
            </a:r>
            <a:r>
              <a:rPr sz="2075" dirty="0">
                <a:latin typeface="Arial"/>
                <a:cs typeface="Arial"/>
              </a:rPr>
              <a:t>and </a:t>
            </a:r>
            <a:r>
              <a:rPr sz="2075" spc="-9" dirty="0">
                <a:latin typeface="Arial"/>
                <a:cs typeface="Arial"/>
              </a:rPr>
              <a:t>request engineering </a:t>
            </a:r>
            <a:r>
              <a:rPr sz="2075" dirty="0">
                <a:latin typeface="Arial"/>
                <a:cs typeface="Arial"/>
              </a:rPr>
              <a:t>cf. </a:t>
            </a:r>
            <a:r>
              <a:rPr sz="2075" spc="-9" dirty="0">
                <a:latin typeface="Arial"/>
                <a:cs typeface="Arial"/>
              </a:rPr>
              <a:t>Jupiter Notebook </a:t>
            </a:r>
            <a:r>
              <a:rPr sz="2075" dirty="0">
                <a:latin typeface="Arial"/>
                <a:cs typeface="Arial"/>
              </a:rPr>
              <a:t>for </a:t>
            </a:r>
            <a:r>
              <a:rPr sz="2075" spc="-9" dirty="0">
                <a:latin typeface="Arial"/>
                <a:cs typeface="Arial"/>
              </a:rPr>
              <a:t>details, we  explored all points </a:t>
            </a:r>
            <a:r>
              <a:rPr sz="2075" dirty="0">
                <a:latin typeface="Arial"/>
                <a:cs typeface="Arial"/>
              </a:rPr>
              <a:t>of </a:t>
            </a:r>
            <a:r>
              <a:rPr sz="2075" spc="-9" dirty="0">
                <a:latin typeface="Arial"/>
                <a:cs typeface="Arial"/>
              </a:rPr>
              <a:t>interests in all arrondissements in</a:t>
            </a:r>
            <a:r>
              <a:rPr sz="2075" spc="85" dirty="0">
                <a:latin typeface="Arial"/>
                <a:cs typeface="Arial"/>
              </a:rPr>
              <a:t> </a:t>
            </a:r>
            <a:r>
              <a:rPr sz="2075" spc="-9" dirty="0">
                <a:latin typeface="Arial"/>
                <a:cs typeface="Arial"/>
              </a:rPr>
              <a:t>Paris</a:t>
            </a:r>
            <a:endParaRPr sz="2075" dirty="0">
              <a:latin typeface="Arial"/>
              <a:cs typeface="Arial"/>
            </a:endParaRPr>
          </a:p>
        </p:txBody>
      </p:sp>
      <p:sp>
        <p:nvSpPr>
          <p:cNvPr id="3" name="object 3"/>
          <p:cNvSpPr/>
          <p:nvPr/>
        </p:nvSpPr>
        <p:spPr>
          <a:xfrm>
            <a:off x="1694106" y="1"/>
            <a:ext cx="9930363" cy="6565900"/>
          </a:xfrm>
          <a:prstGeom prst="rect">
            <a:avLst/>
          </a:prstGeom>
          <a:blipFill>
            <a:blip r:embed="rId2" cstate="print"/>
            <a:stretch>
              <a:fillRect/>
            </a:stretch>
          </a:blipFill>
        </p:spPr>
        <p:txBody>
          <a:bodyPr wrap="square" lIns="0" tIns="0" rIns="0" bIns="0" rtlCol="0"/>
          <a:lstStyle/>
          <a:p>
            <a:endParaRPr sz="3396"/>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710535" y="480631"/>
            <a:ext cx="10766088" cy="6832008"/>
          </a:xfrm>
          <a:prstGeom prst="rect">
            <a:avLst/>
          </a:prstGeom>
          <a:blipFill>
            <a:blip r:embed="rId2" cstate="print"/>
            <a:stretch>
              <a:fillRect/>
            </a:stretch>
          </a:blipFill>
        </p:spPr>
        <p:txBody>
          <a:bodyPr wrap="square" lIns="0" tIns="0" rIns="0" bIns="0" rtlCol="0"/>
          <a:lstStyle/>
          <a:p>
            <a:endParaRPr sz="3396"/>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1673120" y="10983023"/>
            <a:ext cx="10879906" cy="2512252"/>
          </a:xfrm>
          <a:prstGeom prst="rect">
            <a:avLst/>
          </a:prstGeom>
        </p:spPr>
        <p:txBody>
          <a:bodyPr vert="horz" wrap="square" lIns="0" tIns="14377" rIns="0" bIns="0" rtlCol="0">
            <a:spAutoFit/>
          </a:bodyPr>
          <a:lstStyle/>
          <a:p>
            <a:pPr marL="23962" marR="9585">
              <a:lnSpc>
                <a:spcPct val="103299"/>
              </a:lnSpc>
              <a:spcBef>
                <a:spcPts val="113"/>
              </a:spcBef>
            </a:pPr>
            <a:r>
              <a:rPr sz="2075" spc="-9" dirty="0">
                <a:latin typeface="Arial"/>
                <a:cs typeface="Arial"/>
              </a:rPr>
              <a:t>This </a:t>
            </a:r>
            <a:r>
              <a:rPr sz="2075" dirty="0">
                <a:latin typeface="Arial"/>
                <a:cs typeface="Arial"/>
              </a:rPr>
              <a:t>top 10 venues’ </a:t>
            </a:r>
            <a:r>
              <a:rPr sz="2075" spc="-9" dirty="0">
                <a:latin typeface="Arial"/>
                <a:cs typeface="Arial"/>
              </a:rPr>
              <a:t>categories list is </a:t>
            </a:r>
            <a:r>
              <a:rPr sz="2075" dirty="0">
                <a:latin typeface="Arial"/>
                <a:cs typeface="Arial"/>
              </a:rPr>
              <a:t>already very useful to provide </a:t>
            </a:r>
            <a:r>
              <a:rPr sz="2075" spc="-9" dirty="0">
                <a:latin typeface="Arial"/>
                <a:cs typeface="Arial"/>
              </a:rPr>
              <a:t>deeper insights </a:t>
            </a:r>
            <a:r>
              <a:rPr sz="2075" dirty="0">
                <a:latin typeface="Arial"/>
                <a:cs typeface="Arial"/>
              </a:rPr>
              <a:t>to </a:t>
            </a:r>
            <a:r>
              <a:rPr sz="2075" spc="-9" dirty="0">
                <a:latin typeface="Arial"/>
                <a:cs typeface="Arial"/>
              </a:rPr>
              <a:t>tourists  </a:t>
            </a:r>
            <a:r>
              <a:rPr sz="2075" dirty="0">
                <a:latin typeface="Arial"/>
                <a:cs typeface="Arial"/>
              </a:rPr>
              <a:t>so they can </a:t>
            </a:r>
            <a:r>
              <a:rPr sz="2075" spc="-9" dirty="0">
                <a:latin typeface="Arial"/>
                <a:cs typeface="Arial"/>
              </a:rPr>
              <a:t>already more structured ideas </a:t>
            </a:r>
            <a:r>
              <a:rPr sz="2075" dirty="0">
                <a:latin typeface="Arial"/>
                <a:cs typeface="Arial"/>
              </a:rPr>
              <a:t>on </a:t>
            </a:r>
            <a:r>
              <a:rPr sz="2075" spc="-9" dirty="0">
                <a:latin typeface="Arial"/>
                <a:cs typeface="Arial"/>
              </a:rPr>
              <a:t>where </a:t>
            </a:r>
            <a:r>
              <a:rPr sz="2075" dirty="0">
                <a:latin typeface="Arial"/>
                <a:cs typeface="Arial"/>
              </a:rPr>
              <a:t>they may </a:t>
            </a:r>
            <a:r>
              <a:rPr sz="2075" spc="-9" dirty="0">
                <a:latin typeface="Arial"/>
                <a:cs typeface="Arial"/>
              </a:rPr>
              <a:t>want </a:t>
            </a:r>
            <a:r>
              <a:rPr sz="2075" dirty="0">
                <a:latin typeface="Arial"/>
                <a:cs typeface="Arial"/>
              </a:rPr>
              <a:t>to </a:t>
            </a:r>
            <a:r>
              <a:rPr sz="2075" spc="-9" dirty="0">
                <a:latin typeface="Arial"/>
                <a:cs typeface="Arial"/>
              </a:rPr>
              <a:t>visit relating </a:t>
            </a:r>
            <a:r>
              <a:rPr sz="2075" dirty="0">
                <a:latin typeface="Arial"/>
                <a:cs typeface="Arial"/>
              </a:rPr>
              <a:t>to </a:t>
            </a:r>
            <a:r>
              <a:rPr sz="2075" spc="-9" dirty="0">
                <a:latin typeface="Arial"/>
                <a:cs typeface="Arial"/>
              </a:rPr>
              <a:t>their  interests. </a:t>
            </a:r>
            <a:r>
              <a:rPr sz="2075" dirty="0">
                <a:latin typeface="Arial"/>
                <a:cs typeface="Arial"/>
              </a:rPr>
              <a:t>To make </a:t>
            </a:r>
            <a:r>
              <a:rPr sz="2075" spc="-9" dirty="0">
                <a:latin typeface="Arial"/>
                <a:cs typeface="Arial"/>
              </a:rPr>
              <a:t>easier </a:t>
            </a:r>
            <a:r>
              <a:rPr sz="2075" dirty="0">
                <a:latin typeface="Arial"/>
                <a:cs typeface="Arial"/>
              </a:rPr>
              <a:t>and </a:t>
            </a:r>
            <a:r>
              <a:rPr sz="2075" spc="-9" dirty="0">
                <a:latin typeface="Arial"/>
                <a:cs typeface="Arial"/>
              </a:rPr>
              <a:t>more visual, we want </a:t>
            </a:r>
            <a:r>
              <a:rPr sz="2075" dirty="0">
                <a:latin typeface="Arial"/>
                <a:cs typeface="Arial"/>
              </a:rPr>
              <a:t>to use the K-means cluster </a:t>
            </a:r>
            <a:r>
              <a:rPr sz="2075" spc="-9" dirty="0">
                <a:latin typeface="Arial"/>
                <a:cs typeface="Arial"/>
              </a:rPr>
              <a:t>method </a:t>
            </a:r>
            <a:r>
              <a:rPr sz="2075" dirty="0">
                <a:latin typeface="Arial"/>
                <a:cs typeface="Arial"/>
              </a:rPr>
              <a:t>to </a:t>
            </a:r>
            <a:r>
              <a:rPr sz="2075" spc="-9" dirty="0">
                <a:latin typeface="Arial"/>
                <a:cs typeface="Arial"/>
              </a:rPr>
              <a:t>let  </a:t>
            </a:r>
            <a:r>
              <a:rPr sz="2075" dirty="0">
                <a:latin typeface="Arial"/>
                <a:cs typeface="Arial"/>
              </a:rPr>
              <a:t>the </a:t>
            </a:r>
            <a:r>
              <a:rPr sz="2075" spc="-9" dirty="0">
                <a:latin typeface="Arial"/>
                <a:cs typeface="Arial"/>
              </a:rPr>
              <a:t>data </a:t>
            </a:r>
            <a:r>
              <a:rPr sz="2075" dirty="0">
                <a:latin typeface="Arial"/>
                <a:cs typeface="Arial"/>
              </a:rPr>
              <a:t>show us </a:t>
            </a:r>
            <a:r>
              <a:rPr sz="2075" spc="-19" dirty="0">
                <a:latin typeface="Arial"/>
                <a:cs typeface="Arial"/>
              </a:rPr>
              <a:t>if </a:t>
            </a:r>
            <a:r>
              <a:rPr sz="2075" dirty="0">
                <a:latin typeface="Arial"/>
                <a:cs typeface="Arial"/>
              </a:rPr>
              <a:t>there are </a:t>
            </a:r>
            <a:r>
              <a:rPr sz="2075" spc="-9" dirty="0">
                <a:latin typeface="Arial"/>
                <a:cs typeface="Arial"/>
              </a:rPr>
              <a:t>clusters </a:t>
            </a:r>
            <a:r>
              <a:rPr sz="2075" dirty="0">
                <a:latin typeface="Arial"/>
                <a:cs typeface="Arial"/>
              </a:rPr>
              <a:t>so </a:t>
            </a:r>
            <a:r>
              <a:rPr sz="2075" spc="-9" dirty="0">
                <a:latin typeface="Arial"/>
                <a:cs typeface="Arial"/>
              </a:rPr>
              <a:t>tourists can </a:t>
            </a:r>
            <a:r>
              <a:rPr sz="2075" dirty="0">
                <a:latin typeface="Arial"/>
                <a:cs typeface="Arial"/>
              </a:rPr>
              <a:t>combine </a:t>
            </a:r>
            <a:r>
              <a:rPr sz="2075" spc="-9" dirty="0">
                <a:latin typeface="Arial"/>
                <a:cs typeface="Arial"/>
              </a:rPr>
              <a:t>different arrondissement when  </a:t>
            </a:r>
            <a:r>
              <a:rPr sz="2075" dirty="0">
                <a:latin typeface="Arial"/>
                <a:cs typeface="Arial"/>
              </a:rPr>
              <a:t>they make </a:t>
            </a:r>
            <a:r>
              <a:rPr sz="2075" spc="-9" dirty="0">
                <a:latin typeface="Arial"/>
                <a:cs typeface="Arial"/>
              </a:rPr>
              <a:t>their visit path </a:t>
            </a:r>
            <a:r>
              <a:rPr sz="2075" dirty="0">
                <a:latin typeface="Arial"/>
                <a:cs typeface="Arial"/>
              </a:rPr>
              <a:t>or </a:t>
            </a:r>
            <a:r>
              <a:rPr sz="2075" spc="-9" dirty="0">
                <a:latin typeface="Arial"/>
                <a:cs typeface="Arial"/>
              </a:rPr>
              <a:t>when they </a:t>
            </a:r>
            <a:r>
              <a:rPr sz="2075" spc="-19" dirty="0">
                <a:latin typeface="Arial"/>
                <a:cs typeface="Arial"/>
              </a:rPr>
              <a:t>want </a:t>
            </a:r>
            <a:r>
              <a:rPr sz="2075" dirty="0">
                <a:latin typeface="Arial"/>
                <a:cs typeface="Arial"/>
              </a:rPr>
              <a:t>to </a:t>
            </a:r>
            <a:r>
              <a:rPr sz="2075" spc="-9" dirty="0">
                <a:latin typeface="Arial"/>
                <a:cs typeface="Arial"/>
              </a:rPr>
              <a:t>choose </a:t>
            </a:r>
            <a:r>
              <a:rPr sz="2075" dirty="0">
                <a:latin typeface="Arial"/>
                <a:cs typeface="Arial"/>
              </a:rPr>
              <a:t>and </a:t>
            </a:r>
            <a:r>
              <a:rPr sz="2075" spc="-9" dirty="0">
                <a:latin typeface="Arial"/>
                <a:cs typeface="Arial"/>
              </a:rPr>
              <a:t>ideal hotel </a:t>
            </a:r>
            <a:r>
              <a:rPr sz="2075" dirty="0">
                <a:latin typeface="Arial"/>
                <a:cs typeface="Arial"/>
              </a:rPr>
              <a:t>to </a:t>
            </a:r>
            <a:r>
              <a:rPr sz="2075" spc="-9" dirty="0">
                <a:latin typeface="Arial"/>
                <a:cs typeface="Arial"/>
              </a:rPr>
              <a:t>stay in </a:t>
            </a:r>
            <a:r>
              <a:rPr sz="2075" dirty="0">
                <a:latin typeface="Arial"/>
                <a:cs typeface="Arial"/>
              </a:rPr>
              <a:t>a </a:t>
            </a:r>
            <a:r>
              <a:rPr sz="2075" spc="-9" dirty="0">
                <a:latin typeface="Arial"/>
                <a:cs typeface="Arial"/>
              </a:rPr>
              <a:t>more  flexible </a:t>
            </a:r>
            <a:r>
              <a:rPr sz="2075" dirty="0">
                <a:latin typeface="Arial"/>
                <a:cs typeface="Arial"/>
              </a:rPr>
              <a:t>and </a:t>
            </a:r>
            <a:r>
              <a:rPr sz="2075" spc="-9" dirty="0">
                <a:latin typeface="Arial"/>
                <a:cs typeface="Arial"/>
              </a:rPr>
              <a:t>efficient</a:t>
            </a:r>
            <a:r>
              <a:rPr sz="2075" spc="19" dirty="0">
                <a:latin typeface="Arial"/>
                <a:cs typeface="Arial"/>
              </a:rPr>
              <a:t> </a:t>
            </a:r>
            <a:r>
              <a:rPr sz="2075" spc="-9" dirty="0">
                <a:latin typeface="Arial"/>
                <a:cs typeface="Arial"/>
              </a:rPr>
              <a:t>way.</a:t>
            </a:r>
            <a:endParaRPr sz="2075">
              <a:latin typeface="Arial"/>
              <a:cs typeface="Arial"/>
            </a:endParaRPr>
          </a:p>
          <a:p>
            <a:pPr marL="455285">
              <a:spcBef>
                <a:spcPts val="1585"/>
              </a:spcBef>
            </a:pPr>
            <a:r>
              <a:rPr sz="2075" spc="-9" dirty="0">
                <a:latin typeface="Arial"/>
                <a:cs typeface="Arial"/>
              </a:rPr>
              <a:t>9. </a:t>
            </a:r>
            <a:r>
              <a:rPr sz="2075" dirty="0">
                <a:latin typeface="Arial"/>
                <a:cs typeface="Arial"/>
              </a:rPr>
              <a:t>K-means </a:t>
            </a:r>
            <a:r>
              <a:rPr sz="2075" spc="-9" dirty="0">
                <a:latin typeface="Arial"/>
                <a:cs typeface="Arial"/>
              </a:rPr>
              <a:t>clustering (unsupervised machine learning, </a:t>
            </a:r>
            <a:r>
              <a:rPr sz="2075" dirty="0">
                <a:latin typeface="Arial"/>
                <a:cs typeface="Arial"/>
              </a:rPr>
              <a:t>K = </a:t>
            </a:r>
            <a:r>
              <a:rPr sz="2075" spc="-19" dirty="0">
                <a:latin typeface="Arial"/>
                <a:cs typeface="Arial"/>
              </a:rPr>
              <a:t>9)</a:t>
            </a:r>
            <a:endParaRPr sz="2075">
              <a:latin typeface="Arial"/>
              <a:cs typeface="Arial"/>
            </a:endParaRPr>
          </a:p>
        </p:txBody>
      </p:sp>
      <p:sp>
        <p:nvSpPr>
          <p:cNvPr id="4" name="object 4"/>
          <p:cNvSpPr/>
          <p:nvPr/>
        </p:nvSpPr>
        <p:spPr>
          <a:xfrm>
            <a:off x="1947069" y="5346700"/>
            <a:ext cx="10734838" cy="3972845"/>
          </a:xfrm>
          <a:prstGeom prst="rect">
            <a:avLst/>
          </a:prstGeom>
          <a:blipFill>
            <a:blip r:embed="rId2" cstate="print"/>
            <a:stretch>
              <a:fillRect/>
            </a:stretch>
          </a:blipFill>
        </p:spPr>
        <p:txBody>
          <a:bodyPr wrap="square" lIns="0" tIns="0" rIns="0" bIns="0" rtlCol="0"/>
          <a:lstStyle/>
          <a:p>
            <a:endParaRPr sz="3396"/>
          </a:p>
        </p:txBody>
      </p:sp>
      <p:sp>
        <p:nvSpPr>
          <p:cNvPr id="7" name="object 2">
            <a:extLst>
              <a:ext uri="{FF2B5EF4-FFF2-40B4-BE49-F238E27FC236}">
                <a16:creationId xmlns:a16="http://schemas.microsoft.com/office/drawing/2014/main" id="{E25A805D-370A-41C5-ADCC-1AB448B2B1A3}"/>
              </a:ext>
            </a:extLst>
          </p:cNvPr>
          <p:cNvSpPr txBox="1"/>
          <p:nvPr/>
        </p:nvSpPr>
        <p:spPr>
          <a:xfrm>
            <a:off x="1745625" y="2222500"/>
            <a:ext cx="10766087" cy="2062762"/>
          </a:xfrm>
          <a:prstGeom prst="rect">
            <a:avLst/>
          </a:prstGeom>
        </p:spPr>
        <p:txBody>
          <a:bodyPr vert="horz" wrap="square" lIns="0" tIns="15575" rIns="0" bIns="0" rtlCol="0">
            <a:spAutoFit/>
          </a:bodyPr>
          <a:lstStyle/>
          <a:p>
            <a:pPr marL="23962" marR="746428">
              <a:lnSpc>
                <a:spcPct val="102699"/>
              </a:lnSpc>
              <a:spcBef>
                <a:spcPts val="123"/>
              </a:spcBef>
            </a:pPr>
            <a:r>
              <a:rPr sz="2075" spc="-9" dirty="0">
                <a:latin typeface="Arial"/>
                <a:cs typeface="Arial"/>
              </a:rPr>
              <a:t>According </a:t>
            </a:r>
            <a:r>
              <a:rPr sz="2075" dirty="0">
                <a:latin typeface="Arial"/>
                <a:cs typeface="Arial"/>
              </a:rPr>
              <a:t>to </a:t>
            </a:r>
            <a:r>
              <a:rPr sz="2075" spc="-9" dirty="0">
                <a:latin typeface="Arial"/>
                <a:cs typeface="Arial"/>
              </a:rPr>
              <a:t>the dataframe </a:t>
            </a:r>
            <a:r>
              <a:rPr sz="2075" dirty="0">
                <a:latin typeface="Arial"/>
                <a:cs typeface="Arial"/>
              </a:rPr>
              <a:t>shape, </a:t>
            </a:r>
            <a:r>
              <a:rPr sz="2075" spc="-9" dirty="0">
                <a:latin typeface="Arial"/>
                <a:cs typeface="Arial"/>
              </a:rPr>
              <a:t>we count 1300 </a:t>
            </a:r>
            <a:r>
              <a:rPr sz="2075" dirty="0">
                <a:latin typeface="Arial"/>
                <a:cs typeface="Arial"/>
              </a:rPr>
              <a:t>venues </a:t>
            </a:r>
            <a:r>
              <a:rPr sz="2075" spc="-19" dirty="0">
                <a:latin typeface="Arial"/>
                <a:cs typeface="Arial"/>
              </a:rPr>
              <a:t>POI </a:t>
            </a:r>
            <a:r>
              <a:rPr sz="2075" spc="-9" dirty="0">
                <a:latin typeface="Arial"/>
                <a:cs typeface="Arial"/>
              </a:rPr>
              <a:t>in Paris and </a:t>
            </a:r>
            <a:r>
              <a:rPr sz="2075" dirty="0">
                <a:latin typeface="Arial"/>
                <a:cs typeface="Arial"/>
              </a:rPr>
              <a:t>we </a:t>
            </a:r>
            <a:r>
              <a:rPr sz="2075" spc="-9" dirty="0">
                <a:latin typeface="Arial"/>
                <a:cs typeface="Arial"/>
              </a:rPr>
              <a:t>list </a:t>
            </a:r>
            <a:r>
              <a:rPr sz="2075" dirty="0">
                <a:latin typeface="Arial"/>
                <a:cs typeface="Arial"/>
              </a:rPr>
              <a:t>the  number of venues by</a:t>
            </a:r>
            <a:r>
              <a:rPr sz="2075" spc="-47" dirty="0">
                <a:latin typeface="Arial"/>
                <a:cs typeface="Arial"/>
              </a:rPr>
              <a:t> </a:t>
            </a:r>
            <a:r>
              <a:rPr sz="2075" spc="-9" dirty="0">
                <a:latin typeface="Arial"/>
                <a:cs typeface="Arial"/>
              </a:rPr>
              <a:t>arrondissement.</a:t>
            </a:r>
            <a:endParaRPr sz="2075" dirty="0">
              <a:latin typeface="Arial"/>
              <a:cs typeface="Arial"/>
            </a:endParaRPr>
          </a:p>
          <a:p>
            <a:pPr>
              <a:lnSpc>
                <a:spcPct val="100000"/>
              </a:lnSpc>
            </a:pPr>
            <a:endParaRPr sz="2264" dirty="0">
              <a:latin typeface="Arial"/>
              <a:cs typeface="Arial"/>
            </a:endParaRPr>
          </a:p>
          <a:p>
            <a:pPr>
              <a:spcBef>
                <a:spcPts val="94"/>
              </a:spcBef>
            </a:pPr>
            <a:endParaRPr sz="2547" dirty="0">
              <a:latin typeface="Arial"/>
              <a:cs typeface="Arial"/>
            </a:endParaRPr>
          </a:p>
          <a:p>
            <a:pPr marL="885409" marR="9585" indent="-431322">
              <a:lnSpc>
                <a:spcPct val="102699"/>
              </a:lnSpc>
            </a:pPr>
            <a:r>
              <a:rPr sz="2075" spc="-9" dirty="0">
                <a:latin typeface="Arial"/>
                <a:cs typeface="Arial"/>
              </a:rPr>
              <a:t>7. Calculate </a:t>
            </a:r>
            <a:r>
              <a:rPr sz="2075" dirty="0">
                <a:latin typeface="Arial"/>
                <a:cs typeface="Arial"/>
              </a:rPr>
              <a:t>the </a:t>
            </a:r>
            <a:r>
              <a:rPr sz="2075" spc="-9" dirty="0">
                <a:latin typeface="Arial"/>
                <a:cs typeface="Arial"/>
              </a:rPr>
              <a:t>number </a:t>
            </a:r>
            <a:r>
              <a:rPr sz="2075" spc="-19" dirty="0">
                <a:latin typeface="Arial"/>
                <a:cs typeface="Arial"/>
              </a:rPr>
              <a:t>of </a:t>
            </a:r>
            <a:r>
              <a:rPr sz="2075" spc="-9" dirty="0">
                <a:latin typeface="Arial"/>
                <a:cs typeface="Arial"/>
              </a:rPr>
              <a:t>unique </a:t>
            </a:r>
            <a:r>
              <a:rPr sz="2075" dirty="0">
                <a:latin typeface="Arial"/>
                <a:cs typeface="Arial"/>
              </a:rPr>
              <a:t>categories and </a:t>
            </a:r>
            <a:r>
              <a:rPr sz="2075" spc="-9" dirty="0">
                <a:latin typeface="Arial"/>
                <a:cs typeface="Arial"/>
              </a:rPr>
              <a:t>encode </a:t>
            </a:r>
            <a:r>
              <a:rPr sz="2075" dirty="0">
                <a:latin typeface="Arial"/>
                <a:cs typeface="Arial"/>
              </a:rPr>
              <a:t>venues </a:t>
            </a:r>
            <a:r>
              <a:rPr sz="2075" spc="-9" dirty="0">
                <a:latin typeface="Arial"/>
                <a:cs typeface="Arial"/>
              </a:rPr>
              <a:t>in arrondissement </a:t>
            </a:r>
            <a:r>
              <a:rPr sz="2075" dirty="0">
                <a:latin typeface="Arial"/>
                <a:cs typeface="Arial"/>
              </a:rPr>
              <a:t>by  </a:t>
            </a:r>
            <a:r>
              <a:rPr sz="2075" spc="-9" dirty="0">
                <a:latin typeface="Arial"/>
                <a:cs typeface="Arial"/>
              </a:rPr>
              <a:t>using </a:t>
            </a:r>
            <a:r>
              <a:rPr sz="2075" dirty="0">
                <a:latin typeface="Arial"/>
                <a:cs typeface="Arial"/>
              </a:rPr>
              <a:t>one </a:t>
            </a:r>
            <a:r>
              <a:rPr sz="2075" spc="-9" dirty="0">
                <a:latin typeface="Arial"/>
                <a:cs typeface="Arial"/>
              </a:rPr>
              <a:t>hot encoding</a:t>
            </a:r>
            <a:r>
              <a:rPr sz="2075" spc="9" dirty="0">
                <a:latin typeface="Arial"/>
                <a:cs typeface="Arial"/>
              </a:rPr>
              <a:t> </a:t>
            </a:r>
            <a:r>
              <a:rPr sz="2075" dirty="0">
                <a:latin typeface="Arial"/>
                <a:cs typeface="Arial"/>
              </a:rPr>
              <a:t>method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A9B5B778-6938-4B12-BA00-195A705D97AF}"/>
              </a:ext>
            </a:extLst>
          </p:cNvPr>
          <p:cNvSpPr txBox="1"/>
          <p:nvPr/>
        </p:nvSpPr>
        <p:spPr>
          <a:xfrm>
            <a:off x="2128524" y="5673599"/>
            <a:ext cx="6756061" cy="344724"/>
          </a:xfrm>
          <a:prstGeom prst="rect">
            <a:avLst/>
          </a:prstGeom>
        </p:spPr>
        <p:txBody>
          <a:bodyPr vert="horz" wrap="square" lIns="0" tIns="25160" rIns="0" bIns="0" rtlCol="0">
            <a:spAutoFit/>
          </a:bodyPr>
          <a:lstStyle/>
          <a:p>
            <a:pPr marL="23962">
              <a:spcBef>
                <a:spcPts val="198"/>
              </a:spcBef>
            </a:pPr>
            <a:r>
              <a:rPr sz="2075" spc="-9" dirty="0">
                <a:latin typeface="Arial"/>
                <a:cs typeface="Arial"/>
              </a:rPr>
              <a:t>8. Find </a:t>
            </a:r>
            <a:r>
              <a:rPr sz="2075" dirty="0">
                <a:latin typeface="Arial"/>
                <a:cs typeface="Arial"/>
              </a:rPr>
              <a:t>the top 10 venues’ categories by</a:t>
            </a:r>
            <a:r>
              <a:rPr sz="2075" spc="-113" dirty="0">
                <a:latin typeface="Arial"/>
                <a:cs typeface="Arial"/>
              </a:rPr>
              <a:t> </a:t>
            </a:r>
            <a:r>
              <a:rPr sz="2075" spc="-9" dirty="0">
                <a:latin typeface="Arial"/>
                <a:cs typeface="Arial"/>
              </a:rPr>
              <a:t>arrondissement</a:t>
            </a:r>
            <a:endParaRPr sz="2075">
              <a:latin typeface="Arial"/>
              <a:cs typeface="Arial"/>
            </a:endParaRPr>
          </a:p>
        </p:txBody>
      </p:sp>
      <p:sp>
        <p:nvSpPr>
          <p:cNvPr id="3" name="object 5">
            <a:extLst>
              <a:ext uri="{FF2B5EF4-FFF2-40B4-BE49-F238E27FC236}">
                <a16:creationId xmlns:a16="http://schemas.microsoft.com/office/drawing/2014/main" id="{AD097D21-F347-4445-AF07-957AB3F11711}"/>
              </a:ext>
            </a:extLst>
          </p:cNvPr>
          <p:cNvSpPr/>
          <p:nvPr/>
        </p:nvSpPr>
        <p:spPr>
          <a:xfrm>
            <a:off x="1721794" y="1154173"/>
            <a:ext cx="10813749" cy="4192527"/>
          </a:xfrm>
          <a:prstGeom prst="rect">
            <a:avLst/>
          </a:prstGeom>
          <a:blipFill>
            <a:blip r:embed="rId2" cstate="print"/>
            <a:stretch>
              <a:fillRect/>
            </a:stretch>
          </a:blipFill>
        </p:spPr>
        <p:txBody>
          <a:bodyPr wrap="square" lIns="0" tIns="0" rIns="0" bIns="0" rtlCol="0"/>
          <a:lstStyle/>
          <a:p>
            <a:endParaRPr sz="3396"/>
          </a:p>
        </p:txBody>
      </p:sp>
      <p:sp>
        <p:nvSpPr>
          <p:cNvPr id="4" name="object 6">
            <a:extLst>
              <a:ext uri="{FF2B5EF4-FFF2-40B4-BE49-F238E27FC236}">
                <a16:creationId xmlns:a16="http://schemas.microsoft.com/office/drawing/2014/main" id="{2E9864FA-9958-4E01-B9C5-B2A94182B3B5}"/>
              </a:ext>
            </a:extLst>
          </p:cNvPr>
          <p:cNvSpPr/>
          <p:nvPr/>
        </p:nvSpPr>
        <p:spPr>
          <a:xfrm>
            <a:off x="1745644" y="6287091"/>
            <a:ext cx="10678296" cy="3641348"/>
          </a:xfrm>
          <a:prstGeom prst="rect">
            <a:avLst/>
          </a:prstGeom>
          <a:blipFill>
            <a:blip r:embed="rId3" cstate="print"/>
            <a:stretch>
              <a:fillRect/>
            </a:stretch>
          </a:blipFill>
        </p:spPr>
        <p:txBody>
          <a:bodyPr wrap="square" lIns="0" tIns="0" rIns="0" bIns="0" rtlCol="0"/>
          <a:lstStyle/>
          <a:p>
            <a:endParaRPr sz="3396"/>
          </a:p>
        </p:txBody>
      </p:sp>
    </p:spTree>
    <p:extLst>
      <p:ext uri="{BB962C8B-B14F-4D97-AF65-F5344CB8AC3E}">
        <p14:creationId xmlns:p14="http://schemas.microsoft.com/office/powerpoint/2010/main" val="36501440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TotalTime>
  <Words>1062</Words>
  <Application>Microsoft Office PowerPoint</Application>
  <PresentationFormat>Custom</PresentationFormat>
  <Paragraphs>51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Carlito</vt:lpstr>
      <vt:lpstr>Arial</vt:lpstr>
      <vt:lpstr>Calibri</vt:lpstr>
      <vt:lpstr>Trebuchet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Jichuan</dc:creator>
  <cp:lastModifiedBy>Jichuan</cp:lastModifiedBy>
  <cp:revision>2</cp:revision>
  <dcterms:created xsi:type="dcterms:W3CDTF">2021-07-22T15:12:40Z</dcterms:created>
  <dcterms:modified xsi:type="dcterms:W3CDTF">2021-07-22T15:24:03Z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2021-07-22T00:00:00Z</vt:filetime>
  </property>
  <property fmtid="{D5CDD505-2E9C-101B-9397-08002B2CF9AE}" pid="3" name="Creator">
    <vt:lpwstr>Microsoft® Word for Microsoft 365</vt:lpwstr>
  </property>
  <property fmtid="{D5CDD505-2E9C-101B-9397-08002B2CF9AE}" pid="4" name="LastSaved">
    <vt:filetime>2021-07-22T00:00:00Z</vt:filetime>
  </property>
</Properties>
</file>