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71" r:id="rId12"/>
    <p:sldId id="268" r:id="rId13"/>
    <p:sldId id="269"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52D283F-C926-46E9-B724-B94E74F209CE}"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52D283F-C926-46E9-B724-B94E74F209CE}"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52D283F-C926-46E9-B724-B94E74F209CE}"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2D283F-C926-46E9-B724-B94E74F209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074B30B-7F8C-4AAC-B7B6-1E6A2DBDF4AD}" type="datetimeFigureOut">
              <a:rPr lang="en-US" smtClean="0"/>
              <a:pPr/>
              <a:t>12/9/2015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52D283F-C926-46E9-B724-B94E74F209CE}"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074B30B-7F8C-4AAC-B7B6-1E6A2DBDF4AD}" type="datetimeFigureOut">
              <a:rPr lang="en-US" smtClean="0"/>
              <a:pPr/>
              <a:t>12/9/2015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52D283F-C926-46E9-B724-B94E74F209CE}"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0" y="5257800"/>
            <a:ext cx="7315200" cy="1143000"/>
          </a:xfrm>
        </p:spPr>
        <p:txBody>
          <a:bodyPr>
            <a:normAutofit/>
          </a:bodyPr>
          <a:lstStyle/>
          <a:p>
            <a:r>
              <a:rPr lang="en-US" sz="2400" dirty="0" smtClean="0">
                <a:latin typeface="Calibri" pitchFamily="34" charset="0"/>
              </a:rPr>
              <a:t>Presented By:			Project Guide:</a:t>
            </a:r>
            <a:endParaRPr lang="en-US" sz="2400" dirty="0">
              <a:latin typeface="Calibri" pitchFamily="34" charset="0"/>
            </a:endParaRPr>
          </a:p>
        </p:txBody>
      </p:sp>
      <p:sp>
        <p:nvSpPr>
          <p:cNvPr id="23553" name="Rectangle 1"/>
          <p:cNvSpPr>
            <a:spLocks noChangeArrowheads="1"/>
          </p:cNvSpPr>
          <p:nvPr/>
        </p:nvSpPr>
        <p:spPr bwMode="auto">
          <a:xfrm>
            <a:off x="609600" y="218556"/>
            <a:ext cx="79248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4000" dirty="0" smtClean="0">
                <a:latin typeface="Calibri" pitchFamily="34" charset="0"/>
                <a:ea typeface="Times New Roman" pitchFamily="18" charset="0"/>
                <a:cs typeface="Times New Roman" pitchFamily="18" charset="0"/>
              </a:rPr>
              <a:t>Privacy Policy Inference of User Uploaded Images on Content Sharing Sites</a:t>
            </a:r>
            <a:endParaRPr kumimoji="0" lang="en-US" sz="5400" i="0" u="none" strike="noStrike" cap="none" normalizeH="0" baseline="0" dirty="0" smtClean="0">
              <a:ln>
                <a:noFill/>
              </a:ln>
              <a:solidFill>
                <a:schemeClr val="tx1"/>
              </a:solidFill>
              <a:effectLst/>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sz="8000" dirty="0" smtClean="0"/>
          </a:p>
          <a:p>
            <a:pPr>
              <a:buNone/>
            </a:pPr>
            <a:r>
              <a:rPr lang="en-US" sz="8000" dirty="0" smtClean="0"/>
              <a:t> Implementation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b="1" u="sng" dirty="0" smtClean="0"/>
              <a:t>System Admin</a:t>
            </a:r>
            <a:endParaRPr lang="en-US" sz="4400" dirty="0" smtClean="0"/>
          </a:p>
          <a:p>
            <a:pPr lvl="0">
              <a:buNone/>
            </a:pPr>
            <a:endParaRPr lang="en-US" sz="2000" dirty="0" smtClean="0"/>
          </a:p>
          <a:p>
            <a:pPr algn="just">
              <a:lnSpc>
                <a:spcPct val="150000"/>
              </a:lnSpc>
            </a:pPr>
            <a:r>
              <a:rPr lang="en-US" sz="2000" dirty="0" smtClean="0"/>
              <a:t>The system admin is responsible for providing authorization for a specified users and can do some operations such as view uploaded images, view the searching history, view all image ranking and view all users, search images and logout.</a:t>
            </a:r>
          </a:p>
          <a:p>
            <a:pPr>
              <a:buNone/>
            </a:pPr>
            <a:endParaRPr lang="en-US" sz="8000"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400" b="1" u="sng" dirty="0" smtClean="0"/>
              <a:t>Upload Images</a:t>
            </a:r>
            <a:endParaRPr lang="en-US" sz="4400" dirty="0" smtClean="0"/>
          </a:p>
          <a:p>
            <a:pPr algn="just"/>
            <a:r>
              <a:rPr lang="en-US" sz="2000" dirty="0" smtClean="0">
                <a:latin typeface="Times New Roman" pitchFamily="18" charset="0"/>
                <a:cs typeface="Times New Roman" pitchFamily="18" charset="0"/>
              </a:rPr>
              <a:t>In this module, the user can upload n number of images by their policies  If user want to upload new image then he has enter some fields like image name, image color, image description, image type, image usage, browse the image file and upload. After uploading successfully he will get a response from the server. Initially new uploaded image rank is zero. After viewing that image rank will re-rank.</a:t>
            </a:r>
          </a:p>
          <a:p>
            <a:pPr>
              <a:buNone/>
            </a:pPr>
            <a:endParaRPr lang="en-US" sz="8000"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pPr lvl="0"/>
            <a:r>
              <a:rPr lang="en-US" sz="4400" b="1" dirty="0" smtClean="0"/>
              <a:t>End User</a:t>
            </a:r>
            <a:endParaRPr lang="en-US" sz="4400" dirty="0" smtClean="0"/>
          </a:p>
          <a:p>
            <a:pPr algn="just">
              <a:lnSpc>
                <a:spcPct val="170000"/>
              </a:lnSpc>
              <a:buNone/>
            </a:pPr>
            <a:r>
              <a:rPr lang="en-US" sz="4400" dirty="0" smtClean="0"/>
              <a:t>    </a:t>
            </a:r>
            <a:r>
              <a:rPr lang="en-US" sz="2900" dirty="0" smtClean="0">
                <a:latin typeface="Times New Roman" pitchFamily="18" charset="0"/>
                <a:cs typeface="Times New Roman" pitchFamily="18" charset="0"/>
              </a:rPr>
              <a:t>In this module, there are n numbers of users are present. User should register before doing some operations. And register user details are stored in user module.  After registration successful he has to login by using authorized user name and password. Login successful he will do some operations like view my details, search images, request secrete key and logout. </a:t>
            </a:r>
          </a:p>
          <a:p>
            <a:pPr algn="just">
              <a:lnSpc>
                <a:spcPct val="170000"/>
              </a:lnSpc>
              <a:buNone/>
            </a:pPr>
            <a:endParaRPr lang="en-US" sz="2900" dirty="0" smtClean="0">
              <a:latin typeface="Times New Roman" pitchFamily="18" charset="0"/>
              <a:cs typeface="Times New Roman" pitchFamily="18" charset="0"/>
            </a:endParaRPr>
          </a:p>
          <a:p>
            <a:pPr algn="just">
              <a:lnSpc>
                <a:spcPct val="170000"/>
              </a:lnSpc>
              <a:buNone/>
            </a:pPr>
            <a:r>
              <a:rPr lang="en-US" sz="2900" dirty="0" smtClean="0">
                <a:latin typeface="Times New Roman" pitchFamily="18" charset="0"/>
                <a:cs typeface="Times New Roman" pitchFamily="18" charset="0"/>
              </a:rPr>
              <a:t>      The user click on my details link then the server will give response to the user with all details such as user name, phone no, address, e mail ID and location. Before searching any images user should request a authorization to admin, then the admin will provide an authorization for particular user and send to the user. After getting an authorization  user can search the images base on query or keyword and field like image name, image color, image usage and image type. And server will give response to the user, then that image rank will be increased.</a:t>
            </a:r>
          </a:p>
          <a:p>
            <a:pPr>
              <a:buNone/>
            </a:pPr>
            <a:endParaRPr lang="en-US" sz="8000"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1" dirty="0" smtClean="0"/>
              <a:t>Content-Based Classification</a:t>
            </a:r>
            <a:endParaRPr lang="en-US" sz="2800" dirty="0" smtClean="0"/>
          </a:p>
          <a:p>
            <a:pPr algn="just">
              <a:lnSpc>
                <a:spcPct val="150000"/>
              </a:lnSpc>
              <a:buNone/>
            </a:pPr>
            <a:r>
              <a:rPr lang="en-US" sz="2800" dirty="0" smtClean="0"/>
              <a:t>   </a:t>
            </a:r>
            <a:r>
              <a:rPr lang="en-US" sz="1800" dirty="0" smtClean="0">
                <a:latin typeface="Times New Roman" pitchFamily="18" charset="0"/>
                <a:cs typeface="Times New Roman" pitchFamily="18" charset="0"/>
              </a:rPr>
              <a:t>To obtain groups of images that may be associated with similar privacy preferences, we propose a hierarchical image classification which classifies images first based on their contents and then refine each category into subcategories based on their metadata. Images that do not have metadata will be grouped only by content.</a:t>
            </a:r>
          </a:p>
          <a:p>
            <a:pPr algn="just">
              <a:lnSpc>
                <a:spcPct val="150000"/>
              </a:lnSpc>
              <a:buNone/>
            </a:pPr>
            <a:r>
              <a:rPr lang="en-US" sz="1800" dirty="0" smtClean="0">
                <a:latin typeface="Times New Roman" pitchFamily="18" charset="0"/>
                <a:cs typeface="Times New Roman" pitchFamily="18" charset="0"/>
              </a:rPr>
              <a:t>     Such a hierarchical classification gives a higher priority to image content and minimizes the influence of missing tags. Note that it is possible that some images are included in multiple categories as long as they contain the typical content features or metadata of those categories.</a:t>
            </a:r>
          </a:p>
          <a:p>
            <a:pPr>
              <a:buNone/>
            </a:pPr>
            <a:endParaRPr lang="en-US" sz="80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lvl="0"/>
            <a:r>
              <a:rPr lang="en-US" sz="4400" b="1" dirty="0" smtClean="0"/>
              <a:t>Re-ranking chart</a:t>
            </a:r>
            <a:endParaRPr lang="en-US" sz="4400" dirty="0" smtClean="0"/>
          </a:p>
          <a:p>
            <a:pPr algn="just">
              <a:lnSpc>
                <a:spcPct val="170000"/>
              </a:lnSpc>
            </a:pPr>
            <a:r>
              <a:rPr lang="en-US" sz="4400" dirty="0" smtClean="0"/>
              <a:t>In this module, we can view the image ranking chart for all the images. This chart shows the ranking images in the form of PI diagram with the image name and image color. After viewing the images, rank will be increased and the re-ranking Pi diagram chart will increased based on the number of views.</a:t>
            </a:r>
          </a:p>
          <a:p>
            <a:pPr>
              <a:buNone/>
            </a:pPr>
            <a:endParaRPr lang="en-US" sz="8000"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Calibri" pitchFamily="34" charset="0"/>
              </a:rPr>
              <a:t>ABSTRACT</a:t>
            </a:r>
            <a:endParaRPr lang="en-US" sz="4000" dirty="0">
              <a:effectLst/>
              <a:latin typeface="Calibri" pitchFamily="34" charset="0"/>
            </a:endParaRPr>
          </a:p>
        </p:txBody>
      </p:sp>
      <p:sp>
        <p:nvSpPr>
          <p:cNvPr id="3" name="Content Placeholder 2"/>
          <p:cNvSpPr>
            <a:spLocks noGrp="1"/>
          </p:cNvSpPr>
          <p:nvPr>
            <p:ph idx="1"/>
          </p:nvPr>
        </p:nvSpPr>
        <p:spPr/>
        <p:txBody>
          <a:bodyPr>
            <a:normAutofit/>
          </a:bodyPr>
          <a:lstStyle/>
          <a:p>
            <a:pPr>
              <a:buFont typeface="Wingdings" pitchFamily="2" charset="2"/>
              <a:buChar char="ü"/>
            </a:pPr>
            <a:r>
              <a:rPr lang="en-US" sz="2000" dirty="0" smtClean="0">
                <a:latin typeface="Times New Roman" pitchFamily="18" charset="0"/>
                <a:cs typeface="Times New Roman" pitchFamily="18" charset="0"/>
              </a:rPr>
              <a:t>In the  proposed system, the system has implemented  a two-level framework which according to the user’s available history on the site, determines the best available privacy policy for the user’s images being uploaded.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Our solution relies on an image classification framework for image categories which may be associated with similar policies, and on a policy prediction algorithm to automatically generate a policy for each newly uploaded image, also according to users’ social features.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buFont typeface="Wingdings" pitchFamily="2" charset="2"/>
              <a:buChar char="ü"/>
            </a:pPr>
            <a:r>
              <a:rPr lang="en-US" sz="2000" dirty="0" smtClean="0">
                <a:latin typeface="Times New Roman" pitchFamily="18" charset="0"/>
                <a:cs typeface="Times New Roman" pitchFamily="18" charset="0"/>
              </a:rPr>
              <a:t>Over time, the generated policies will follow the evolution of users’ privacy attitude. We provide the results of our extensive evaluation over 5,000 policies, which demonstrate the effectiveness of our system, with prediction accuracies over 90 percent.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Calibri" pitchFamily="34" charset="0"/>
              </a:rPr>
              <a:t>EXISTING SYSTEMS</a:t>
            </a:r>
            <a:endParaRPr lang="en-US" sz="4000" dirty="0">
              <a:effectLst/>
              <a:latin typeface="Calibri" pitchFamily="34" charset="0"/>
            </a:endParaRPr>
          </a:p>
        </p:txBody>
      </p:sp>
      <p:sp>
        <p:nvSpPr>
          <p:cNvPr id="3" name="Content Placeholder 2"/>
          <p:cNvSpPr>
            <a:spLocks noGrp="1"/>
          </p:cNvSpPr>
          <p:nvPr>
            <p:ph idx="1"/>
          </p:nvPr>
        </p:nvSpPr>
        <p:spPr/>
        <p:txBody>
          <a:bodyPr>
            <a:normAutofit/>
          </a:bodyPr>
          <a:lstStyle/>
          <a:p>
            <a:pPr>
              <a:buNone/>
            </a:pPr>
            <a:r>
              <a:rPr lang="en-US" sz="2000" b="1" u="sng" dirty="0" smtClean="0"/>
              <a:t>EXISTING SYSTEM:</a:t>
            </a:r>
            <a:endParaRPr lang="en-US" sz="2000" dirty="0" smtClean="0"/>
          </a:p>
          <a:p>
            <a:pPr lvl="0" algn="just"/>
            <a:r>
              <a:rPr lang="en-US" sz="2000" dirty="0" smtClean="0"/>
              <a:t>Most content sharing websites allow users to enter their privacy preferences. Unfortunately, recent studies have shown that users struggle to set up and maintain such privacy settings.</a:t>
            </a:r>
          </a:p>
          <a:p>
            <a:pPr lvl="0" algn="just"/>
            <a:endParaRPr lang="en-US" sz="2000" dirty="0" smtClean="0"/>
          </a:p>
          <a:p>
            <a:pPr lvl="0" algn="just"/>
            <a:r>
              <a:rPr lang="en-US" sz="2000" dirty="0" smtClean="0"/>
              <a:t>One of the main reasons provided is that given the amount of shared information this process can be tedious and error-prone. Therefore, many have acknowledged the need of policy recommendation systems which can assist users to easily and properly configure privacy settings.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714488" cy="5029200"/>
          </a:xfrm>
        </p:spPr>
        <p:txBody>
          <a:bodyPr>
            <a:normAutofit/>
          </a:bodyPr>
          <a:lstStyle/>
          <a:p>
            <a:pPr>
              <a:buNone/>
            </a:pPr>
            <a:r>
              <a:rPr lang="en-US" sz="2800" b="1" u="sng" dirty="0" smtClean="0">
                <a:latin typeface="Calibri" pitchFamily="34" charset="0"/>
              </a:rPr>
              <a:t>DISADVANTAGES: </a:t>
            </a:r>
          </a:p>
          <a:p>
            <a:pPr>
              <a:buNone/>
            </a:pPr>
            <a:endParaRPr lang="en-US" sz="2800" b="1" u="sng" dirty="0" smtClean="0">
              <a:latin typeface="Calibri" pitchFamily="34" charset="0"/>
            </a:endParaRPr>
          </a:p>
          <a:p>
            <a:pPr lvl="0" algn="just"/>
            <a:r>
              <a:rPr lang="en-US" sz="2000" dirty="0" smtClean="0"/>
              <a:t>Sharing images within online content sharing sites,therefore,may quickly lead to unwanted disclosure and privacy violations.</a:t>
            </a:r>
          </a:p>
          <a:p>
            <a:pPr lvl="0" algn="just"/>
            <a:r>
              <a:rPr lang="en-US" sz="2000" dirty="0" smtClean="0"/>
              <a:t>Further, the persistent nature of online media makes it possible for other users to collect rich aggregated information about the owner of the published content and the subjects in the published content.</a:t>
            </a:r>
          </a:p>
          <a:p>
            <a:pPr lvl="0" algn="just"/>
            <a:r>
              <a:rPr lang="en-US" sz="2000" dirty="0" smtClean="0"/>
              <a:t>The aggregated information can result in unexpected exposure of one’s social environment and lead to abuse of one’s personal information.</a:t>
            </a:r>
          </a:p>
          <a:p>
            <a:pPr>
              <a:buNone/>
            </a:pPr>
            <a:endParaRPr lang="en-US" sz="2800" b="1" u="sng" dirty="0">
              <a:latin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Calibri" pitchFamily="34" charset="0"/>
              </a:rPr>
              <a:t>PROPOSED SYSTEM</a:t>
            </a:r>
            <a:endParaRPr lang="en-US" sz="4000" dirty="0">
              <a:effectLst/>
              <a:latin typeface="Calibri" pitchFamily="34" charset="0"/>
            </a:endParaRPr>
          </a:p>
        </p:txBody>
      </p:sp>
      <p:sp>
        <p:nvSpPr>
          <p:cNvPr id="3" name="Content Placeholder 2"/>
          <p:cNvSpPr>
            <a:spLocks noGrp="1"/>
          </p:cNvSpPr>
          <p:nvPr>
            <p:ph idx="1"/>
          </p:nvPr>
        </p:nvSpPr>
        <p:spPr>
          <a:xfrm>
            <a:off x="1447800" y="1447800"/>
            <a:ext cx="7498080" cy="4800600"/>
          </a:xfrm>
        </p:spPr>
        <p:txBody>
          <a:bodyPr>
            <a:normAutofit lnSpcReduction="10000"/>
          </a:bodyPr>
          <a:lstStyle/>
          <a:p>
            <a:pPr lvl="0" algn="just">
              <a:lnSpc>
                <a:spcPct val="150000"/>
              </a:lnSpc>
            </a:pPr>
            <a:r>
              <a:rPr lang="en-US" sz="1900" dirty="0" smtClean="0">
                <a:latin typeface="Times New Roman" pitchFamily="18" charset="0"/>
                <a:cs typeface="Times New Roman" pitchFamily="18" charset="0"/>
              </a:rPr>
              <a:t>In this paper, the system proposes an Adaptive Privacy Policy Prediction (A3P) system which aims to provide users a hassle free privacy settings experience by automatically generating personalized policies. The A3P system handles user uploaded images, and factors in the following criteria that influence one’s privacy settings of images:</a:t>
            </a:r>
          </a:p>
          <a:p>
            <a:pPr lvl="1" algn="just">
              <a:lnSpc>
                <a:spcPct val="150000"/>
              </a:lnSpc>
            </a:pPr>
            <a:r>
              <a:rPr lang="en-US" sz="1900" dirty="0" smtClean="0">
                <a:latin typeface="Times New Roman" pitchFamily="18" charset="0"/>
                <a:cs typeface="Times New Roman" pitchFamily="18" charset="0"/>
              </a:rPr>
              <a:t>The impact of social environment and personal characteristics. Social context of users, such as their profile information and relationships with others may provide useful information regarding users’ privacy preferences. For example, users interested in photography may like to share their photos with other amateur photographers.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098792" cy="5562600"/>
          </a:xfrm>
        </p:spPr>
        <p:txBody>
          <a:bodyPr>
            <a:normAutofit/>
          </a:bodyPr>
          <a:lstStyle/>
          <a:p>
            <a:pPr lvl="1" algn="just"/>
            <a:r>
              <a:rPr lang="en-US" sz="1800" dirty="0" smtClean="0">
                <a:latin typeface="Times New Roman" pitchFamily="18" charset="0"/>
                <a:cs typeface="Times New Roman" pitchFamily="18" charset="0"/>
              </a:rPr>
              <a:t>The role of image’s content and metadata. In general, similar images often incur similar privacy preferences, especially when people appear in the images. For example, one may upload several photos of his kids and specify that only his family members are allowed to see these photos.</a:t>
            </a:r>
          </a:p>
          <a:p>
            <a:pPr>
              <a:buNone/>
            </a:pPr>
            <a:endParaRPr lang="en-US" sz="2800" b="1" u="sng" dirty="0" smtClean="0">
              <a:latin typeface="Calibri" pitchFamily="34" charset="0"/>
            </a:endParaRPr>
          </a:p>
          <a:p>
            <a:pPr>
              <a:buNone/>
            </a:pPr>
            <a:r>
              <a:rPr lang="en-US" sz="2800" b="1" u="sng" dirty="0" smtClean="0">
                <a:latin typeface="Calibri" pitchFamily="34" charset="0"/>
              </a:rPr>
              <a:t>ADVANTAGES:</a:t>
            </a:r>
          </a:p>
          <a:p>
            <a:endParaRPr lang="en-US" sz="2800" b="1" u="sng" dirty="0" smtClean="0">
              <a:latin typeface="Calibri" pitchFamily="34" charset="0"/>
            </a:endParaRPr>
          </a:p>
          <a:p>
            <a:pPr algn="just">
              <a:lnSpc>
                <a:spcPct val="150000"/>
              </a:lnSpc>
            </a:pPr>
            <a:r>
              <a:rPr lang="en-US" sz="1800" dirty="0" smtClean="0"/>
              <a:t>The A3P-core focuses on analyzing each individual user’s own images and metadata, while the A3P-Social offers a community perspective of privacy setting recommendations for a user’s potential privacy improvement. We design the interaction flows between the two building blocks to balance the benefits from meeting personal characteristics and obtaining community advice.</a:t>
            </a:r>
          </a:p>
          <a:p>
            <a:endParaRPr lang="en-US" sz="2800" b="1" u="sng" dirty="0">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Calibri" pitchFamily="34" charset="0"/>
              </a:rPr>
              <a:t>SYSTEM SPECIFICATION</a:t>
            </a:r>
            <a:endParaRPr lang="en-US" sz="4000" dirty="0">
              <a:effectLst/>
              <a:latin typeface="Calibri" pitchFamily="34" charset="0"/>
            </a:endParaRPr>
          </a:p>
        </p:txBody>
      </p:sp>
      <p:sp>
        <p:nvSpPr>
          <p:cNvPr id="3" name="Content Placeholder 2"/>
          <p:cNvSpPr>
            <a:spLocks noGrp="1"/>
          </p:cNvSpPr>
          <p:nvPr>
            <p:ph idx="1"/>
          </p:nvPr>
        </p:nvSpPr>
        <p:spPr/>
        <p:txBody>
          <a:bodyPr/>
          <a:lstStyle/>
          <a:p>
            <a:pPr>
              <a:buNone/>
            </a:pPr>
            <a:r>
              <a:rPr lang="en-US" sz="2800" b="1" dirty="0" smtClean="0">
                <a:latin typeface="Calibri" pitchFamily="34" charset="0"/>
              </a:rPr>
              <a:t>Hardware Requirements:</a:t>
            </a:r>
          </a:p>
          <a:p>
            <a:pPr>
              <a:buNone/>
            </a:pPr>
            <a:endParaRPr lang="en-US" sz="2800" dirty="0" smtClean="0">
              <a:latin typeface="Calibri" pitchFamily="34" charset="0"/>
            </a:endParaRPr>
          </a:p>
          <a:p>
            <a:pPr lvl="0"/>
            <a:r>
              <a:rPr lang="en-GB" sz="2000" dirty="0" smtClean="0">
                <a:latin typeface="Calibri" pitchFamily="34" charset="0"/>
              </a:rPr>
              <a:t>System		 :   Pentium IV 3.4 GHz.</a:t>
            </a:r>
            <a:endParaRPr lang="en-US" sz="2000" dirty="0" smtClean="0">
              <a:latin typeface="Calibri" pitchFamily="34" charset="0"/>
            </a:endParaRPr>
          </a:p>
          <a:p>
            <a:pPr lvl="0"/>
            <a:r>
              <a:rPr lang="en-GB" sz="2000" dirty="0" smtClean="0">
                <a:latin typeface="Calibri" pitchFamily="34" charset="0"/>
              </a:rPr>
              <a:t>Hard Disk	          	 :   40 GB.</a:t>
            </a:r>
            <a:endParaRPr lang="en-US" sz="2000" dirty="0" smtClean="0">
              <a:latin typeface="Calibri" pitchFamily="34" charset="0"/>
            </a:endParaRPr>
          </a:p>
          <a:p>
            <a:pPr lvl="0"/>
            <a:r>
              <a:rPr lang="en-GB" sz="2000" dirty="0" smtClean="0">
                <a:latin typeface="Calibri" pitchFamily="34" charset="0"/>
              </a:rPr>
              <a:t>Monitor	         	 :   14’ Colour Monitor.</a:t>
            </a:r>
            <a:endParaRPr lang="en-US" sz="2000" dirty="0" smtClean="0">
              <a:latin typeface="Calibri" pitchFamily="34" charset="0"/>
            </a:endParaRPr>
          </a:p>
          <a:p>
            <a:pPr lvl="0"/>
            <a:r>
              <a:rPr lang="en-GB" sz="2000" dirty="0" smtClean="0">
                <a:latin typeface="Calibri" pitchFamily="34" charset="0"/>
              </a:rPr>
              <a:t>Mouse		 :   Optical Mouse.</a:t>
            </a:r>
            <a:endParaRPr lang="en-US" sz="2000" dirty="0" smtClean="0">
              <a:latin typeface="Calibri" pitchFamily="34" charset="0"/>
            </a:endParaRPr>
          </a:p>
          <a:p>
            <a:pPr lvl="0"/>
            <a:r>
              <a:rPr lang="en-GB" sz="2000" dirty="0" smtClean="0">
                <a:latin typeface="Calibri" pitchFamily="34" charset="0"/>
              </a:rPr>
              <a:t>Ram		        	 :   1 GB.</a:t>
            </a:r>
            <a:endParaRPr lang="en-US" sz="2000" dirty="0" smtClean="0">
              <a:latin typeface="Calibri" pitchFamily="34"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295400"/>
            <a:ext cx="7638288" cy="4953000"/>
          </a:xfrm>
        </p:spPr>
        <p:txBody>
          <a:bodyPr/>
          <a:lstStyle/>
          <a:p>
            <a:pPr>
              <a:buNone/>
            </a:pPr>
            <a:r>
              <a:rPr lang="en-US" sz="2800" b="1" dirty="0" smtClean="0">
                <a:latin typeface="Calibri" pitchFamily="34" charset="0"/>
              </a:rPr>
              <a:t>Software Requirements:</a:t>
            </a:r>
            <a:endParaRPr lang="en-US" sz="2800" dirty="0" smtClean="0">
              <a:latin typeface="Calibri" pitchFamily="34" charset="0"/>
            </a:endParaRPr>
          </a:p>
          <a:p>
            <a:endParaRPr lang="en-US" dirty="0" smtClean="0"/>
          </a:p>
          <a:p>
            <a:pPr lvl="0"/>
            <a:r>
              <a:rPr lang="en-US" sz="2000" dirty="0" smtClean="0"/>
              <a:t>Operating system 	:   Windows Family.</a:t>
            </a:r>
          </a:p>
          <a:p>
            <a:pPr lvl="0"/>
            <a:r>
              <a:rPr lang="en-US" sz="2000" dirty="0" smtClean="0"/>
              <a:t>Coding Language	:   J2EE (JSP, </a:t>
            </a:r>
            <a:r>
              <a:rPr lang="en-US" sz="2000" dirty="0" err="1" smtClean="0"/>
              <a:t>Servlet,Java</a:t>
            </a:r>
            <a:r>
              <a:rPr lang="en-US" sz="2000" dirty="0" smtClean="0"/>
              <a:t> Bean)</a:t>
            </a:r>
          </a:p>
          <a:p>
            <a:pPr lvl="0"/>
            <a:r>
              <a:rPr lang="en-US" sz="2000" dirty="0" smtClean="0"/>
              <a:t>Data Base		:   MY </a:t>
            </a:r>
            <a:r>
              <a:rPr lang="en-US" sz="2000" dirty="0" err="1" smtClean="0"/>
              <a:t>Sql</a:t>
            </a:r>
            <a:r>
              <a:rPr lang="en-US" sz="2000" dirty="0" smtClean="0"/>
              <a:t> Server.</a:t>
            </a:r>
          </a:p>
          <a:p>
            <a:pPr lvl="0"/>
            <a:r>
              <a:rPr lang="en-US" sz="2000" dirty="0" smtClean="0"/>
              <a:t>IDE                             :  Eclipse Juno</a:t>
            </a:r>
          </a:p>
          <a:p>
            <a:pPr lvl="0"/>
            <a:r>
              <a:rPr lang="en-US" sz="2000" dirty="0" smtClean="0"/>
              <a:t>Web Server                 :   Tomcat 6.0</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2015 and 2016 Final Documents\Data Mining\Privacy Policy Inference of User Uploaded Images on Content Sharing Sites\Architecture.png"/>
          <p:cNvPicPr>
            <a:picLocks noGrp="1" noChangeAspect="1" noChangeArrowheads="1"/>
          </p:cNvPicPr>
          <p:nvPr>
            <p:ph idx="1"/>
          </p:nvPr>
        </p:nvPicPr>
        <p:blipFill>
          <a:blip r:embed="rId2"/>
          <a:srcRect/>
          <a:stretch>
            <a:fillRect/>
          </a:stretch>
        </p:blipFill>
        <p:spPr bwMode="auto">
          <a:xfrm>
            <a:off x="2040169" y="685800"/>
            <a:ext cx="6149512" cy="5562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TotalTime>
  <Words>904</Words>
  <Application>Microsoft Office PowerPoint</Application>
  <PresentationFormat>On-screen Show (4:3)</PresentationFormat>
  <Paragraphs>54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Slide 1</vt:lpstr>
      <vt:lpstr>ABSTRACT</vt:lpstr>
      <vt:lpstr>EXISTING SYSTEMS</vt:lpstr>
      <vt:lpstr>Slide 4</vt:lpstr>
      <vt:lpstr>PROPOSED SYSTEM</vt:lpstr>
      <vt:lpstr>Slide 6</vt:lpstr>
      <vt:lpstr>SYSTEM SPECIFICATION</vt:lpstr>
      <vt:lpstr>Slide 8</vt:lpstr>
      <vt:lpstr>Slide 9</vt:lpstr>
      <vt:lpstr>Slide 10</vt:lpstr>
      <vt:lpstr>Slide 11</vt:lpstr>
      <vt:lpstr>Slide 12</vt:lpstr>
      <vt:lpstr>Slide 13</vt:lpstr>
      <vt:lpstr>Slide 14</vt:lpstr>
      <vt:lpstr>Slide 15</vt:lpstr>
    </vt:vector>
  </TitlesOfParts>
  <Company>SyslogTechnologies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Syslog</dc:creator>
  <cp:lastModifiedBy>TMKS Infotech16</cp:lastModifiedBy>
  <cp:revision>84</cp:revision>
  <dcterms:created xsi:type="dcterms:W3CDTF">2014-11-28T12:11:55Z</dcterms:created>
  <dcterms:modified xsi:type="dcterms:W3CDTF">2015-12-09T12:09:34Z</dcterms:modified>
</cp:coreProperties>
</file>