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Отчет по проведению тестирования на производительность способов реализации структуры </a:t>
            </a:r>
            <a:r>
              <a:rPr lang="en-US" dirty="0" smtClean="0"/>
              <a:t>Dictionary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ADD() </a:t>
            </a:r>
            <a:r>
              <a:rPr lang="ru-RU" dirty="0" smtClean="0"/>
              <a:t>без </a:t>
            </a:r>
            <a:r>
              <a:rPr lang="en-US" dirty="0" err="1" smtClean="0"/>
              <a:t>BTDict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ADD(without BT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Так как сбалансированное дерево не может выстроиться в линейный список даже на плохих данных, то добавление элемента в него происходит быстрее, чем в простом бинарном дереве. Однако в этом случае на время влияет балансировка ветвей.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ADD() </a:t>
            </a:r>
            <a:r>
              <a:rPr lang="ru-RU" dirty="0" smtClean="0"/>
              <a:t>без </a:t>
            </a:r>
            <a:r>
              <a:rPr lang="en-US" dirty="0" err="1" smtClean="0"/>
              <a:t>BTDict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BBTDict</a:t>
            </a:r>
            <a:endParaRPr lang="ru-RU" dirty="0"/>
          </a:p>
        </p:txBody>
      </p:sp>
      <p:pic>
        <p:nvPicPr>
          <p:cNvPr id="4" name="Содержимое 3" descr="ADD(without BT, BBT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Добавление элемента в словарь, реализованный </a:t>
            </a:r>
            <a:r>
              <a:rPr lang="ru-RU" dirty="0" err="1" smtClean="0"/>
              <a:t>хеш</a:t>
            </a:r>
            <a:r>
              <a:rPr lang="ru-RU" dirty="0" smtClean="0"/>
              <a:t> таблицей, как и во встроенный в </a:t>
            </a:r>
            <a:r>
              <a:rPr lang="en-US" dirty="0" smtClean="0"/>
              <a:t>Python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ru-RU" dirty="0" smtClean="0"/>
              <a:t>выполняется примерно за </a:t>
            </a:r>
            <a:r>
              <a:rPr lang="en-US" dirty="0" smtClean="0"/>
              <a:t>O(1). </a:t>
            </a:r>
            <a:r>
              <a:rPr lang="ru-RU" dirty="0" smtClean="0"/>
              <a:t>В словари с </a:t>
            </a:r>
            <a:r>
              <a:rPr lang="ru-RU" dirty="0" err="1" smtClean="0"/>
              <a:t>брутфорсом</a:t>
            </a:r>
            <a:r>
              <a:rPr lang="ru-RU" dirty="0" smtClean="0"/>
              <a:t> и бинарным поиском добавление идет во </a:t>
            </a:r>
            <a:r>
              <a:rPr lang="ru-RU" dirty="0" err="1" smtClean="0"/>
              <a:t>втроенный</a:t>
            </a:r>
            <a:r>
              <a:rPr lang="ru-RU" dirty="0" smtClean="0"/>
              <a:t> в </a:t>
            </a:r>
            <a:r>
              <a:rPr lang="en-US" dirty="0" smtClean="0"/>
              <a:t>python list, </a:t>
            </a:r>
            <a:r>
              <a:rPr lang="ru-RU" dirty="0" smtClean="0"/>
              <a:t>так что результаты примерно одинаковы.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pic>
        <p:nvPicPr>
          <p:cNvPr id="4" name="Содержимое 3" descr="G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 Для каждого размера данных производились замеры затрат времени на </a:t>
            </a:r>
            <a:r>
              <a:rPr lang="ru-RU" dirty="0" smtClean="0"/>
              <a:t>поиск </a:t>
            </a:r>
            <a:r>
              <a:rPr lang="ru-RU" dirty="0" smtClean="0"/>
              <a:t>одного элемента с ключом «</a:t>
            </a:r>
            <a:r>
              <a:rPr lang="ru-RU" dirty="0" err="1" smtClean="0"/>
              <a:t>яяяяя</a:t>
            </a:r>
            <a:r>
              <a:rPr lang="ru-RU" dirty="0" smtClean="0"/>
              <a:t>» (В </a:t>
            </a:r>
            <a:r>
              <a:rPr lang="en-US" dirty="0" err="1" smtClean="0"/>
              <a:t>BFDict</a:t>
            </a:r>
            <a:r>
              <a:rPr lang="en-US" dirty="0" smtClean="0"/>
              <a:t>, </a:t>
            </a:r>
            <a:r>
              <a:rPr lang="en-US" dirty="0" err="1" smtClean="0"/>
              <a:t>BSDict</a:t>
            </a:r>
            <a:r>
              <a:rPr lang="en-US" dirty="0" smtClean="0"/>
              <a:t>, </a:t>
            </a:r>
            <a:r>
              <a:rPr lang="en-US" dirty="0" err="1" smtClean="0"/>
              <a:t>BTDict</a:t>
            </a:r>
            <a:r>
              <a:rPr lang="en-US" dirty="0" smtClean="0"/>
              <a:t> </a:t>
            </a:r>
            <a:r>
              <a:rPr lang="ru-RU" dirty="0" smtClean="0"/>
              <a:t>этот элемент будет всегда находиться в конце).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Операция поиска элемента с помощью </a:t>
            </a:r>
            <a:r>
              <a:rPr lang="ru-RU" dirty="0" err="1" smtClean="0"/>
              <a:t>брутфорса</a:t>
            </a:r>
            <a:r>
              <a:rPr lang="ru-RU" dirty="0" smtClean="0"/>
              <a:t> занимает все больше времени с увеличением размера данных. Бинарный поиск сокращает затраты времени примерно в два раза на тестируемых данных. Так как бинарное дерево выстроилось в линейный список, затраты времени на поиск растут аналогично </a:t>
            </a:r>
            <a:r>
              <a:rPr lang="ru-RU" dirty="0" err="1" smtClean="0"/>
              <a:t>брутфорсу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GET() </a:t>
            </a:r>
            <a:r>
              <a:rPr lang="ru-RU" dirty="0" smtClean="0"/>
              <a:t>без </a:t>
            </a:r>
            <a:r>
              <a:rPr lang="en-US" dirty="0" err="1" smtClean="0"/>
              <a:t>BFDict</a:t>
            </a:r>
            <a:r>
              <a:rPr lang="en-US" dirty="0" smtClean="0"/>
              <a:t>, </a:t>
            </a:r>
            <a:r>
              <a:rPr lang="en-US" dirty="0" err="1" smtClean="0"/>
              <a:t>BSDict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BTDict</a:t>
            </a:r>
            <a:endParaRPr lang="ru-RU" dirty="0"/>
          </a:p>
        </p:txBody>
      </p:sp>
      <p:pic>
        <p:nvPicPr>
          <p:cNvPr id="4" name="Содержимое 3" descr="GET(without BF, BS, BT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Затраты времени на поиск элемента в </a:t>
            </a:r>
            <a:r>
              <a:rPr lang="ru-RU" dirty="0" err="1" smtClean="0"/>
              <a:t>АВЛ-дереве</a:t>
            </a:r>
            <a:r>
              <a:rPr lang="ru-RU" dirty="0" smtClean="0"/>
              <a:t> растут логарифмически</a:t>
            </a:r>
            <a:r>
              <a:rPr lang="en-US" dirty="0" smtClean="0"/>
              <a:t> </a:t>
            </a:r>
            <a:r>
              <a:rPr lang="ru-RU" dirty="0" smtClean="0"/>
              <a:t>и сами по себе гораздо меньше, чем у </a:t>
            </a:r>
            <a:r>
              <a:rPr lang="ru-RU" dirty="0" err="1" smtClean="0"/>
              <a:t>брутфорс-словаря</a:t>
            </a:r>
            <a:r>
              <a:rPr lang="ru-RU" dirty="0" smtClean="0"/>
              <a:t>, словаря с </a:t>
            </a:r>
            <a:r>
              <a:rPr lang="ru-RU" dirty="0" err="1" smtClean="0"/>
              <a:t>бинпоиском</a:t>
            </a:r>
            <a:r>
              <a:rPr lang="ru-RU" dirty="0" smtClean="0"/>
              <a:t> и словаря на простом бинарном дереве.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Словарь на хеш-таблице, как и </a:t>
            </a:r>
            <a:r>
              <a:rPr lang="ru-RU" dirty="0" err="1" smtClean="0"/>
              <a:t>втроенный</a:t>
            </a:r>
            <a:r>
              <a:rPr lang="ru-RU" dirty="0" smtClean="0"/>
              <a:t>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ru-RU" dirty="0" smtClean="0"/>
              <a:t>выполняет поиск за </a:t>
            </a:r>
            <a:r>
              <a:rPr lang="en-US" dirty="0" smtClean="0"/>
              <a:t>O(1)</a:t>
            </a:r>
            <a:r>
              <a:rPr lang="ru-RU" dirty="0" smtClean="0"/>
              <a:t>, но все же не достигает производительности встроенного.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ITEMS()</a:t>
            </a:r>
            <a:endParaRPr lang="ru-RU" dirty="0"/>
          </a:p>
        </p:txBody>
      </p:sp>
      <p:pic>
        <p:nvPicPr>
          <p:cNvPr id="4" name="Содержимое 3" descr="ITE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Операция </a:t>
            </a:r>
            <a:r>
              <a:rPr lang="en-US" dirty="0" smtClean="0"/>
              <a:t>items() </a:t>
            </a:r>
            <a:r>
              <a:rPr lang="ru-RU" dirty="0" smtClean="0"/>
              <a:t>в обоих словарях, реализованных деревьями, выполняется полным проходом по дереву, что и является причиной примерно одинаковых затрат времени на нее, а так же их экспоненциальный рост с увеличением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Протестировать производительность 5 способов реализации структуры </a:t>
            </a:r>
            <a:r>
              <a:rPr lang="en-US" dirty="0" smtClean="0"/>
              <a:t>Dictionary</a:t>
            </a:r>
            <a:r>
              <a:rPr lang="ru-RU" dirty="0" smtClean="0"/>
              <a:t> (массивы с линейным поиском (в дальнейшем - </a:t>
            </a:r>
            <a:r>
              <a:rPr lang="en-US" dirty="0" err="1" smtClean="0"/>
              <a:t>BFDict</a:t>
            </a:r>
            <a:r>
              <a:rPr lang="ru-RU" dirty="0" smtClean="0"/>
              <a:t>), упорядоченные массивы с бинарным поиском</a:t>
            </a:r>
            <a:r>
              <a:rPr lang="en-US" dirty="0" smtClean="0"/>
              <a:t> (</a:t>
            </a:r>
            <a:r>
              <a:rPr lang="en-US" dirty="0" err="1" smtClean="0"/>
              <a:t>BSDict</a:t>
            </a:r>
            <a:r>
              <a:rPr lang="en-US" dirty="0" smtClean="0"/>
              <a:t>)</a:t>
            </a:r>
            <a:r>
              <a:rPr lang="ru-RU" dirty="0" smtClean="0"/>
              <a:t>, деревья</a:t>
            </a:r>
            <a:r>
              <a:rPr lang="en-US" dirty="0" smtClean="0"/>
              <a:t>(</a:t>
            </a:r>
            <a:r>
              <a:rPr lang="en-US" dirty="0" err="1" smtClean="0"/>
              <a:t>BTDict</a:t>
            </a:r>
            <a:r>
              <a:rPr lang="en-US" dirty="0" smtClean="0"/>
              <a:t>)</a:t>
            </a:r>
            <a:r>
              <a:rPr lang="ru-RU" dirty="0" smtClean="0"/>
              <a:t>, сбалансированные деревья</a:t>
            </a:r>
            <a:r>
              <a:rPr lang="en-US" dirty="0" smtClean="0"/>
              <a:t>(</a:t>
            </a:r>
            <a:r>
              <a:rPr lang="en-US" dirty="0" err="1" smtClean="0"/>
              <a:t>BBTDict</a:t>
            </a:r>
            <a:r>
              <a:rPr lang="en-US" dirty="0" smtClean="0"/>
              <a:t>)</a:t>
            </a:r>
            <a:r>
              <a:rPr lang="ru-RU" dirty="0" smtClean="0"/>
              <a:t>, хеш-таблицы</a:t>
            </a:r>
            <a:r>
              <a:rPr lang="en-US" dirty="0" smtClean="0"/>
              <a:t>(</a:t>
            </a:r>
            <a:r>
              <a:rPr lang="en-US" dirty="0" err="1" smtClean="0"/>
              <a:t>Hdict</a:t>
            </a:r>
            <a:r>
              <a:rPr lang="en-US" dirty="0" smtClean="0"/>
              <a:t>)</a:t>
            </a:r>
            <a:r>
              <a:rPr lang="ru-RU" dirty="0" smtClean="0"/>
              <a:t>)  вместе со встроенной в </a:t>
            </a:r>
            <a:r>
              <a:rPr lang="en-US" dirty="0" smtClean="0"/>
              <a:t>Python </a:t>
            </a:r>
            <a:r>
              <a:rPr lang="ru-RU" dirty="0" smtClean="0"/>
              <a:t>структурой </a:t>
            </a:r>
            <a:r>
              <a:rPr lang="en-US" dirty="0" smtClean="0"/>
              <a:t>dict.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ITEMS() </a:t>
            </a:r>
            <a:r>
              <a:rPr lang="ru-RU" dirty="0" smtClean="0"/>
              <a:t>без </a:t>
            </a:r>
            <a:r>
              <a:rPr lang="en-US" dirty="0" err="1" smtClean="0"/>
              <a:t>BTDict</a:t>
            </a:r>
            <a:r>
              <a:rPr lang="en-US" dirty="0" smtClean="0"/>
              <a:t>, </a:t>
            </a:r>
            <a:r>
              <a:rPr lang="en-US" dirty="0" err="1" smtClean="0"/>
              <a:t>BBTDict</a:t>
            </a:r>
            <a:endParaRPr lang="ru-RU" dirty="0"/>
          </a:p>
        </p:txBody>
      </p:sp>
      <p:pic>
        <p:nvPicPr>
          <p:cNvPr id="4" name="Содержимое 3" descr="ITEMS(without BT, BBT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Операция </a:t>
            </a:r>
            <a:r>
              <a:rPr lang="en-US" dirty="0" smtClean="0"/>
              <a:t>items() </a:t>
            </a:r>
            <a:r>
              <a:rPr lang="ru-RU" dirty="0" smtClean="0"/>
              <a:t>в </a:t>
            </a:r>
            <a:r>
              <a:rPr lang="en-US" dirty="0" err="1" smtClean="0"/>
              <a:t>HDict</a:t>
            </a:r>
            <a:r>
              <a:rPr lang="en-US" dirty="0" smtClean="0"/>
              <a:t> </a:t>
            </a:r>
            <a:r>
              <a:rPr lang="ru-RU" dirty="0" smtClean="0"/>
              <a:t>выполняется путем полного пробега по таблице и записи всех ее элементов в результирующий </a:t>
            </a:r>
            <a:r>
              <a:rPr lang="en-US" dirty="0" smtClean="0"/>
              <a:t>list. </a:t>
            </a:r>
            <a:r>
              <a:rPr lang="ru-RU" dirty="0" smtClean="0"/>
              <a:t>Поэтому затраты времени растут так же экспоненциально, однако производительность выше, чем у </a:t>
            </a:r>
            <a:r>
              <a:rPr lang="en-US" dirty="0" err="1" smtClean="0"/>
              <a:t>BTDict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BBTDict</a:t>
            </a:r>
            <a:r>
              <a:rPr lang="en-US" dirty="0" smtClean="0"/>
              <a:t> </a:t>
            </a:r>
            <a:r>
              <a:rPr lang="ru-RU" dirty="0" smtClean="0"/>
              <a:t>за счет использования оптимизированной встроенной структуры </a:t>
            </a:r>
            <a:r>
              <a:rPr lang="en-US" dirty="0" smtClean="0"/>
              <a:t>list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ITEMS() </a:t>
            </a:r>
            <a:r>
              <a:rPr lang="ru-RU" dirty="0" smtClean="0"/>
              <a:t>без </a:t>
            </a:r>
            <a:r>
              <a:rPr lang="en-US" dirty="0" err="1" smtClean="0"/>
              <a:t>BTDict</a:t>
            </a:r>
            <a:r>
              <a:rPr lang="en-US" dirty="0" smtClean="0"/>
              <a:t>, </a:t>
            </a:r>
            <a:r>
              <a:rPr lang="en-US" dirty="0" err="1" smtClean="0"/>
              <a:t>BBTDict</a:t>
            </a:r>
            <a:r>
              <a:rPr lang="en-US" dirty="0" smtClean="0"/>
              <a:t>, </a:t>
            </a:r>
            <a:r>
              <a:rPr lang="en-US" dirty="0" err="1" smtClean="0"/>
              <a:t>HDict</a:t>
            </a:r>
            <a:endParaRPr lang="ru-RU" dirty="0"/>
          </a:p>
        </p:txBody>
      </p:sp>
      <p:pic>
        <p:nvPicPr>
          <p:cNvPr id="4" name="Содержимое 3" descr="ITEMS(without BT, BBT, H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Так как операция </a:t>
            </a:r>
            <a:r>
              <a:rPr lang="en-US" dirty="0" smtClean="0"/>
              <a:t>items() </a:t>
            </a:r>
            <a:r>
              <a:rPr lang="ru-RU" dirty="0" smtClean="0"/>
              <a:t>у </a:t>
            </a:r>
            <a:r>
              <a:rPr lang="en-US" dirty="0" err="1" smtClean="0"/>
              <a:t>BFDict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BSDict</a:t>
            </a:r>
            <a:r>
              <a:rPr lang="en-US" dirty="0" smtClean="0"/>
              <a:t> </a:t>
            </a:r>
            <a:r>
              <a:rPr lang="ru-RU" dirty="0" smtClean="0"/>
              <a:t>выполняется простым возвратом массива кортежей (ключ, значение), на </a:t>
            </a:r>
            <a:r>
              <a:rPr lang="ru-RU" dirty="0" err="1" smtClean="0"/>
              <a:t>котром</a:t>
            </a:r>
            <a:r>
              <a:rPr lang="ru-RU" dirty="0" smtClean="0"/>
              <a:t> и основаны реализации, операция выполняется за О(1).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POP()</a:t>
            </a:r>
            <a:endParaRPr lang="ru-RU" dirty="0"/>
          </a:p>
        </p:txBody>
      </p:sp>
      <p:pic>
        <p:nvPicPr>
          <p:cNvPr id="4" name="Содержимое 3" descr="P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 Для каждого размера данных производились замеры затрат времени на </a:t>
            </a:r>
            <a:r>
              <a:rPr lang="ru-RU" dirty="0" smtClean="0"/>
              <a:t>удаление </a:t>
            </a:r>
            <a:r>
              <a:rPr lang="ru-RU" dirty="0" smtClean="0"/>
              <a:t>одного элемента с ключом «</a:t>
            </a:r>
            <a:r>
              <a:rPr lang="ru-RU" dirty="0" err="1" smtClean="0"/>
              <a:t>яяяяя</a:t>
            </a:r>
            <a:r>
              <a:rPr lang="ru-RU" dirty="0" smtClean="0"/>
              <a:t>» (В </a:t>
            </a:r>
            <a:r>
              <a:rPr lang="en-US" dirty="0" err="1" smtClean="0"/>
              <a:t>BFDict</a:t>
            </a:r>
            <a:r>
              <a:rPr lang="en-US" dirty="0" smtClean="0"/>
              <a:t>, </a:t>
            </a:r>
            <a:r>
              <a:rPr lang="en-US" dirty="0" err="1" smtClean="0"/>
              <a:t>BSDict</a:t>
            </a:r>
            <a:r>
              <a:rPr lang="en-US" dirty="0" smtClean="0"/>
              <a:t>, </a:t>
            </a:r>
            <a:r>
              <a:rPr lang="en-US" dirty="0" err="1" smtClean="0"/>
              <a:t>BTDict</a:t>
            </a:r>
            <a:r>
              <a:rPr lang="en-US" dirty="0" smtClean="0"/>
              <a:t> </a:t>
            </a:r>
            <a:r>
              <a:rPr lang="ru-RU" dirty="0" smtClean="0"/>
              <a:t>этот элемент будет всегда находиться в конце).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Удаление последнего элемента из бинарного дерева, которое выстроилось в линейный список занимает много времени, рост затрат времени очень большой. Затраты времени на удаление в </a:t>
            </a:r>
            <a:r>
              <a:rPr lang="ru-RU" dirty="0" err="1" smtClean="0"/>
              <a:t>брут-форс</a:t>
            </a:r>
            <a:r>
              <a:rPr lang="ru-RU" dirty="0" smtClean="0"/>
              <a:t> словаре примерно в два раза выше, чем в словаре в </a:t>
            </a:r>
            <a:r>
              <a:rPr lang="ru-RU" dirty="0" err="1" smtClean="0"/>
              <a:t>бин-поиском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POP() </a:t>
            </a:r>
            <a:r>
              <a:rPr lang="ru-RU" dirty="0" smtClean="0"/>
              <a:t>без </a:t>
            </a:r>
            <a:r>
              <a:rPr lang="en-US" dirty="0" err="1" smtClean="0"/>
              <a:t>BTDict</a:t>
            </a:r>
            <a:r>
              <a:rPr lang="en-US" dirty="0" smtClean="0"/>
              <a:t>, </a:t>
            </a:r>
            <a:r>
              <a:rPr lang="en-US" dirty="0" err="1" smtClean="0"/>
              <a:t>BFDict</a:t>
            </a:r>
            <a:r>
              <a:rPr lang="en-US" dirty="0" smtClean="0"/>
              <a:t>, </a:t>
            </a:r>
            <a:r>
              <a:rPr lang="en-US" dirty="0" err="1" smtClean="0"/>
              <a:t>BSDict</a:t>
            </a:r>
            <a:endParaRPr lang="ru-RU" dirty="0"/>
          </a:p>
        </p:txBody>
      </p:sp>
      <p:pic>
        <p:nvPicPr>
          <p:cNvPr id="4" name="Содержимое 3" descr="POP(without BF, BS, BT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Удаление элемента из </a:t>
            </a:r>
            <a:r>
              <a:rPr lang="ru-RU" dirty="0" err="1" smtClean="0"/>
              <a:t>авл-дерева</a:t>
            </a:r>
            <a:r>
              <a:rPr lang="ru-RU" dirty="0" smtClean="0"/>
              <a:t> занимает гораздо меньше времени, чем из словаря с </a:t>
            </a:r>
            <a:r>
              <a:rPr lang="ru-RU" dirty="0" err="1" smtClean="0"/>
              <a:t>брут-форсом</a:t>
            </a:r>
            <a:r>
              <a:rPr lang="ru-RU" dirty="0" smtClean="0"/>
              <a:t> и </a:t>
            </a:r>
            <a:r>
              <a:rPr lang="ru-RU" dirty="0" err="1" smtClean="0"/>
              <a:t>бин-посиком</a:t>
            </a:r>
            <a:r>
              <a:rPr lang="ru-RU" dirty="0" smtClean="0"/>
              <a:t>. Затраты времени растут логарифмически с ростом размера данных. </a:t>
            </a:r>
            <a:r>
              <a:rPr lang="en-US" dirty="0" err="1" smtClean="0"/>
              <a:t>HDict</a:t>
            </a:r>
            <a:r>
              <a:rPr lang="en-US" dirty="0" smtClean="0"/>
              <a:t> </a:t>
            </a:r>
            <a:r>
              <a:rPr lang="ru-RU" dirty="0" smtClean="0"/>
              <a:t>как и встроенный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ru-RU" dirty="0" smtClean="0"/>
              <a:t>выполняют эту операцию за О(1).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Тестирование показало, что словари, реализованные на </a:t>
            </a:r>
            <a:r>
              <a:rPr lang="ru-RU" dirty="0" err="1" smtClean="0"/>
              <a:t>брут-форс</a:t>
            </a:r>
            <a:r>
              <a:rPr lang="ru-RU" dirty="0" smtClean="0"/>
              <a:t> поиске, </a:t>
            </a:r>
            <a:r>
              <a:rPr lang="ru-RU" dirty="0" err="1" smtClean="0"/>
              <a:t>бин-поиске</a:t>
            </a:r>
            <a:r>
              <a:rPr lang="ru-RU" dirty="0" smtClean="0"/>
              <a:t>, а также на бинарном дереве могут занимать достаточно много времени при выполнении операций, особенно при работе с большими размерами данных (для бинарного дерева этот вывод уместен при «плохих» данных – когда ключи в добавляющихся элементах отсортированы и идут по порядку, то есть дерево выстраивается в линейный список).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Тестирование словаря на основе </a:t>
            </a:r>
            <a:r>
              <a:rPr lang="ru-RU" dirty="0" err="1" smtClean="0"/>
              <a:t>авл-дерева</a:t>
            </a:r>
            <a:r>
              <a:rPr lang="ru-RU" dirty="0" smtClean="0"/>
              <a:t>, избавленного от недостатка простого бинарного дерева, показало хорошие результаты, но зависящие от размера данных.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Наибольшую производительность показали словарь на основе хеш-таблицы (</a:t>
            </a:r>
            <a:r>
              <a:rPr lang="en-US" dirty="0" err="1" smtClean="0"/>
              <a:t>HDict</a:t>
            </a:r>
            <a:r>
              <a:rPr lang="en-US" dirty="0" smtClean="0"/>
              <a:t>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встроенный в </a:t>
            </a:r>
            <a:r>
              <a:rPr lang="en-US" dirty="0" smtClean="0"/>
              <a:t>Python dict. </a:t>
            </a:r>
            <a:r>
              <a:rPr lang="ru-RU" dirty="0" smtClean="0"/>
              <a:t>За исключением операции </a:t>
            </a:r>
            <a:r>
              <a:rPr lang="en-US" dirty="0" smtClean="0"/>
              <a:t>items(), </a:t>
            </a:r>
            <a:r>
              <a:rPr lang="ru-RU" dirty="0" smtClean="0"/>
              <a:t>затраты времени на которую у </a:t>
            </a:r>
            <a:r>
              <a:rPr lang="en-US" dirty="0" err="1" smtClean="0"/>
              <a:t>HDict</a:t>
            </a:r>
            <a:r>
              <a:rPr lang="en-US" dirty="0" smtClean="0"/>
              <a:t> </a:t>
            </a:r>
            <a:r>
              <a:rPr lang="ru-RU" dirty="0" smtClean="0"/>
              <a:t>росли с размером данных, эти словари выполняют операции за О(1), независимо от их размера.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вычислительного узла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CPU: Intel BYT-M 2Core 2840 2.58GHz</a:t>
            </a:r>
          </a:p>
          <a:p>
            <a:r>
              <a:rPr lang="en-US" dirty="0" smtClean="0"/>
              <a:t>Memory: 4GB</a:t>
            </a:r>
          </a:p>
          <a:p>
            <a:r>
              <a:rPr lang="en-US" dirty="0" smtClean="0"/>
              <a:t>OS: Windows 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BFDict</a:t>
            </a:r>
            <a:r>
              <a:rPr lang="en-US" dirty="0" smtClean="0"/>
              <a:t> – </a:t>
            </a:r>
            <a:r>
              <a:rPr lang="ru-RU" dirty="0" smtClean="0"/>
              <a:t>словарь основан на массиве, элементы – кортеж(ключ, значение). </a:t>
            </a:r>
            <a:r>
              <a:rPr lang="ru-RU" dirty="0" err="1" smtClean="0"/>
              <a:t>БрутФорс</a:t>
            </a:r>
            <a:r>
              <a:rPr lang="ru-RU" dirty="0" smtClean="0"/>
              <a:t> поиск элемента для вывода</a:t>
            </a:r>
            <a:r>
              <a:rPr lang="en-US" dirty="0" smtClean="0"/>
              <a:t> </a:t>
            </a:r>
            <a:r>
              <a:rPr lang="ru-RU" dirty="0" smtClean="0"/>
              <a:t>или удаления(</a:t>
            </a:r>
            <a:r>
              <a:rPr lang="en-US" dirty="0" smtClean="0"/>
              <a:t>add(), pop())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err="1" smtClean="0"/>
              <a:t>BSDict</a:t>
            </a:r>
            <a:r>
              <a:rPr lang="en-US" dirty="0" smtClean="0"/>
              <a:t> – </a:t>
            </a:r>
            <a:r>
              <a:rPr lang="ru-RU" dirty="0" smtClean="0"/>
              <a:t>основан на </a:t>
            </a:r>
            <a:r>
              <a:rPr lang="en-US" dirty="0" err="1" smtClean="0"/>
              <a:t>BFDict</a:t>
            </a:r>
            <a:r>
              <a:rPr lang="en-US" dirty="0" smtClean="0"/>
              <a:t>, </a:t>
            </a:r>
            <a:r>
              <a:rPr lang="ru-RU" dirty="0" smtClean="0"/>
              <a:t>за исключением алгоритма поиска элемента – в этой реализации </a:t>
            </a:r>
            <a:r>
              <a:rPr lang="ru-RU" dirty="0" err="1" smtClean="0"/>
              <a:t>брутфорс</a:t>
            </a:r>
            <a:r>
              <a:rPr lang="ru-RU" dirty="0" smtClean="0"/>
              <a:t> заменен на бинарный поиск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BTDict</a:t>
            </a:r>
            <a:r>
              <a:rPr lang="en-US" dirty="0" smtClean="0"/>
              <a:t> – </a:t>
            </a:r>
            <a:r>
              <a:rPr lang="ru-RU" dirty="0" smtClean="0"/>
              <a:t>словарь, реализованный на бинарном дереве. Добавление, поиск и удаление элемента производится по всем </a:t>
            </a:r>
            <a:r>
              <a:rPr lang="ru-RU" dirty="0" smtClean="0"/>
              <a:t>п</a:t>
            </a:r>
            <a:r>
              <a:rPr lang="ru-RU" dirty="0" smtClean="0"/>
              <a:t>равилам бинарного дерева. Операции </a:t>
            </a:r>
            <a:r>
              <a:rPr lang="en-US" dirty="0" smtClean="0"/>
              <a:t>items(), keys(), values() </a:t>
            </a:r>
            <a:r>
              <a:rPr lang="ru-RU" dirty="0" smtClean="0"/>
              <a:t>полностью обходят все дерево, используя при этом структуру Очередь (</a:t>
            </a:r>
            <a:r>
              <a:rPr lang="en-US" dirty="0" smtClean="0"/>
              <a:t>Queue).</a:t>
            </a:r>
          </a:p>
          <a:p>
            <a:r>
              <a:rPr lang="en-US" dirty="0" err="1" smtClean="0"/>
              <a:t>BBTDict</a:t>
            </a:r>
            <a:r>
              <a:rPr lang="en-US" dirty="0" smtClean="0"/>
              <a:t> – </a:t>
            </a:r>
            <a:r>
              <a:rPr lang="ru-RU" dirty="0" smtClean="0"/>
              <a:t>словарь, реализованный на сбалансированном бинарном дереве (</a:t>
            </a:r>
            <a:r>
              <a:rPr lang="ru-RU" dirty="0" err="1" smtClean="0"/>
              <a:t>АВЛ-дерево</a:t>
            </a:r>
            <a:r>
              <a:rPr lang="ru-RU" dirty="0" smtClean="0"/>
              <a:t>). В алгоритмы добавления и удаления элемента дополнительно встраивается алгоритм балансировки ветвей с помощью малых и больших поворотов. Операция </a:t>
            </a:r>
            <a:r>
              <a:rPr lang="en-US" dirty="0" smtClean="0"/>
              <a:t>items() </a:t>
            </a:r>
            <a:r>
              <a:rPr lang="ru-RU" dirty="0" smtClean="0"/>
              <a:t>и аналогичные выполняются так же, как в  бинарном дереве.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Hdict</a:t>
            </a:r>
            <a:r>
              <a:rPr lang="en-US" dirty="0" smtClean="0"/>
              <a:t> – </a:t>
            </a:r>
            <a:r>
              <a:rPr lang="ru-RU" dirty="0" smtClean="0"/>
              <a:t>словарь, реализованный на </a:t>
            </a:r>
            <a:r>
              <a:rPr lang="ru-RU" dirty="0" err="1" smtClean="0"/>
              <a:t>хеш</a:t>
            </a:r>
            <a:r>
              <a:rPr lang="ru-RU" dirty="0" smtClean="0"/>
              <a:t> таблице(расширяемый </a:t>
            </a:r>
            <a:r>
              <a:rPr lang="en-US" dirty="0" smtClean="0"/>
              <a:t>list1, </a:t>
            </a:r>
            <a:r>
              <a:rPr lang="ru-RU" dirty="0" smtClean="0"/>
              <a:t>элементы – </a:t>
            </a:r>
            <a:r>
              <a:rPr lang="en-US" dirty="0" smtClean="0"/>
              <a:t>list1.n) </a:t>
            </a:r>
            <a:r>
              <a:rPr lang="ru-RU" dirty="0" smtClean="0"/>
              <a:t>Добавление элемента заключается в вычислении его </a:t>
            </a:r>
            <a:r>
              <a:rPr lang="ru-RU" dirty="0" err="1" smtClean="0"/>
              <a:t>хеш-кода</a:t>
            </a:r>
            <a:r>
              <a:rPr lang="ru-RU" dirty="0" smtClean="0"/>
              <a:t>, и внесении кортежа (ключ, значение) в </a:t>
            </a:r>
            <a:r>
              <a:rPr lang="en-US" dirty="0" smtClean="0"/>
              <a:t>list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под индексом, вычисляемым как операция «</a:t>
            </a:r>
            <a:r>
              <a:rPr lang="en-US" dirty="0" smtClean="0"/>
              <a:t>&amp;</a:t>
            </a:r>
            <a:r>
              <a:rPr lang="ru-RU" dirty="0" smtClean="0"/>
              <a:t>» между </a:t>
            </a:r>
            <a:r>
              <a:rPr lang="ru-RU" dirty="0" err="1" smtClean="0"/>
              <a:t>хеш-кодом</a:t>
            </a:r>
            <a:r>
              <a:rPr lang="ru-RU" dirty="0" smtClean="0"/>
              <a:t> </a:t>
            </a:r>
            <a:r>
              <a:rPr lang="ru-RU" dirty="0" smtClean="0"/>
              <a:t>и маской таблицы(</a:t>
            </a:r>
            <a:r>
              <a:rPr lang="en-US" dirty="0" err="1" smtClean="0"/>
              <a:t>len</a:t>
            </a:r>
            <a:r>
              <a:rPr lang="en-US" dirty="0" smtClean="0"/>
              <a:t>(list1) – 1)</a:t>
            </a:r>
            <a:r>
              <a:rPr lang="ru-RU" dirty="0" smtClean="0"/>
              <a:t>. Таблица расширяется в два раза при достижении </a:t>
            </a:r>
            <a:r>
              <a:rPr lang="ru-RU" dirty="0" err="1" smtClean="0"/>
              <a:t>заполнености</a:t>
            </a:r>
            <a:r>
              <a:rPr lang="ru-RU" dirty="0" smtClean="0"/>
              <a:t> 2/3 от своего размера. Поиск и удаление происходят аналогично добавлению. Операция </a:t>
            </a:r>
            <a:r>
              <a:rPr lang="en-US" dirty="0" smtClean="0"/>
              <a:t>items() </a:t>
            </a:r>
            <a:r>
              <a:rPr lang="ru-RU" dirty="0" smtClean="0"/>
              <a:t>и аналогичные происходят путем пробега по всей таблице.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 – </a:t>
            </a:r>
            <a:r>
              <a:rPr lang="ru-RU" dirty="0" smtClean="0"/>
              <a:t>стандартная структура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Каждый </a:t>
            </a:r>
            <a:r>
              <a:rPr lang="ru-RU" dirty="0" smtClean="0"/>
              <a:t>словарь заполнялся 500, 1000, 2000, 4000, 8000, 16000 элементами с отсортированными заранее ключами. Для каждого размера данных производились замеры затрат времени </a:t>
            </a:r>
            <a:r>
              <a:rPr lang="ru-RU" dirty="0" smtClean="0"/>
              <a:t>на четыре операции: </a:t>
            </a:r>
            <a:r>
              <a:rPr lang="en-US" dirty="0" smtClean="0"/>
              <a:t>ADD(), GET(), ITEMS(), POP()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Результаты</a:t>
            </a:r>
            <a:br>
              <a:rPr lang="ru-RU" sz="2000" dirty="0" smtClean="0"/>
            </a:br>
            <a:r>
              <a:rPr lang="ru-RU" sz="2000" dirty="0" smtClean="0"/>
              <a:t>Операция </a:t>
            </a:r>
            <a:r>
              <a:rPr lang="en-US" sz="2000" dirty="0" smtClean="0"/>
              <a:t>ADD() </a:t>
            </a:r>
            <a:endParaRPr lang="ru-RU" sz="2000" dirty="0"/>
          </a:p>
        </p:txBody>
      </p:sp>
      <p:pic>
        <p:nvPicPr>
          <p:cNvPr id="4" name="Содержимое 3" descr="AD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416" y="874517"/>
            <a:ext cx="9153415" cy="59834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ru-RU" dirty="0" smtClean="0"/>
              <a:t>Для каждого размера данных производились замеры затрат времени на добавление одного элемента с ключом «</a:t>
            </a:r>
            <a:r>
              <a:rPr lang="ru-RU" dirty="0" err="1" smtClean="0"/>
              <a:t>яяяяя</a:t>
            </a:r>
            <a:r>
              <a:rPr lang="ru-RU" dirty="0" smtClean="0"/>
              <a:t>» (В </a:t>
            </a:r>
            <a:r>
              <a:rPr lang="en-US" dirty="0" err="1" smtClean="0"/>
              <a:t>BFDict</a:t>
            </a:r>
            <a:r>
              <a:rPr lang="en-US" dirty="0" smtClean="0"/>
              <a:t>, </a:t>
            </a:r>
            <a:r>
              <a:rPr lang="en-US" dirty="0" err="1" smtClean="0"/>
              <a:t>BSDict</a:t>
            </a:r>
            <a:r>
              <a:rPr lang="en-US" dirty="0" smtClean="0"/>
              <a:t>, </a:t>
            </a:r>
            <a:r>
              <a:rPr lang="en-US" dirty="0" err="1" smtClean="0"/>
              <a:t>BTDict</a:t>
            </a:r>
            <a:r>
              <a:rPr lang="en-US" dirty="0" smtClean="0"/>
              <a:t> </a:t>
            </a:r>
            <a:r>
              <a:rPr lang="ru-RU" dirty="0" smtClean="0"/>
              <a:t>этот элемент будет всегда находиться в конце). Так как отсортированные ключи, добавляемые в порядке сортировки, являются худшими данными для словаря, реализованного бинарным деревом (оно выстраивается в линейный список, а каждый элемент в нем – отдельный экземпляр класса </a:t>
            </a:r>
            <a:r>
              <a:rPr lang="en-US" dirty="0" err="1" smtClean="0"/>
              <a:t>TreeElement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то временные затраты на сравнение добавляемого ключа с ключом текущего в рекурсивном вызове элемента, а также вызов следующего элемента довольно высоки и отражаются на графике.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581</Words>
  <Application>Microsoft Office PowerPoint</Application>
  <PresentationFormat>Экран (4:3)</PresentationFormat>
  <Paragraphs>55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Отчет по проведению тестирования на производительность способов реализации структуры Dictionary</vt:lpstr>
      <vt:lpstr>Постановка задачи</vt:lpstr>
      <vt:lpstr>Параметры вычислительного узла</vt:lpstr>
      <vt:lpstr>Тестируемые алгоритмы</vt:lpstr>
      <vt:lpstr>Тестируемые алгоритмы</vt:lpstr>
      <vt:lpstr>Тестируемые алгоритмы</vt:lpstr>
      <vt:lpstr>Данные</vt:lpstr>
      <vt:lpstr>Результаты Операция ADD() </vt:lpstr>
      <vt:lpstr>Обоснование</vt:lpstr>
      <vt:lpstr>ADD() без BTDict </vt:lpstr>
      <vt:lpstr>Обоснование</vt:lpstr>
      <vt:lpstr>ADD() без BTDict и BBTDict</vt:lpstr>
      <vt:lpstr>Обоснование</vt:lpstr>
      <vt:lpstr>GET()</vt:lpstr>
      <vt:lpstr>Обоснование</vt:lpstr>
      <vt:lpstr>GET() без BFDict, BSDict, BTDict</vt:lpstr>
      <vt:lpstr>Обоснование</vt:lpstr>
      <vt:lpstr>ITEMS()</vt:lpstr>
      <vt:lpstr>Обоснование</vt:lpstr>
      <vt:lpstr>ITEMS() без BTDict, BBTDict</vt:lpstr>
      <vt:lpstr>Обоснование</vt:lpstr>
      <vt:lpstr>ITEMS() без BTDict, BBTDict, HDict</vt:lpstr>
      <vt:lpstr>Обоснование</vt:lpstr>
      <vt:lpstr>POP()</vt:lpstr>
      <vt:lpstr>Обоснование</vt:lpstr>
      <vt:lpstr>POP() без BTDict, BFDict, BSDict</vt:lpstr>
      <vt:lpstr>Обоснование</vt:lpstr>
      <vt:lpstr>Анализ результатов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проведению тестирования алгоритмов организации структуры Dictionary</dc:title>
  <dc:creator>Roman</dc:creator>
  <cp:lastModifiedBy>Roman</cp:lastModifiedBy>
  <cp:revision>16</cp:revision>
  <dcterms:created xsi:type="dcterms:W3CDTF">2016-12-15T07:07:34Z</dcterms:created>
  <dcterms:modified xsi:type="dcterms:W3CDTF">2016-12-15T09:13:07Z</dcterms:modified>
</cp:coreProperties>
</file>