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6.svg" ContentType="image/svg"/>
  <Override PartName="/ppt/media/image2.svg" ContentType="image/svg"/>
  <Override PartName="/ppt/media/image5.png" ContentType="image/png"/>
  <Override PartName="/ppt/media/image3.png" ContentType="image/png"/>
  <Override PartName="/ppt/media/image4.svg" ContentType="image/sv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5E7251-AD70-48BB-BEE0-5DA1241724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D28A57-6CC4-4B6D-921F-0B7BAEB6E71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C9418D-3DD9-4C71-9A1B-2587E5C7D63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Master title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8463DB-1AF8-4F26-9F6A-93B90D57534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ck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ast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er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titl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sty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64B405-E179-4E3C-BF5A-AEDDA6741E4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330119-F2F3-4244-8C31-E10B2783BF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3BB011-7992-4408-BCD0-11DBDD4E7D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11B871-4871-4B84-8BE5-CC4A9EAB8F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E609DD-7A76-4C37-85C0-2647DA92C1F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9BB4D6-9746-44C7-9870-AC5150A110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E9DA99-77F2-4504-8419-77C3CF8C5A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"/>
          <p:cNvSpPr/>
          <p:nvPr/>
        </p:nvSpPr>
        <p:spPr>
          <a:xfrm flipH="1" flipV="1">
            <a:off x="9828000" y="-5257800"/>
            <a:ext cx="8687520" cy="8217000"/>
          </a:xfrm>
          <a:custGeom>
            <a:avLst/>
            <a:gdLst>
              <a:gd name="textAreaLeft" fmla="*/ 360 w 8687520"/>
              <a:gd name="textAreaRight" fmla="*/ 8688240 w 8687520"/>
              <a:gd name="textAreaTop" fmla="*/ 360 h 8217000"/>
              <a:gd name="textAreaBottom" fmla="*/ 8217720 h 8217000"/>
            </a:gdLst>
            <a:ahLst/>
            <a:cxnLst/>
            <a:rect l="textAreaLeft" t="textAreaTop" r="textAreaRight" b="textAreaBottom"/>
            <a:pathLst>
              <a:path w="8687917" h="8217506">
                <a:moveTo>
                  <a:pt x="8687917" y="8217506"/>
                </a:moveTo>
                <a:lnTo>
                  <a:pt x="0" y="8217506"/>
                </a:lnTo>
                <a:lnTo>
                  <a:pt x="0" y="0"/>
                </a:lnTo>
                <a:lnTo>
                  <a:pt x="8687917" y="0"/>
                </a:lnTo>
                <a:lnTo>
                  <a:pt x="8687917" y="8217506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-966600" y="7823880"/>
            <a:ext cx="8687520" cy="8217000"/>
          </a:xfrm>
          <a:custGeom>
            <a:avLst/>
            <a:gdLst>
              <a:gd name="textAreaLeft" fmla="*/ 0 w 8687520"/>
              <a:gd name="textAreaRight" fmla="*/ 8687880 w 8687520"/>
              <a:gd name="textAreaTop" fmla="*/ 0 h 8217000"/>
              <a:gd name="textAreaBottom" fmla="*/ 8217360 h 8217000"/>
            </a:gdLst>
            <a:ahLst/>
            <a:cxnLst/>
            <a:rect l="textAreaLeft" t="textAreaTop" r="textAreaRight" b="textAreaBottom"/>
            <a:pathLst>
              <a:path w="8687917" h="8217506">
                <a:moveTo>
                  <a:pt x="0" y="0"/>
                </a:moveTo>
                <a:lnTo>
                  <a:pt x="8687917" y="0"/>
                </a:lnTo>
                <a:lnTo>
                  <a:pt x="8687917" y="8217506"/>
                </a:lnTo>
                <a:lnTo>
                  <a:pt x="0" y="821750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Freeform 4"/>
          <p:cNvSpPr/>
          <p:nvPr/>
        </p:nvSpPr>
        <p:spPr>
          <a:xfrm>
            <a:off x="-589680" y="-115452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0 h 3350160"/>
              <a:gd name="textAreaBottom" fmla="*/ 335052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Freeform 5"/>
          <p:cNvSpPr/>
          <p:nvPr/>
        </p:nvSpPr>
        <p:spPr>
          <a:xfrm flipV="1">
            <a:off x="13900320" y="782388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360 h 3350160"/>
              <a:gd name="textAreaBottom" fmla="*/ 335088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Box 6"/>
          <p:cNvSpPr/>
          <p:nvPr/>
        </p:nvSpPr>
        <p:spPr>
          <a:xfrm>
            <a:off x="3377160" y="5704200"/>
            <a:ext cx="111531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712"/>
              </a:lnSpc>
            </a:pPr>
            <a:r>
              <a:rPr b="0" lang="en-US" sz="48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Presented by: Pranitha Bollepalli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7"/>
          <p:cNvSpPr/>
          <p:nvPr/>
        </p:nvSpPr>
        <p:spPr>
          <a:xfrm>
            <a:off x="2859840" y="3578040"/>
            <a:ext cx="1256760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563"/>
              </a:lnSpc>
            </a:pPr>
            <a:r>
              <a:rPr b="0" lang="en-US" sz="541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Real Time User Engagement and Analytics</a:t>
            </a:r>
            <a:endParaRPr b="0" lang="en-US" sz="5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2"/>
          <p:cNvSpPr/>
          <p:nvPr/>
        </p:nvSpPr>
        <p:spPr>
          <a:xfrm>
            <a:off x="13052160" y="-600120"/>
            <a:ext cx="10471320" cy="7824960"/>
          </a:xfrm>
          <a:custGeom>
            <a:avLst/>
            <a:gdLst>
              <a:gd name="textAreaLeft" fmla="*/ 0 w 10471320"/>
              <a:gd name="textAreaRight" fmla="*/ 1047168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Freeform 3"/>
          <p:cNvSpPr/>
          <p:nvPr/>
        </p:nvSpPr>
        <p:spPr>
          <a:xfrm>
            <a:off x="-589680" y="-115452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0 h 3350160"/>
              <a:gd name="textAreaBottom" fmla="*/ 335052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Freeform 4"/>
          <p:cNvSpPr/>
          <p:nvPr/>
        </p:nvSpPr>
        <p:spPr>
          <a:xfrm flipV="1">
            <a:off x="13900320" y="782388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360 h 3350160"/>
              <a:gd name="textAreaBottom" fmla="*/ 335088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5"/>
          <p:cNvSpPr/>
          <p:nvPr/>
        </p:nvSpPr>
        <p:spPr>
          <a:xfrm>
            <a:off x="3222360" y="368280"/>
            <a:ext cx="12871440" cy="42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0" lang="en-US" sz="8000" strike="noStrike" u="sng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Project Objectives and Scope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112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Box 6"/>
          <p:cNvSpPr/>
          <p:nvPr/>
        </p:nvSpPr>
        <p:spPr>
          <a:xfrm>
            <a:off x="1604160" y="3922200"/>
            <a:ext cx="14805000" cy="41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44120" indent="-371880" defTabSz="914400">
              <a:lnSpc>
                <a:spcPts val="482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4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Objective: Real-time insights into social media engagement.</a:t>
            </a:r>
            <a:endParaRPr b="0" lang="en-US" sz="34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4120" indent="-371880" defTabSz="914400">
              <a:lnSpc>
                <a:spcPts val="482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4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Scope: Community interactions, live streaming, video interactions.</a:t>
            </a:r>
            <a:endParaRPr b="0" lang="en-US" sz="34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4120" indent="-371880" defTabSz="914400">
              <a:lnSpc>
                <a:spcPts val="482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4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Technologies: Apache Kafka, Spark, AWS S3, Snowflake, Metabase.</a:t>
            </a:r>
            <a:endParaRPr b="0" lang="en-US" sz="34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4120" indent="-371880" defTabSz="914400">
              <a:lnSpc>
                <a:spcPts val="482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4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Outcome: Interactive dashboards</a:t>
            </a:r>
            <a:endParaRPr b="0" lang="en-US" sz="34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825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"/>
          <p:cNvSpPr/>
          <p:nvPr/>
        </p:nvSpPr>
        <p:spPr>
          <a:xfrm flipH="1">
            <a:off x="-5236560" y="-762120"/>
            <a:ext cx="10471320" cy="7824960"/>
          </a:xfrm>
          <a:custGeom>
            <a:avLst/>
            <a:gdLst>
              <a:gd name="textAreaLeft" fmla="*/ 360 w 10471320"/>
              <a:gd name="textAreaRight" fmla="*/ 1047204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10471652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2" y="7825179"/>
                </a:lnTo>
                <a:lnTo>
                  <a:pt x="10471652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Freeform 3"/>
          <p:cNvSpPr/>
          <p:nvPr/>
        </p:nvSpPr>
        <p:spPr>
          <a:xfrm flipV="1">
            <a:off x="0" y="78591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360 h 3350160"/>
              <a:gd name="textAreaBottom" fmla="*/ 335088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Freeform 4"/>
          <p:cNvSpPr/>
          <p:nvPr/>
        </p:nvSpPr>
        <p:spPr>
          <a:xfrm>
            <a:off x="14707800" y="-13755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0 h 3350160"/>
              <a:gd name="textAreaBottom" fmla="*/ 335052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Freeform 5"/>
          <p:cNvSpPr/>
          <p:nvPr/>
        </p:nvSpPr>
        <p:spPr>
          <a:xfrm flipH="1">
            <a:off x="14307840" y="3575520"/>
            <a:ext cx="10471320" cy="7824960"/>
          </a:xfrm>
          <a:custGeom>
            <a:avLst/>
            <a:gdLst>
              <a:gd name="textAreaLeft" fmla="*/ -360 w 10471320"/>
              <a:gd name="textAreaRight" fmla="*/ 1047132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Box 6"/>
          <p:cNvSpPr/>
          <p:nvPr/>
        </p:nvSpPr>
        <p:spPr>
          <a:xfrm>
            <a:off x="1830960" y="362520"/>
            <a:ext cx="14009400" cy="27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0" lang="en-US" sz="8000" strike="noStrike" u="sng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End-to-End Flow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112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7"/>
          <p:cNvSpPr/>
          <p:nvPr/>
        </p:nvSpPr>
        <p:spPr>
          <a:xfrm>
            <a:off x="1418400" y="3508560"/>
            <a:ext cx="15840720" cy="81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66080" indent="-383040" defTabSz="914400">
              <a:lnSpc>
                <a:spcPts val="4966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Components: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66080" indent="-383040" defTabSz="914400">
              <a:lnSpc>
                <a:spcPts val="4966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Data Sources, 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66080" indent="-383040" defTabSz="914400">
              <a:lnSpc>
                <a:spcPts val="4966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Kafka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66080" indent="-383040" defTabSz="914400">
              <a:lnSpc>
                <a:spcPts val="4966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S3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66080" indent="-383040" defTabSz="914400">
              <a:lnSpc>
                <a:spcPts val="4966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Spark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66080" indent="-383040" defTabSz="914400">
              <a:lnSpc>
                <a:spcPts val="4966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Snowflake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66080" indent="-383040" defTabSz="914400">
              <a:lnSpc>
                <a:spcPts val="4966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Metabase.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66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66"/>
              </a:lnSpc>
            </a:pPr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                                       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66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66"/>
              </a:lnSpc>
            </a:pP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66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966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0041840" y="3508560"/>
            <a:ext cx="2988360" cy="61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  Data Flow: 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0193400" y="4595040"/>
            <a:ext cx="4114800" cy="272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55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Ingestion → Cleaning → Transformation → Storage → Visualization.</a:t>
            </a:r>
            <a:endParaRPr b="0" lang="en-US" sz="3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2"/>
          <p:cNvSpPr/>
          <p:nvPr/>
        </p:nvSpPr>
        <p:spPr>
          <a:xfrm>
            <a:off x="13052160" y="-600120"/>
            <a:ext cx="10471320" cy="7824960"/>
          </a:xfrm>
          <a:custGeom>
            <a:avLst/>
            <a:gdLst>
              <a:gd name="textAreaLeft" fmla="*/ 0 w 10471320"/>
              <a:gd name="textAreaRight" fmla="*/ 1047168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Freeform 3"/>
          <p:cNvSpPr/>
          <p:nvPr/>
        </p:nvSpPr>
        <p:spPr>
          <a:xfrm>
            <a:off x="-589680" y="-115452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0 h 3350160"/>
              <a:gd name="textAreaBottom" fmla="*/ 335052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Freeform 4"/>
          <p:cNvSpPr/>
          <p:nvPr/>
        </p:nvSpPr>
        <p:spPr>
          <a:xfrm>
            <a:off x="3797640" y="1719720"/>
            <a:ext cx="4338720" cy="8042040"/>
          </a:xfrm>
          <a:custGeom>
            <a:avLst/>
            <a:gdLst>
              <a:gd name="textAreaLeft" fmla="*/ 0 w 4338720"/>
              <a:gd name="textAreaRight" fmla="*/ 4339080 w 4338720"/>
              <a:gd name="textAreaTop" fmla="*/ 0 h 8042040"/>
              <a:gd name="textAreaBottom" fmla="*/ 8042400 h 8042040"/>
            </a:gdLst>
            <a:ahLst/>
            <a:cxnLst/>
            <a:rect l="textAreaLeft" t="textAreaTop" r="textAreaRight" b="textAreaBottom"/>
            <a:pathLst>
              <a:path w="4339139" h="8042272">
                <a:moveTo>
                  <a:pt x="0" y="0"/>
                </a:moveTo>
                <a:lnTo>
                  <a:pt x="4339139" y="0"/>
                </a:lnTo>
                <a:lnTo>
                  <a:pt x="4339139" y="8042272"/>
                </a:lnTo>
                <a:lnTo>
                  <a:pt x="0" y="80422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5"/>
          <p:cNvSpPr/>
          <p:nvPr/>
        </p:nvSpPr>
        <p:spPr>
          <a:xfrm>
            <a:off x="3529080" y="-152280"/>
            <a:ext cx="1026792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0" lang="en-US" sz="8000" strike="noStrike" u="sng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Data Pipeline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Box 6"/>
          <p:cNvSpPr/>
          <p:nvPr/>
        </p:nvSpPr>
        <p:spPr>
          <a:xfrm>
            <a:off x="8754120" y="2716920"/>
            <a:ext cx="8596080" cy="53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34040" indent="-367200" defTabSz="914400">
              <a:lnSpc>
                <a:spcPts val="4759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Ingestion: Batch (Parquet, CSV, NDJSON) and streaming (Kafka) to S3.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34040" indent="-367200" defTabSz="914400">
              <a:lnSpc>
                <a:spcPts val="4759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Cleaning: Spark handles nulls, standardization, deduplication.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34040" indent="-367200" defTabSz="914400">
              <a:lnSpc>
                <a:spcPts val="4759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Transformation: Star schema creation in Spark, load to Snowflake.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34040" indent="-367200" defTabSz="914400">
              <a:lnSpc>
                <a:spcPts val="4759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Visualization: Metabase dashboards 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2"/>
          <p:cNvSpPr/>
          <p:nvPr/>
        </p:nvSpPr>
        <p:spPr>
          <a:xfrm flipH="1">
            <a:off x="-5236560" y="-762120"/>
            <a:ext cx="10471320" cy="7824960"/>
          </a:xfrm>
          <a:custGeom>
            <a:avLst/>
            <a:gdLst>
              <a:gd name="textAreaLeft" fmla="*/ 360 w 10471320"/>
              <a:gd name="textAreaRight" fmla="*/ 1047204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10471652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2" y="7825179"/>
                </a:lnTo>
                <a:lnTo>
                  <a:pt x="10471652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Freeform 3"/>
          <p:cNvSpPr/>
          <p:nvPr/>
        </p:nvSpPr>
        <p:spPr>
          <a:xfrm flipV="1">
            <a:off x="0" y="78591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360 h 3350160"/>
              <a:gd name="textAreaBottom" fmla="*/ 335088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Freeform 4"/>
          <p:cNvSpPr/>
          <p:nvPr/>
        </p:nvSpPr>
        <p:spPr>
          <a:xfrm>
            <a:off x="14707800" y="-13755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0 h 3350160"/>
              <a:gd name="textAreaBottom" fmla="*/ 335052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Freeform 5"/>
          <p:cNvSpPr/>
          <p:nvPr/>
        </p:nvSpPr>
        <p:spPr>
          <a:xfrm flipH="1">
            <a:off x="14307840" y="3575520"/>
            <a:ext cx="10471320" cy="7824960"/>
          </a:xfrm>
          <a:custGeom>
            <a:avLst/>
            <a:gdLst>
              <a:gd name="textAreaLeft" fmla="*/ -360 w 10471320"/>
              <a:gd name="textAreaRight" fmla="*/ 1047132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TextBox 6"/>
          <p:cNvSpPr/>
          <p:nvPr/>
        </p:nvSpPr>
        <p:spPr>
          <a:xfrm>
            <a:off x="1730520" y="606600"/>
            <a:ext cx="148269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0" lang="en-US" sz="8000" strike="noStrike" u="sng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Dimensional Modeling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TextBox 7"/>
          <p:cNvSpPr/>
          <p:nvPr/>
        </p:nvSpPr>
        <p:spPr>
          <a:xfrm>
            <a:off x="1448280" y="3093120"/>
            <a:ext cx="16098840" cy="41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34760" indent="-367560" defTabSz="914400">
              <a:lnSpc>
                <a:spcPts val="476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Fact Tables: Community Interactions, Live Streaming, Video Interactions, User Activity.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34760" indent="-367560" defTabSz="914400">
              <a:lnSpc>
                <a:spcPts val="476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Dimension Tables: User, Community, Platform, Time, Device Type, etc.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34760" indent="-367560" defTabSz="914400">
              <a:lnSpc>
                <a:spcPts val="476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Relationships: Surrogate keys link facts to dimensions.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34760" indent="-367560" defTabSz="914400">
              <a:lnSpc>
                <a:spcPts val="4765"/>
              </a:lnSpc>
              <a:buClr>
                <a:srgbClr val="6c4b3b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Benefits: Optimized for analytical queries, scalable.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765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2"/>
          <p:cNvSpPr/>
          <p:nvPr/>
        </p:nvSpPr>
        <p:spPr>
          <a:xfrm>
            <a:off x="13052160" y="-600120"/>
            <a:ext cx="10471320" cy="7824960"/>
          </a:xfrm>
          <a:custGeom>
            <a:avLst/>
            <a:gdLst>
              <a:gd name="textAreaLeft" fmla="*/ 0 w 10471320"/>
              <a:gd name="textAreaRight" fmla="*/ 1047168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Freeform 3"/>
          <p:cNvSpPr/>
          <p:nvPr/>
        </p:nvSpPr>
        <p:spPr>
          <a:xfrm>
            <a:off x="-6648480" y="3349080"/>
            <a:ext cx="10471320" cy="7824960"/>
          </a:xfrm>
          <a:custGeom>
            <a:avLst/>
            <a:gdLst>
              <a:gd name="textAreaLeft" fmla="*/ 0 w 10471320"/>
              <a:gd name="textAreaRight" fmla="*/ 1047168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Freeform 4"/>
          <p:cNvSpPr/>
          <p:nvPr/>
        </p:nvSpPr>
        <p:spPr>
          <a:xfrm>
            <a:off x="634320" y="1830240"/>
            <a:ext cx="11300760" cy="3799800"/>
          </a:xfrm>
          <a:custGeom>
            <a:avLst/>
            <a:gdLst>
              <a:gd name="textAreaLeft" fmla="*/ 0 w 11300760"/>
              <a:gd name="textAreaRight" fmla="*/ 11301120 w 11300760"/>
              <a:gd name="textAreaTop" fmla="*/ 0 h 3799800"/>
              <a:gd name="textAreaBottom" fmla="*/ 3800160 h 3799800"/>
            </a:gdLst>
            <a:ahLst/>
            <a:cxnLst/>
            <a:rect l="textAreaLeft" t="textAreaTop" r="textAreaRight" b="textAreaBottom"/>
            <a:pathLst>
              <a:path w="11301259" h="3800048">
                <a:moveTo>
                  <a:pt x="0" y="0"/>
                </a:moveTo>
                <a:lnTo>
                  <a:pt x="11301259" y="0"/>
                </a:lnTo>
                <a:lnTo>
                  <a:pt x="11301259" y="3800048"/>
                </a:lnTo>
                <a:lnTo>
                  <a:pt x="0" y="38000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Freeform 5"/>
          <p:cNvSpPr/>
          <p:nvPr/>
        </p:nvSpPr>
        <p:spPr>
          <a:xfrm>
            <a:off x="5399640" y="5978520"/>
            <a:ext cx="11300760" cy="4308120"/>
          </a:xfrm>
          <a:custGeom>
            <a:avLst/>
            <a:gdLst>
              <a:gd name="textAreaLeft" fmla="*/ 0 w 11300760"/>
              <a:gd name="textAreaRight" fmla="*/ 11301120 w 11300760"/>
              <a:gd name="textAreaTop" fmla="*/ 0 h 4308120"/>
              <a:gd name="textAreaBottom" fmla="*/ 4308480 h 4308120"/>
            </a:gdLst>
            <a:ahLst/>
            <a:cxnLst/>
            <a:rect l="textAreaLeft" t="textAreaTop" r="textAreaRight" b="textAreaBottom"/>
            <a:pathLst>
              <a:path w="11301259" h="4308605">
                <a:moveTo>
                  <a:pt x="0" y="0"/>
                </a:moveTo>
                <a:lnTo>
                  <a:pt x="11301259" y="0"/>
                </a:lnTo>
                <a:lnTo>
                  <a:pt x="11301259" y="4308605"/>
                </a:lnTo>
                <a:lnTo>
                  <a:pt x="0" y="43086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4173840" y="63360"/>
            <a:ext cx="921672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0" lang="en-US" sz="8000" strike="noStrike" u="sng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Visualization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13052160" y="-600120"/>
            <a:ext cx="10471320" cy="7824960"/>
          </a:xfrm>
          <a:custGeom>
            <a:avLst/>
            <a:gdLst>
              <a:gd name="textAreaLeft" fmla="*/ 0 w 10471320"/>
              <a:gd name="textAreaRight" fmla="*/ 1047168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Freeform 3"/>
          <p:cNvSpPr/>
          <p:nvPr/>
        </p:nvSpPr>
        <p:spPr>
          <a:xfrm>
            <a:off x="-6648480" y="3349080"/>
            <a:ext cx="10471320" cy="7824960"/>
          </a:xfrm>
          <a:custGeom>
            <a:avLst/>
            <a:gdLst>
              <a:gd name="textAreaLeft" fmla="*/ 0 w 10471320"/>
              <a:gd name="textAreaRight" fmla="*/ 1047168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Freeform 4"/>
          <p:cNvSpPr/>
          <p:nvPr/>
        </p:nvSpPr>
        <p:spPr>
          <a:xfrm>
            <a:off x="1209240" y="3312360"/>
            <a:ext cx="15145920" cy="4898520"/>
          </a:xfrm>
          <a:custGeom>
            <a:avLst/>
            <a:gdLst>
              <a:gd name="textAreaLeft" fmla="*/ 0 w 15145920"/>
              <a:gd name="textAreaRight" fmla="*/ 15146280 w 15145920"/>
              <a:gd name="textAreaTop" fmla="*/ 0 h 4898520"/>
              <a:gd name="textAreaBottom" fmla="*/ 4898880 h 4898520"/>
            </a:gdLst>
            <a:ahLst/>
            <a:cxnLst/>
            <a:rect l="textAreaLeft" t="textAreaTop" r="textAreaRight" b="textAreaBottom"/>
            <a:pathLst>
              <a:path w="15146311" h="4898834">
                <a:moveTo>
                  <a:pt x="0" y="0"/>
                </a:moveTo>
                <a:lnTo>
                  <a:pt x="15146311" y="0"/>
                </a:lnTo>
                <a:lnTo>
                  <a:pt x="15146311" y="4898834"/>
                </a:lnTo>
                <a:lnTo>
                  <a:pt x="0" y="48988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5"/>
          <p:cNvSpPr/>
          <p:nvPr/>
        </p:nvSpPr>
        <p:spPr>
          <a:xfrm>
            <a:off x="4173840" y="63360"/>
            <a:ext cx="921672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0" lang="en-US" sz="8000" strike="noStrike" u="sng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Visualization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2"/>
          <p:cNvSpPr/>
          <p:nvPr/>
        </p:nvSpPr>
        <p:spPr>
          <a:xfrm flipH="1">
            <a:off x="-5236560" y="-762120"/>
            <a:ext cx="10471320" cy="7824960"/>
          </a:xfrm>
          <a:custGeom>
            <a:avLst/>
            <a:gdLst>
              <a:gd name="textAreaLeft" fmla="*/ 360 w 10471320"/>
              <a:gd name="textAreaRight" fmla="*/ 1047204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10471652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2" y="7825179"/>
                </a:lnTo>
                <a:lnTo>
                  <a:pt x="10471652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Freeform 3"/>
          <p:cNvSpPr/>
          <p:nvPr/>
        </p:nvSpPr>
        <p:spPr>
          <a:xfrm flipV="1">
            <a:off x="0" y="78591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360 h 3350160"/>
              <a:gd name="textAreaBottom" fmla="*/ 335088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Freeform 4"/>
          <p:cNvSpPr/>
          <p:nvPr/>
        </p:nvSpPr>
        <p:spPr>
          <a:xfrm>
            <a:off x="14707800" y="-13755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0 h 3350160"/>
              <a:gd name="textAreaBottom" fmla="*/ 335052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Freeform 5"/>
          <p:cNvSpPr/>
          <p:nvPr/>
        </p:nvSpPr>
        <p:spPr>
          <a:xfrm flipH="1">
            <a:off x="14307840" y="3575520"/>
            <a:ext cx="10471320" cy="7824960"/>
          </a:xfrm>
          <a:custGeom>
            <a:avLst/>
            <a:gdLst>
              <a:gd name="textAreaLeft" fmla="*/ -360 w 10471320"/>
              <a:gd name="textAreaRight" fmla="*/ 10471320 w 10471320"/>
              <a:gd name="textAreaTop" fmla="*/ 0 h 7824960"/>
              <a:gd name="textAreaBottom" fmla="*/ 7825320 h 7824960"/>
            </a:gdLst>
            <a:ahLst/>
            <a:cxnLst/>
            <a:rect l="textAreaLeft" t="textAreaTop" r="textAreaRight" b="textAreaBottom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  <a:alphaModFix amt="1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TextBox 6"/>
          <p:cNvSpPr/>
          <p:nvPr/>
        </p:nvSpPr>
        <p:spPr>
          <a:xfrm>
            <a:off x="4535640" y="1756440"/>
            <a:ext cx="921672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0" lang="en-US" sz="8000" strike="noStrike" u="sng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Conclusion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Box 7"/>
          <p:cNvSpPr/>
          <p:nvPr/>
        </p:nvSpPr>
        <p:spPr>
          <a:xfrm>
            <a:off x="2398320" y="3619800"/>
            <a:ext cx="13491360" cy="38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445"/>
              </a:lnSpc>
            </a:pPr>
            <a:r>
              <a:rPr b="0" lang="en-US" sz="3170" strike="noStrike" u="none">
                <a:solidFill>
                  <a:srgbClr val="6c4b3b"/>
                </a:solidFill>
                <a:effectLst/>
                <a:uFillTx/>
                <a:latin typeface="Libre Baskerville"/>
                <a:ea typeface="Libre Baskerville"/>
              </a:rPr>
              <a:t>The Real-Time User Engagement and Analytics project delivers a robust pipeline for processing and visualizing high-velocity social media data. By integrating Kafka, Spark, S3, Snowflake, and Metabase, it provides low-latency, actionable insights into user engagement, empowering stakeholders to optimize content and enhance user experiences. The scalable, reliable design ensures adaptability for future growth and advanced analytics.</a:t>
            </a:r>
            <a:endParaRPr b="0" lang="en-US" sz="31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"/>
          <p:cNvSpPr/>
          <p:nvPr/>
        </p:nvSpPr>
        <p:spPr>
          <a:xfrm rot="16200000">
            <a:off x="-1164960" y="5187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0 h 3350160"/>
              <a:gd name="textAreaBottom" fmla="*/ 335052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Freeform 3"/>
          <p:cNvSpPr/>
          <p:nvPr/>
        </p:nvSpPr>
        <p:spPr>
          <a:xfrm flipV="1" rot="16200000">
            <a:off x="14647320" y="6937560"/>
            <a:ext cx="4387320" cy="3350160"/>
          </a:xfrm>
          <a:custGeom>
            <a:avLst/>
            <a:gdLst>
              <a:gd name="textAreaLeft" fmla="*/ 0 w 4387320"/>
              <a:gd name="textAreaRight" fmla="*/ 4387680 w 4387320"/>
              <a:gd name="textAreaTop" fmla="*/ 360 h 3350160"/>
              <a:gd name="textAreaBottom" fmla="*/ 3350880 h 3350160"/>
            </a:gdLst>
            <a:ahLst/>
            <a:cxnLst/>
            <a:rect l="textAreaLeft" t="textAreaTop" r="textAreaRight" b="textAreaBottom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  <a:alphaModFix amt="32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TextBox 4"/>
          <p:cNvSpPr/>
          <p:nvPr/>
        </p:nvSpPr>
        <p:spPr>
          <a:xfrm>
            <a:off x="2090160" y="3624480"/>
            <a:ext cx="14107320" cy="27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2850"/>
              </a:lnSpc>
            </a:pPr>
            <a:r>
              <a:rPr b="0" lang="en-US" sz="16320" strike="noStrike" u="none">
                <a:solidFill>
                  <a:srgbClr val="6c4b3b"/>
                </a:solidFill>
                <a:effectLst/>
                <a:uFillTx/>
                <a:latin typeface="Yeseva One"/>
                <a:ea typeface="Yeseva One"/>
              </a:rPr>
              <a:t>Thank You</a:t>
            </a:r>
            <a:endParaRPr b="0" lang="en-US" sz="163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Freeform 5"/>
          <p:cNvSpPr/>
          <p:nvPr/>
        </p:nvSpPr>
        <p:spPr>
          <a:xfrm flipH="1" flipV="1">
            <a:off x="9828000" y="-5257800"/>
            <a:ext cx="8687520" cy="8217000"/>
          </a:xfrm>
          <a:custGeom>
            <a:avLst/>
            <a:gdLst>
              <a:gd name="textAreaLeft" fmla="*/ 360 w 8687520"/>
              <a:gd name="textAreaRight" fmla="*/ 8688240 w 8687520"/>
              <a:gd name="textAreaTop" fmla="*/ 360 h 8217000"/>
              <a:gd name="textAreaBottom" fmla="*/ 8217720 h 8217000"/>
            </a:gdLst>
            <a:ahLst/>
            <a:cxnLst/>
            <a:rect l="textAreaLeft" t="textAreaTop" r="textAreaRight" b="textAreaBottom"/>
            <a:pathLst>
              <a:path w="8687917" h="8217506">
                <a:moveTo>
                  <a:pt x="8687917" y="8217506"/>
                </a:moveTo>
                <a:lnTo>
                  <a:pt x="0" y="8217506"/>
                </a:lnTo>
                <a:lnTo>
                  <a:pt x="0" y="0"/>
                </a:lnTo>
                <a:lnTo>
                  <a:pt x="8687917" y="0"/>
                </a:lnTo>
                <a:lnTo>
                  <a:pt x="8687917" y="8217506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Freeform 6"/>
          <p:cNvSpPr/>
          <p:nvPr/>
        </p:nvSpPr>
        <p:spPr>
          <a:xfrm>
            <a:off x="-966600" y="7823880"/>
            <a:ext cx="8687520" cy="8217000"/>
          </a:xfrm>
          <a:custGeom>
            <a:avLst/>
            <a:gdLst>
              <a:gd name="textAreaLeft" fmla="*/ 0 w 8687520"/>
              <a:gd name="textAreaRight" fmla="*/ 8687880 w 8687520"/>
              <a:gd name="textAreaTop" fmla="*/ 0 h 8217000"/>
              <a:gd name="textAreaBottom" fmla="*/ 8217360 h 8217000"/>
            </a:gdLst>
            <a:ahLst/>
            <a:cxnLst/>
            <a:rect l="textAreaLeft" t="textAreaTop" r="textAreaRight" b="textAreaBottom"/>
            <a:pathLst>
              <a:path w="8687917" h="8217506">
                <a:moveTo>
                  <a:pt x="0" y="0"/>
                </a:moveTo>
                <a:lnTo>
                  <a:pt x="8687917" y="0"/>
                </a:lnTo>
                <a:lnTo>
                  <a:pt x="8687917" y="8217506"/>
                </a:lnTo>
                <a:lnTo>
                  <a:pt x="0" y="821750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DAGm66Kxd9U</dc:identifier>
  <dc:language>en-US</dc:language>
  <cp:lastModifiedBy/>
  <dcterms:modified xsi:type="dcterms:W3CDTF">2025-05-09T00:41:56Z</dcterms:modified>
  <cp:revision>2</cp:revision>
  <dc:subject/>
  <dc:title>Real Time User Engagement and Analytics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