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svg" ContentType="image/svg"/>
  <Override PartName="/ppt/media/image5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8288000" cy="10287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740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740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3BFF76A-3844-4FF9-BF72-51BE21B428D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4CB6AB9-3163-4009-852B-A88167B3957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1320" cy="1361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1320" cy="149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99E05D9-9643-4261-9F9F-13668AA2DE8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200" cy="63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200" cy="395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0640" cy="63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0640" cy="395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6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7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8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74C48E1-5CF0-4E36-8417-755A4DBF236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5440429-65CE-4E4C-AEBB-071C71C5BB2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55AAC40-8649-4A35-AF02-5F7650EAA52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1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120" cy="596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080" cy="116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0560" cy="585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080" cy="469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3CF7048-6713-4650-9ADC-3D715609972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5320" cy="56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5320" cy="80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0478213-6623-4E28-A2C2-2784F0A47D7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463C5F2-4C93-49BC-90AA-7E44FEC7CE3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AA10BD0-14CC-4B58-83EC-929FF27DEB4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6320" cy="585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8840" cy="585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C926A4E-FA0E-43E4-97B2-6AF5BC7060E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slideLayout" Target="../slideLayouts/slideLayout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medium.com/@ghoshsiddharth25/apache-spark-join-strategies-deep-dive-26bf7e85db28" TargetMode="External"/><Relationship Id="rId2" Type="http://schemas.openxmlformats.org/officeDocument/2006/relationships/image" Target="../media/image9.png"/><Relationship Id="rId3" Type="http://schemas.openxmlformats.org/officeDocument/2006/relationships/hyperlink" Target="https://medium.com/@ghoshsiddharth25/apache-spark-join-strategies-deep-dive-26bf7e85db28" TargetMode="External"/><Relationship Id="rId4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2"/>
          <p:cNvSpPr/>
          <p:nvPr/>
        </p:nvSpPr>
        <p:spPr>
          <a:xfrm>
            <a:off x="1043640" y="2649960"/>
            <a:ext cx="16228800" cy="53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4000"/>
              </a:lnSpc>
            </a:pPr>
            <a:r>
              <a:rPr b="1" i="1" lang="en-US" sz="6500" strike="noStrike" u="none">
                <a:solidFill>
                  <a:srgbClr val="0f4662"/>
                </a:solidFill>
                <a:effectLst/>
                <a:uFillTx/>
                <a:latin typeface="Cormorant Garamond Bold Italics"/>
                <a:ea typeface="Cormorant Garamond Bold Italics"/>
              </a:rPr>
              <a:t>Spark Joins, Partitioning, and Bucketing</a:t>
            </a:r>
            <a:endParaRPr b="0" lang="en-US" sz="6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ts val="14000"/>
              </a:lnSpc>
              <a:tabLst>
                <a:tab algn="l" pos="0"/>
              </a:tabLst>
            </a:pPr>
            <a:endParaRPr b="0" lang="en-US" sz="6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AutoShape 3"/>
          <p:cNvSpPr/>
          <p:nvPr/>
        </p:nvSpPr>
        <p:spPr>
          <a:xfrm>
            <a:off x="9158400" y="990360"/>
            <a:ext cx="8115120" cy="360"/>
          </a:xfrm>
          <a:prstGeom prst="line">
            <a:avLst/>
          </a:prstGeom>
          <a:ln w="76200">
            <a:solidFill>
              <a:srgbClr val="0f466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AutoShape 4"/>
          <p:cNvSpPr/>
          <p:nvPr/>
        </p:nvSpPr>
        <p:spPr>
          <a:xfrm>
            <a:off x="1043640" y="9296280"/>
            <a:ext cx="8114760" cy="360"/>
          </a:xfrm>
          <a:prstGeom prst="line">
            <a:avLst/>
          </a:prstGeom>
          <a:ln w="76200">
            <a:solidFill>
              <a:srgbClr val="0f466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Freeform 5"/>
          <p:cNvSpPr/>
          <p:nvPr/>
        </p:nvSpPr>
        <p:spPr>
          <a:xfrm>
            <a:off x="9618840" y="9037440"/>
            <a:ext cx="2967840" cy="440640"/>
          </a:xfrm>
          <a:custGeom>
            <a:avLst/>
            <a:gdLst>
              <a:gd name="textAreaLeft" fmla="*/ 0 w 2967840"/>
              <a:gd name="textAreaRight" fmla="*/ 2968920 w 2967840"/>
              <a:gd name="textAreaTop" fmla="*/ 0 h 440640"/>
              <a:gd name="textAreaBottom" fmla="*/ 441720 h 440640"/>
            </a:gdLst>
            <a:ahLst/>
            <a:cxnLst/>
            <a:rect l="textAreaLeft" t="textAreaTop" r="textAreaRight" b="textAreaBottom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TextBox 6"/>
          <p:cNvSpPr/>
          <p:nvPr/>
        </p:nvSpPr>
        <p:spPr>
          <a:xfrm>
            <a:off x="3322080" y="6629400"/>
            <a:ext cx="116424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397"/>
              </a:lnSpc>
              <a:tabLst>
                <a:tab algn="l" pos="0"/>
              </a:tabLst>
            </a:pPr>
            <a:r>
              <a:rPr b="0" lang="en-US" sz="314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---- Pranitha Bollepalli</a:t>
            </a:r>
            <a:endParaRPr b="0" lang="en-US" sz="314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Freeform 7"/>
          <p:cNvSpPr/>
          <p:nvPr/>
        </p:nvSpPr>
        <p:spPr>
          <a:xfrm>
            <a:off x="5646600" y="807840"/>
            <a:ext cx="2967840" cy="440640"/>
          </a:xfrm>
          <a:custGeom>
            <a:avLst/>
            <a:gdLst>
              <a:gd name="textAreaLeft" fmla="*/ 0 w 2967840"/>
              <a:gd name="textAreaRight" fmla="*/ 2968920 w 2967840"/>
              <a:gd name="textAreaTop" fmla="*/ 0 h 440640"/>
              <a:gd name="textAreaBottom" fmla="*/ 441720 h 440640"/>
            </a:gdLst>
            <a:ahLst/>
            <a:cxnLst/>
            <a:rect l="textAreaLeft" t="textAreaTop" r="textAreaRight" b="textAreaBottom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2"/>
          <p:cNvGrpSpPr/>
          <p:nvPr/>
        </p:nvGrpSpPr>
        <p:grpSpPr>
          <a:xfrm>
            <a:off x="13660560" y="-470160"/>
            <a:ext cx="4626360" cy="10756080"/>
            <a:chOff x="13660560" y="-470160"/>
            <a:chExt cx="4626360" cy="10756080"/>
          </a:xfrm>
        </p:grpSpPr>
        <p:sp>
          <p:nvSpPr>
            <p:cNvPr id="128" name="Freeform 3"/>
            <p:cNvSpPr/>
            <p:nvPr/>
          </p:nvSpPr>
          <p:spPr>
            <a:xfrm>
              <a:off x="13660560" y="0"/>
              <a:ext cx="4626360" cy="10285920"/>
            </a:xfrm>
            <a:custGeom>
              <a:avLst/>
              <a:gdLst>
                <a:gd name="textAreaLeft" fmla="*/ 0 w 4626360"/>
                <a:gd name="textAreaRight" fmla="*/ 4627440 w 4626360"/>
                <a:gd name="textAreaTop" fmla="*/ 0 h 10285920"/>
                <a:gd name="textAreaBottom" fmla="*/ 10287000 h 10285920"/>
              </a:gdLst>
              <a:ahLst/>
              <a:cxnLst/>
              <a:rect l="textAreaLeft" t="textAreaTop" r="textAreaRight" b="textAreaBottom"/>
              <a:pathLst>
                <a:path w="1218726" h="2709333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" name="TextBox 4"/>
            <p:cNvSpPr/>
            <p:nvPr/>
          </p:nvSpPr>
          <p:spPr>
            <a:xfrm>
              <a:off x="13660560" y="-470160"/>
              <a:ext cx="4626360" cy="10756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4079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sp>
        <p:nvSpPr>
          <p:cNvPr id="130" name="TextBox 5"/>
          <p:cNvSpPr/>
          <p:nvPr/>
        </p:nvSpPr>
        <p:spPr>
          <a:xfrm>
            <a:off x="1028880" y="1904760"/>
            <a:ext cx="10526760" cy="100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18040" indent="-259200" defTabSz="914400">
              <a:lnSpc>
                <a:spcPts val="4079"/>
              </a:lnSpc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Sorts both datasets on the join key and merges them.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4079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1" name="TextBox 6"/>
          <p:cNvSpPr/>
          <p:nvPr/>
        </p:nvSpPr>
        <p:spPr>
          <a:xfrm>
            <a:off x="589680" y="599760"/>
            <a:ext cx="6953400" cy="113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8960"/>
              </a:lnSpc>
            </a:pPr>
            <a:r>
              <a:rPr b="1" i="1" lang="en-US" sz="6400" strike="noStrike" u="none">
                <a:solidFill>
                  <a:srgbClr val="0f4662"/>
                </a:solidFill>
                <a:effectLst/>
                <a:uFillTx/>
                <a:latin typeface="Cormorant Garamond Bold Italics"/>
                <a:ea typeface="Cormorant Garamond Bold Italics"/>
              </a:rPr>
              <a:t>Sort-Merge Join</a:t>
            </a:r>
            <a:endParaRPr b="0" lang="en-US" sz="6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2" name="TextBox 7"/>
          <p:cNvSpPr/>
          <p:nvPr/>
        </p:nvSpPr>
        <p:spPr>
          <a:xfrm>
            <a:off x="1028880" y="3468600"/>
            <a:ext cx="10526760" cy="151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18040" indent="-259200" defTabSz="914400">
              <a:lnSpc>
                <a:spcPts val="4079"/>
              </a:lnSpc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Sort both datasets by join key.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Perform merge join on sorted datasets.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4079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3" name="TextBox 8"/>
          <p:cNvSpPr/>
          <p:nvPr/>
        </p:nvSpPr>
        <p:spPr>
          <a:xfrm>
            <a:off x="1028880" y="2761920"/>
            <a:ext cx="10526760" cy="11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759"/>
              </a:lnSpc>
              <a:tabLst>
                <a:tab algn="l" pos="0"/>
              </a:tabLst>
            </a:pPr>
            <a:r>
              <a:rPr b="1" lang="en-US" sz="2800" strike="noStrike" u="none">
                <a:solidFill>
                  <a:srgbClr val="0f4662"/>
                </a:solidFill>
                <a:effectLst/>
                <a:uFillTx/>
                <a:latin typeface="Quicksand Bold"/>
                <a:ea typeface="Quicksand Bold"/>
              </a:rPr>
              <a:t>Mechanism: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4759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4" name="TextBox 9"/>
          <p:cNvSpPr/>
          <p:nvPr/>
        </p:nvSpPr>
        <p:spPr>
          <a:xfrm>
            <a:off x="1028880" y="5000760"/>
            <a:ext cx="10526760" cy="11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759"/>
              </a:lnSpc>
              <a:tabLst>
                <a:tab algn="l" pos="0"/>
              </a:tabLst>
            </a:pPr>
            <a:r>
              <a:rPr b="1" lang="en-US" sz="2800" strike="noStrike" u="none">
                <a:solidFill>
                  <a:srgbClr val="0f4662"/>
                </a:solidFill>
                <a:effectLst/>
                <a:uFillTx/>
                <a:latin typeface="Quicksand Bold"/>
                <a:ea typeface="Quicksand Bold"/>
              </a:rPr>
              <a:t>Example: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4759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" name="TextBox 10"/>
          <p:cNvSpPr/>
          <p:nvPr/>
        </p:nvSpPr>
        <p:spPr>
          <a:xfrm>
            <a:off x="1028880" y="6041880"/>
            <a:ext cx="10526760" cy="203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18040" indent="-259200" defTabSz="914400">
              <a:lnSpc>
                <a:spcPts val="4079"/>
              </a:lnSpc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Sorted sales data.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Sorted product data.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Join on ProductID.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4079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2"/>
          <p:cNvSpPr/>
          <p:nvPr/>
        </p:nvSpPr>
        <p:spPr>
          <a:xfrm>
            <a:off x="828720" y="275760"/>
            <a:ext cx="7872840" cy="2971800"/>
          </a:xfrm>
          <a:custGeom>
            <a:avLst/>
            <a:gdLst>
              <a:gd name="textAreaLeft" fmla="*/ 0 w 7872840"/>
              <a:gd name="textAreaRight" fmla="*/ 7873920 w 7872840"/>
              <a:gd name="textAreaTop" fmla="*/ 0 h 2971800"/>
              <a:gd name="textAreaBottom" fmla="*/ 2972880 h 2971800"/>
            </a:gdLst>
            <a:ahLst/>
            <a:cxnLst/>
            <a:rect l="textAreaLeft" t="textAreaTop" r="textAreaRight" b="textAreaBottom"/>
            <a:pathLst>
              <a:path w="7874058" h="2972968">
                <a:moveTo>
                  <a:pt x="0" y="0"/>
                </a:moveTo>
                <a:lnTo>
                  <a:pt x="7874058" y="0"/>
                </a:lnTo>
                <a:lnTo>
                  <a:pt x="7874058" y="2972969"/>
                </a:lnTo>
                <a:lnTo>
                  <a:pt x="0" y="297296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7" name="Freeform 3"/>
          <p:cNvSpPr/>
          <p:nvPr/>
        </p:nvSpPr>
        <p:spPr>
          <a:xfrm>
            <a:off x="9144000" y="448920"/>
            <a:ext cx="8486280" cy="2798640"/>
          </a:xfrm>
          <a:custGeom>
            <a:avLst/>
            <a:gdLst>
              <a:gd name="textAreaLeft" fmla="*/ 0 w 8486280"/>
              <a:gd name="textAreaRight" fmla="*/ 8487360 w 8486280"/>
              <a:gd name="textAreaTop" fmla="*/ 0 h 2798640"/>
              <a:gd name="textAreaBottom" fmla="*/ 2799720 h 2798640"/>
            </a:gdLst>
            <a:ahLst/>
            <a:cxnLst/>
            <a:rect l="textAreaLeft" t="textAreaTop" r="textAreaRight" b="textAreaBottom"/>
            <a:pathLst>
              <a:path w="8487327" h="2799830">
                <a:moveTo>
                  <a:pt x="0" y="0"/>
                </a:moveTo>
                <a:lnTo>
                  <a:pt x="8487327" y="0"/>
                </a:lnTo>
                <a:lnTo>
                  <a:pt x="8487327" y="2799830"/>
                </a:lnTo>
                <a:lnTo>
                  <a:pt x="0" y="279983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8" name="Freeform 4"/>
          <p:cNvSpPr/>
          <p:nvPr/>
        </p:nvSpPr>
        <p:spPr>
          <a:xfrm>
            <a:off x="3052080" y="4823640"/>
            <a:ext cx="11300040" cy="3233880"/>
          </a:xfrm>
          <a:custGeom>
            <a:avLst/>
            <a:gdLst>
              <a:gd name="textAreaLeft" fmla="*/ 0 w 11300040"/>
              <a:gd name="textAreaRight" fmla="*/ 11301120 w 11300040"/>
              <a:gd name="textAreaTop" fmla="*/ 0 h 3233880"/>
              <a:gd name="textAreaBottom" fmla="*/ 3234960 h 3233880"/>
            </a:gdLst>
            <a:ahLst/>
            <a:cxnLst/>
            <a:rect l="textAreaLeft" t="textAreaTop" r="textAreaRight" b="textAreaBottom"/>
            <a:pathLst>
              <a:path w="11301259" h="3234985">
                <a:moveTo>
                  <a:pt x="0" y="0"/>
                </a:moveTo>
                <a:lnTo>
                  <a:pt x="11301259" y="0"/>
                </a:lnTo>
                <a:lnTo>
                  <a:pt x="11301259" y="3234986"/>
                </a:lnTo>
                <a:lnTo>
                  <a:pt x="0" y="323498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4"/>
          <p:cNvGrpSpPr/>
          <p:nvPr/>
        </p:nvGrpSpPr>
        <p:grpSpPr>
          <a:xfrm>
            <a:off x="13660560" y="-470160"/>
            <a:ext cx="4626360" cy="10756080"/>
            <a:chOff x="13660560" y="-470160"/>
            <a:chExt cx="4626360" cy="10756080"/>
          </a:xfrm>
        </p:grpSpPr>
        <p:sp>
          <p:nvSpPr>
            <p:cNvPr id="140" name="Freeform 13"/>
            <p:cNvSpPr/>
            <p:nvPr/>
          </p:nvSpPr>
          <p:spPr>
            <a:xfrm>
              <a:off x="13660560" y="0"/>
              <a:ext cx="4626360" cy="10285920"/>
            </a:xfrm>
            <a:custGeom>
              <a:avLst/>
              <a:gdLst>
                <a:gd name="textAreaLeft" fmla="*/ 0 w 4626360"/>
                <a:gd name="textAreaRight" fmla="*/ 4627440 w 4626360"/>
                <a:gd name="textAreaTop" fmla="*/ 0 h 10285920"/>
                <a:gd name="textAreaBottom" fmla="*/ 10287000 h 10285920"/>
              </a:gdLst>
              <a:ahLst/>
              <a:cxnLst/>
              <a:rect l="textAreaLeft" t="textAreaTop" r="textAreaRight" b="textAreaBottom"/>
              <a:pathLst>
                <a:path w="1218726" h="2709333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" name="TextBox 20"/>
            <p:cNvSpPr/>
            <p:nvPr/>
          </p:nvSpPr>
          <p:spPr>
            <a:xfrm>
              <a:off x="13660560" y="-470160"/>
              <a:ext cx="4626360" cy="10756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sp>
        <p:nvSpPr>
          <p:cNvPr id="142" name="TextBox 21"/>
          <p:cNvSpPr/>
          <p:nvPr/>
        </p:nvSpPr>
        <p:spPr>
          <a:xfrm>
            <a:off x="1028880" y="1904760"/>
            <a:ext cx="10526760" cy="76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18040" indent="-259200" defTabSz="914400">
              <a:lnSpc>
                <a:spcPts val="4079"/>
              </a:lnSpc>
              <a:spcBef>
                <a:spcPts val="1191"/>
              </a:spcBef>
              <a:spcAft>
                <a:spcPts val="992"/>
              </a:spcAft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You’re working for a streaming service analyzing user behavior.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spcBef>
                <a:spcPts val="1191"/>
              </a:spcBef>
              <a:spcAft>
                <a:spcPts val="992"/>
              </a:spcAft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Dataset 1: User interaction logs (large).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spcBef>
                <a:spcPts val="1191"/>
              </a:spcBef>
              <a:spcAft>
                <a:spcPts val="992"/>
              </a:spcAft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Dataset 2: Metadata for shows (large).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spcBef>
                <a:spcPts val="1191"/>
              </a:spcBef>
              <a:spcAft>
                <a:spcPts val="992"/>
              </a:spcAft>
              <a:buClr>
                <a:srgbClr val="0f4662"/>
              </a:buClr>
              <a:buFont typeface="Arial"/>
              <a:buChar char="•"/>
            </a:pPr>
            <a:r>
              <a:rPr b="1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Use Case</a:t>
            </a: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spcBef>
                <a:spcPts val="1191"/>
              </a:spcBef>
              <a:spcAft>
                <a:spcPts val="992"/>
              </a:spcAft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You want to analyze the number of interactions per show using show_id as the key.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spcBef>
                <a:spcPts val="1191"/>
              </a:spcBef>
              <a:spcAft>
                <a:spcPts val="992"/>
              </a:spcAft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Why Sort Merge Join?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spcBef>
                <a:spcPts val="1191"/>
              </a:spcBef>
              <a:spcAft>
                <a:spcPts val="992"/>
              </a:spcAft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Both datasets are large, and sorting is necessary to merge efficiently.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spcBef>
                <a:spcPts val="1191"/>
              </a:spcBef>
              <a:spcAft>
                <a:spcPts val="992"/>
              </a:spcAft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The join leverages sorted data to scale without requiring everything in memory.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3" name="TextBox 22"/>
          <p:cNvSpPr/>
          <p:nvPr/>
        </p:nvSpPr>
        <p:spPr>
          <a:xfrm>
            <a:off x="-457200" y="599760"/>
            <a:ext cx="6953400" cy="113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8960"/>
              </a:lnSpc>
            </a:pPr>
            <a:r>
              <a:rPr b="1" i="1" lang="en-US" sz="6400" strike="noStrike" u="none">
                <a:solidFill>
                  <a:srgbClr val="0f4662"/>
                </a:solidFill>
                <a:effectLst/>
                <a:uFillTx/>
                <a:latin typeface="Cormorant Garamond Bold Italics"/>
                <a:ea typeface="Cormorant Garamond Bold Italics"/>
              </a:rPr>
              <a:t>Scenario</a:t>
            </a:r>
            <a:endParaRPr b="0" lang="en-US" sz="6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2"/>
          <p:cNvSpPr/>
          <p:nvPr/>
        </p:nvSpPr>
        <p:spPr>
          <a:xfrm>
            <a:off x="1024560" y="599760"/>
            <a:ext cx="14070960" cy="108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8960"/>
              </a:lnSpc>
              <a:tabLst>
                <a:tab algn="l" pos="0"/>
              </a:tabLst>
            </a:pPr>
            <a:r>
              <a:rPr b="1" i="1" lang="en-US" sz="6400" strike="noStrike" u="none">
                <a:solidFill>
                  <a:srgbClr val="0f4662"/>
                </a:solidFill>
                <a:effectLst/>
                <a:uFillTx/>
                <a:latin typeface="Cormorant Garamond Bold Italics"/>
                <a:ea typeface="Cormorant Garamond Bold Italics"/>
              </a:rPr>
              <a:t>Partitioning in Spark</a:t>
            </a:r>
            <a:endParaRPr b="0" lang="en-US" sz="6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5" name="TextBox 3"/>
          <p:cNvSpPr/>
          <p:nvPr/>
        </p:nvSpPr>
        <p:spPr>
          <a:xfrm>
            <a:off x="685800" y="2313360"/>
            <a:ext cx="15752160" cy="225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18040" indent="-259200" algn="just" defTabSz="914400">
              <a:lnSpc>
                <a:spcPts val="3359"/>
              </a:lnSpc>
              <a:spcBef>
                <a:spcPts val="1191"/>
              </a:spcBef>
              <a:spcAft>
                <a:spcPts val="992"/>
              </a:spcAft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Partitioning involves dividing a dataset into smaller subsets (partitions) that can be processed in parallel across nodes in a cluster.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algn="just" defTabSz="914400">
              <a:lnSpc>
                <a:spcPts val="3359"/>
              </a:lnSpc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Partitioning Key: Determines how data is split.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ts val="3359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ts val="3359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6" name="TextBox 4"/>
          <p:cNvSpPr/>
          <p:nvPr/>
        </p:nvSpPr>
        <p:spPr>
          <a:xfrm>
            <a:off x="1024560" y="6557040"/>
            <a:ext cx="5347080" cy="98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920"/>
              </a:lnSpc>
              <a:tabLst>
                <a:tab algn="l" pos="0"/>
              </a:tabLst>
            </a:pPr>
            <a:r>
              <a:rPr b="1" lang="en-US" sz="2800" strike="noStrike" u="none">
                <a:solidFill>
                  <a:srgbClr val="0f4662"/>
                </a:solidFill>
                <a:effectLst/>
                <a:uFillTx/>
                <a:latin typeface="Quicksand Bold"/>
                <a:ea typeface="Quicksand Bold"/>
              </a:rPr>
              <a:t>Advantages: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392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7" name="TextBox 5"/>
          <p:cNvSpPr/>
          <p:nvPr/>
        </p:nvSpPr>
        <p:spPr>
          <a:xfrm>
            <a:off x="1049040" y="4114800"/>
            <a:ext cx="5351400" cy="98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920"/>
              </a:lnSpc>
              <a:tabLst>
                <a:tab algn="l" pos="0"/>
              </a:tabLst>
            </a:pPr>
            <a:r>
              <a:rPr b="1" lang="en-US" sz="2800" strike="noStrike" u="none">
                <a:solidFill>
                  <a:srgbClr val="0f4662"/>
                </a:solidFill>
                <a:effectLst/>
                <a:uFillTx/>
                <a:latin typeface="Quicksand Bold"/>
                <a:ea typeface="Quicksand Bold"/>
              </a:rPr>
              <a:t>Mechanism: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392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" name="Freeform 6"/>
          <p:cNvSpPr/>
          <p:nvPr/>
        </p:nvSpPr>
        <p:spPr>
          <a:xfrm>
            <a:off x="15579360" y="713880"/>
            <a:ext cx="1679040" cy="248760"/>
          </a:xfrm>
          <a:custGeom>
            <a:avLst/>
            <a:gdLst>
              <a:gd name="textAreaLeft" fmla="*/ 0 w 1679040"/>
              <a:gd name="textAreaRight" fmla="*/ 1680120 w 1679040"/>
              <a:gd name="textAreaTop" fmla="*/ 0 h 248760"/>
              <a:gd name="textAreaBottom" fmla="*/ 249840 h 248760"/>
            </a:gdLst>
            <a:ahLst/>
            <a:cxnLst/>
            <a:rect l="textAreaLeft" t="textAreaTop" r="textAreaRight" b="textAreaBottom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9" name="Freeform 7"/>
          <p:cNvSpPr/>
          <p:nvPr/>
        </p:nvSpPr>
        <p:spPr>
          <a:xfrm>
            <a:off x="1024560" y="9529560"/>
            <a:ext cx="1679040" cy="248760"/>
          </a:xfrm>
          <a:custGeom>
            <a:avLst/>
            <a:gdLst>
              <a:gd name="textAreaLeft" fmla="*/ 0 w 1679040"/>
              <a:gd name="textAreaRight" fmla="*/ 1680120 w 1679040"/>
              <a:gd name="textAreaTop" fmla="*/ 0 h 248760"/>
              <a:gd name="textAreaBottom" fmla="*/ 249840 h 248760"/>
            </a:gdLst>
            <a:ahLst/>
            <a:cxnLst/>
            <a:rect l="textAreaLeft" t="textAreaTop" r="textAreaRight" b="textAreaBottom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0" name="TextBox 8"/>
          <p:cNvSpPr/>
          <p:nvPr/>
        </p:nvSpPr>
        <p:spPr>
          <a:xfrm>
            <a:off x="648360" y="5146560"/>
            <a:ext cx="6437880" cy="12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18040" indent="-259200" defTabSz="914400">
              <a:lnSpc>
                <a:spcPts val="3359"/>
              </a:lnSpc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Identify the partition column.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3359"/>
              </a:lnSpc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Data stored in partitions across nodes.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3359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1" name="TextBox 9"/>
          <p:cNvSpPr/>
          <p:nvPr/>
        </p:nvSpPr>
        <p:spPr>
          <a:xfrm>
            <a:off x="722520" y="7432560"/>
            <a:ext cx="6437880" cy="12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18040" indent="-259200" defTabSz="914400">
              <a:lnSpc>
                <a:spcPts val="3359"/>
              </a:lnSpc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Reduces shuffling.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3359"/>
              </a:lnSpc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Improves scalability.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3359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2"/>
          <p:cNvSpPr/>
          <p:nvPr/>
        </p:nvSpPr>
        <p:spPr>
          <a:xfrm>
            <a:off x="1028880" y="1541880"/>
            <a:ext cx="16801560" cy="97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759"/>
              </a:lnSpc>
            </a:pPr>
            <a:r>
              <a:rPr b="1" lang="en-US" sz="2800" strike="noStrike" u="none">
                <a:solidFill>
                  <a:srgbClr val="0f4662"/>
                </a:solidFill>
                <a:effectLst/>
                <a:uFillTx/>
                <a:latin typeface="Quicksand Bold"/>
                <a:ea typeface="Quicksand Bold"/>
              </a:rPr>
              <a:t>Default Partitioning: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When reading from a data source, Spark automatically assigns a number of partitions based on the data size and cluster configuration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4759"/>
              </a:lnSpc>
            </a:pP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4759"/>
              </a:lnSpc>
            </a:pPr>
            <a:r>
              <a:rPr b="1" lang="en-US" sz="2800" strike="noStrike" u="none">
                <a:solidFill>
                  <a:srgbClr val="0f4662"/>
                </a:solidFill>
                <a:effectLst/>
                <a:uFillTx/>
                <a:latin typeface="Quicksand Bold"/>
                <a:ea typeface="Quicksand Bold"/>
              </a:rPr>
              <a:t>Hash Partitioning: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spcBef>
                <a:spcPts val="1191"/>
              </a:spcBef>
              <a:spcAft>
                <a:spcPts val="992"/>
              </a:spcAft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Data is divided based on a hash value of the partitioning key.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spcBef>
                <a:spcPts val="1191"/>
              </a:spcBef>
              <a:spcAft>
                <a:spcPts val="992"/>
              </a:spcAft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Ensures even distribution across partitions for uniformly distributed keys.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spcBef>
                <a:spcPts val="1191"/>
              </a:spcBef>
              <a:spcAft>
                <a:spcPts val="992"/>
              </a:spcAft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When working with keys that are evenly distributed.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spcBef>
                <a:spcPts val="1191"/>
              </a:spcBef>
              <a:spcAft>
                <a:spcPts val="992"/>
              </a:spcAft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Example: Partitioning transactions by customer_id to join with a customer dataset.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spcBef>
                <a:spcPts val="1191"/>
              </a:spcBef>
              <a:spcAft>
                <a:spcPts val="992"/>
              </a:spcAft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Keys: [1, 2, 3, 4]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spcBef>
                <a:spcPts val="1191"/>
              </a:spcBef>
              <a:spcAft>
                <a:spcPts val="992"/>
              </a:spcAft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Hash partitioning over 2 partitions: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spcBef>
                <a:spcPts val="1191"/>
              </a:spcBef>
              <a:spcAft>
                <a:spcPts val="992"/>
              </a:spcAft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Partition 1: Keys 1 and 3                                              Partition 2: Keys 2 and 4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4079"/>
              </a:lnSpc>
              <a:spcBef>
                <a:spcPts val="1191"/>
              </a:spcBef>
              <a:spcAft>
                <a:spcPts val="992"/>
              </a:spcAf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4079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3" name="TextBox 3"/>
          <p:cNvSpPr/>
          <p:nvPr/>
        </p:nvSpPr>
        <p:spPr>
          <a:xfrm>
            <a:off x="-457200" y="114120"/>
            <a:ext cx="11508120" cy="113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8960"/>
              </a:lnSpc>
            </a:pPr>
            <a:r>
              <a:rPr b="1" i="1" lang="en-US" sz="6400" strike="noStrike" u="none">
                <a:solidFill>
                  <a:srgbClr val="0f4662"/>
                </a:solidFill>
                <a:effectLst/>
                <a:uFillTx/>
                <a:latin typeface="Cormorant Garamond Bold Italics"/>
                <a:ea typeface="Cormorant Garamond Bold Italics"/>
              </a:rPr>
              <a:t>Types of Partitioning</a:t>
            </a:r>
            <a:endParaRPr b="0" lang="en-US" sz="6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23"/>
          <p:cNvSpPr/>
          <p:nvPr/>
        </p:nvSpPr>
        <p:spPr>
          <a:xfrm>
            <a:off x="1028880" y="1541880"/>
            <a:ext cx="16801560" cy="907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759"/>
              </a:lnSpc>
            </a:pPr>
            <a:r>
              <a:rPr b="1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Range Partitioning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spcBef>
                <a:spcPts val="1191"/>
              </a:spcBef>
              <a:spcAft>
                <a:spcPts val="992"/>
              </a:spcAft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Data is divided into ranges based on key values.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spcBef>
                <a:spcPts val="1191"/>
              </a:spcBef>
              <a:spcAft>
                <a:spcPts val="992"/>
              </a:spcAft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Each partition contains a specific range of values.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spcBef>
                <a:spcPts val="1191"/>
              </a:spcBef>
              <a:spcAft>
                <a:spcPts val="992"/>
              </a:spcAft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When to Use: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spcBef>
                <a:spcPts val="1191"/>
              </a:spcBef>
              <a:spcAft>
                <a:spcPts val="992"/>
              </a:spcAft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When keys are naturally ordered or sequential.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spcBef>
                <a:spcPts val="1191"/>
              </a:spcBef>
              <a:spcAft>
                <a:spcPts val="992"/>
              </a:spcAft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Example: Partitioning sales data by date range.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spcBef>
                <a:spcPts val="1191"/>
              </a:spcBef>
              <a:spcAft>
                <a:spcPts val="992"/>
              </a:spcAft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Example: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spcBef>
                <a:spcPts val="1191"/>
              </a:spcBef>
              <a:spcAft>
                <a:spcPts val="992"/>
              </a:spcAft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Keys: [1, 2, 3, 4, 5, 6]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spcBef>
                <a:spcPts val="1191"/>
              </a:spcBef>
              <a:spcAft>
                <a:spcPts val="992"/>
              </a:spcAft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Range partitioning over 2 partitions: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spcBef>
                <a:spcPts val="1191"/>
              </a:spcBef>
              <a:spcAft>
                <a:spcPts val="992"/>
              </a:spcAft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Partition 1: Keys 1-3                            Partition 2: Keys 4-6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4079"/>
              </a:lnSpc>
              <a:spcBef>
                <a:spcPts val="1191"/>
              </a:spcBef>
              <a:spcAft>
                <a:spcPts val="992"/>
              </a:spcAf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4079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5" name="TextBox 24"/>
          <p:cNvSpPr/>
          <p:nvPr/>
        </p:nvSpPr>
        <p:spPr>
          <a:xfrm>
            <a:off x="-457200" y="114120"/>
            <a:ext cx="11508120" cy="113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8960"/>
              </a:lnSpc>
            </a:pPr>
            <a:r>
              <a:rPr b="1" i="1" lang="en-US" sz="6400" strike="noStrike" u="none">
                <a:solidFill>
                  <a:srgbClr val="0f4662"/>
                </a:solidFill>
                <a:effectLst/>
                <a:uFillTx/>
                <a:latin typeface="Cormorant Garamond Bold Italics"/>
                <a:ea typeface="Cormorant Garamond Bold Italics"/>
              </a:rPr>
              <a:t>Types of Partitioning</a:t>
            </a:r>
            <a:endParaRPr b="0" lang="en-US" sz="6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25"/>
          <p:cNvSpPr/>
          <p:nvPr/>
        </p:nvSpPr>
        <p:spPr>
          <a:xfrm>
            <a:off x="1028880" y="1541880"/>
            <a:ext cx="16801560" cy="57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759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Custom Partitioning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4759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How it Works: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4759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Users define a custom partitioning function to control how data is split.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4759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When to Use: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4759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For complex data structures or non-uniform key distributions.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4759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Example: Partitioning orders by country, ensuring larger countries get more partitions.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4759"/>
              </a:lnSpc>
              <a:spcBef>
                <a:spcPts val="1191"/>
              </a:spcBef>
              <a:spcAft>
                <a:spcPts val="992"/>
              </a:spcAf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7" name="TextBox 26"/>
          <p:cNvSpPr/>
          <p:nvPr/>
        </p:nvSpPr>
        <p:spPr>
          <a:xfrm>
            <a:off x="-457200" y="114120"/>
            <a:ext cx="11508120" cy="113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8960"/>
              </a:lnSpc>
            </a:pPr>
            <a:r>
              <a:rPr b="1" i="1" lang="en-US" sz="6400" strike="noStrike" u="none">
                <a:solidFill>
                  <a:srgbClr val="0f4662"/>
                </a:solidFill>
                <a:effectLst/>
                <a:uFillTx/>
                <a:latin typeface="Cormorant Garamond Bold Italics"/>
                <a:ea typeface="Cormorant Garamond Bold Italics"/>
              </a:rPr>
              <a:t>Types of Partitioning</a:t>
            </a:r>
            <a:endParaRPr b="0" lang="en-US" sz="6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2"/>
          <p:cNvGrpSpPr/>
          <p:nvPr/>
        </p:nvGrpSpPr>
        <p:grpSpPr>
          <a:xfrm>
            <a:off x="13660560" y="-470160"/>
            <a:ext cx="4626360" cy="10756080"/>
            <a:chOff x="13660560" y="-470160"/>
            <a:chExt cx="4626360" cy="10756080"/>
          </a:xfrm>
        </p:grpSpPr>
        <p:sp>
          <p:nvSpPr>
            <p:cNvPr id="159" name="Freeform 3"/>
            <p:cNvSpPr/>
            <p:nvPr/>
          </p:nvSpPr>
          <p:spPr>
            <a:xfrm>
              <a:off x="13660560" y="0"/>
              <a:ext cx="4626360" cy="10285920"/>
            </a:xfrm>
            <a:custGeom>
              <a:avLst/>
              <a:gdLst>
                <a:gd name="textAreaLeft" fmla="*/ 0 w 4626360"/>
                <a:gd name="textAreaRight" fmla="*/ 4627440 w 4626360"/>
                <a:gd name="textAreaTop" fmla="*/ 0 h 10285920"/>
                <a:gd name="textAreaBottom" fmla="*/ 10287000 h 10285920"/>
              </a:gdLst>
              <a:ahLst/>
              <a:cxnLst/>
              <a:rect l="textAreaLeft" t="textAreaTop" r="textAreaRight" b="textAreaBottom"/>
              <a:pathLst>
                <a:path w="1218726" h="2709333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" name="TextBox 4"/>
            <p:cNvSpPr/>
            <p:nvPr/>
          </p:nvSpPr>
          <p:spPr>
            <a:xfrm>
              <a:off x="13660560" y="-470160"/>
              <a:ext cx="4626360" cy="10756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4079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sp>
        <p:nvSpPr>
          <p:cNvPr id="161" name="TextBox 5"/>
          <p:cNvSpPr/>
          <p:nvPr/>
        </p:nvSpPr>
        <p:spPr>
          <a:xfrm>
            <a:off x="1028880" y="599760"/>
            <a:ext cx="5701680" cy="108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8960"/>
              </a:lnSpc>
              <a:tabLst>
                <a:tab algn="l" pos="0"/>
              </a:tabLst>
            </a:pPr>
            <a:r>
              <a:rPr b="1" i="1" lang="en-US" sz="6400" strike="noStrike" u="none">
                <a:solidFill>
                  <a:srgbClr val="0f4662"/>
                </a:solidFill>
                <a:effectLst/>
                <a:uFillTx/>
                <a:latin typeface="Cormorant Garamond Bold Italics"/>
                <a:ea typeface="Cormorant Garamond Bold Italics"/>
              </a:rPr>
              <a:t>Bucketing</a:t>
            </a:r>
            <a:endParaRPr b="0" lang="en-US" sz="6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2" name="TextBox 6"/>
          <p:cNvSpPr/>
          <p:nvPr/>
        </p:nvSpPr>
        <p:spPr>
          <a:xfrm>
            <a:off x="902880" y="1996200"/>
            <a:ext cx="1052676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18040" indent="-259200" defTabSz="914400">
              <a:lnSpc>
                <a:spcPts val="4079"/>
              </a:lnSpc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Distributes data into fixed buckets based on a specific column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3" name="TextBox 7"/>
          <p:cNvSpPr/>
          <p:nvPr/>
        </p:nvSpPr>
        <p:spPr>
          <a:xfrm>
            <a:off x="1028880" y="2697480"/>
            <a:ext cx="10526760" cy="422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19"/>
              </a:lnSpc>
            </a:pPr>
            <a:r>
              <a:rPr b="0" lang="en-US" sz="2600" strike="noStrike" u="none">
                <a:solidFill>
                  <a:srgbClr val="0f4662"/>
                </a:solidFill>
                <a:effectLst/>
                <a:uFillTx/>
                <a:latin typeface="Quicksand Bold"/>
                <a:ea typeface="Quicksand Bold"/>
              </a:rPr>
              <a:t>Mechanism: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spcBef>
                <a:spcPts val="1191"/>
              </a:spcBef>
              <a:spcAft>
                <a:spcPts val="992"/>
              </a:spcAft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Bucketing groups data into a predefined number of "buckets" based on the hash of a column.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spcBef>
                <a:spcPts val="1191"/>
              </a:spcBef>
              <a:spcAft>
                <a:spcPts val="992"/>
              </a:spcAft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Unlike partitioning, which splits data across multiple partitions in a cluster, bucketing works within partitions to organize data in smaller, manageable chunks.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4079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6"/>
          <p:cNvGrpSpPr/>
          <p:nvPr/>
        </p:nvGrpSpPr>
        <p:grpSpPr>
          <a:xfrm>
            <a:off x="13660560" y="-470160"/>
            <a:ext cx="4626360" cy="10756080"/>
            <a:chOff x="13660560" y="-470160"/>
            <a:chExt cx="4626360" cy="10756080"/>
          </a:xfrm>
        </p:grpSpPr>
        <p:sp>
          <p:nvSpPr>
            <p:cNvPr id="165" name="Freeform 14"/>
            <p:cNvSpPr/>
            <p:nvPr/>
          </p:nvSpPr>
          <p:spPr>
            <a:xfrm>
              <a:off x="13660560" y="0"/>
              <a:ext cx="4626360" cy="10285920"/>
            </a:xfrm>
            <a:custGeom>
              <a:avLst/>
              <a:gdLst>
                <a:gd name="textAreaLeft" fmla="*/ 0 w 4626360"/>
                <a:gd name="textAreaRight" fmla="*/ 4627440 w 4626360"/>
                <a:gd name="textAreaTop" fmla="*/ 0 h 10285920"/>
                <a:gd name="textAreaBottom" fmla="*/ 10287000 h 10285920"/>
              </a:gdLst>
              <a:ahLst/>
              <a:cxnLst/>
              <a:rect l="textAreaLeft" t="textAreaTop" r="textAreaRight" b="textAreaBottom"/>
              <a:pathLst>
                <a:path w="1218726" h="2709333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" name="TextBox 27"/>
            <p:cNvSpPr/>
            <p:nvPr/>
          </p:nvSpPr>
          <p:spPr>
            <a:xfrm>
              <a:off x="13660560" y="-470160"/>
              <a:ext cx="4626360" cy="10756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sp>
        <p:nvSpPr>
          <p:cNvPr id="167" name="TextBox 28"/>
          <p:cNvSpPr/>
          <p:nvPr/>
        </p:nvSpPr>
        <p:spPr>
          <a:xfrm>
            <a:off x="1028880" y="599760"/>
            <a:ext cx="5701680" cy="113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8960"/>
              </a:lnSpc>
              <a:tabLst>
                <a:tab algn="l" pos="0"/>
              </a:tabLst>
            </a:pPr>
            <a:r>
              <a:rPr b="1" i="1" lang="en-US" sz="6400" strike="noStrike" u="none">
                <a:solidFill>
                  <a:srgbClr val="0f4662"/>
                </a:solidFill>
                <a:effectLst/>
                <a:uFillTx/>
                <a:latin typeface="Cormorant Garamond Bold Italics"/>
                <a:ea typeface="Cormorant Garamond Bold Italics"/>
              </a:rPr>
              <a:t>Key Features</a:t>
            </a:r>
            <a:endParaRPr b="0" lang="en-US" sz="6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8" name="TextBox 29"/>
          <p:cNvSpPr/>
          <p:nvPr/>
        </p:nvSpPr>
        <p:spPr>
          <a:xfrm>
            <a:off x="902880" y="1996200"/>
            <a:ext cx="11669760" cy="50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16000" indent="-216000" defTabSz="914400">
              <a:lnSpc>
                <a:spcPts val="4079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   Fixed Number of Buckets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spcBef>
                <a:spcPts val="1191"/>
              </a:spcBef>
              <a:spcAft>
                <a:spcPts val="992"/>
              </a:spcAft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The number of buckets is specified during table creation or dataset bucketing.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spcBef>
                <a:spcPts val="1191"/>
              </a:spcBef>
              <a:spcAft>
                <a:spcPts val="992"/>
              </a:spcAft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Example: Creating 5 buckets based on user_id.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ts val="4079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   Deterministic Placement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ts val="4079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  Records with the same key are always placed in the same    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ts val="4079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   bucket ensuring consistency across operations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Box 2"/>
          <p:cNvSpPr/>
          <p:nvPr/>
        </p:nvSpPr>
        <p:spPr>
          <a:xfrm>
            <a:off x="1028880" y="570960"/>
            <a:ext cx="15053400" cy="1609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51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685800" y="2021040"/>
            <a:ext cx="16322400" cy="5522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2"/>
          <p:cNvSpPr/>
          <p:nvPr/>
        </p:nvSpPr>
        <p:spPr>
          <a:xfrm>
            <a:off x="2940840" y="3341520"/>
            <a:ext cx="12404880" cy="529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669240" indent="-334800" defTabSz="914400">
              <a:lnSpc>
                <a:spcPts val="5270"/>
              </a:lnSpc>
              <a:buClr>
                <a:srgbClr val="0f4662"/>
              </a:buClr>
              <a:buFont typeface="Arial"/>
              <a:buChar char="•"/>
            </a:pPr>
            <a:r>
              <a:rPr b="0" lang="en-US" sz="31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Datasets in real-world scenarios are often stored separately but are related by common keys. </a:t>
            </a:r>
            <a:endParaRPr b="0" lang="en-US" sz="3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69240" indent="-334800" defTabSz="914400">
              <a:lnSpc>
                <a:spcPts val="5270"/>
              </a:lnSpc>
              <a:buClr>
                <a:srgbClr val="0f4662"/>
              </a:buClr>
              <a:buFont typeface="Arial"/>
              <a:buChar char="•"/>
            </a:pPr>
            <a:r>
              <a:rPr b="0" lang="en-US" sz="31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Joins allow you to bring these datasets together for meaningful analysis.</a:t>
            </a:r>
            <a:endParaRPr b="0" lang="en-US" sz="3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69240" indent="-334800" defTabSz="914400">
              <a:lnSpc>
                <a:spcPts val="5270"/>
              </a:lnSpc>
              <a:buClr>
                <a:srgbClr val="0f4662"/>
              </a:buClr>
              <a:buFont typeface="Arial"/>
              <a:buChar char="•"/>
            </a:pPr>
            <a:r>
              <a:rPr b="0" lang="en-US" sz="31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Joins are integral in Extract, Transform, Load (ETL) workflows, where data from different sources is combined and transformed into a unified format for analysis or storage.</a:t>
            </a:r>
            <a:endParaRPr b="0" lang="en-US" sz="3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527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AutoShape 3"/>
          <p:cNvSpPr/>
          <p:nvPr/>
        </p:nvSpPr>
        <p:spPr>
          <a:xfrm>
            <a:off x="5897880" y="2335680"/>
            <a:ext cx="6492240" cy="360"/>
          </a:xfrm>
          <a:prstGeom prst="line">
            <a:avLst/>
          </a:prstGeom>
          <a:ln w="76200">
            <a:solidFill>
              <a:srgbClr val="0f466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AutoShape 4"/>
          <p:cNvSpPr/>
          <p:nvPr/>
        </p:nvSpPr>
        <p:spPr>
          <a:xfrm>
            <a:off x="5897880" y="10055520"/>
            <a:ext cx="6492240" cy="360"/>
          </a:xfrm>
          <a:prstGeom prst="line">
            <a:avLst/>
          </a:prstGeom>
          <a:ln w="76200">
            <a:solidFill>
              <a:srgbClr val="0f466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Freeform 5"/>
          <p:cNvSpPr/>
          <p:nvPr/>
        </p:nvSpPr>
        <p:spPr>
          <a:xfrm>
            <a:off x="7921080" y="2612160"/>
            <a:ext cx="1679040" cy="248760"/>
          </a:xfrm>
          <a:custGeom>
            <a:avLst/>
            <a:gdLst>
              <a:gd name="textAreaLeft" fmla="*/ 0 w 1679040"/>
              <a:gd name="textAreaRight" fmla="*/ 1680120 w 1679040"/>
              <a:gd name="textAreaTop" fmla="*/ 0 h 248760"/>
              <a:gd name="textAreaBottom" fmla="*/ 249840 h 248760"/>
            </a:gdLst>
            <a:ahLst/>
            <a:cxnLst/>
            <a:rect l="textAreaLeft" t="textAreaTop" r="textAreaRight" b="textAreaBottom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9" name="TextBox 6"/>
          <p:cNvSpPr/>
          <p:nvPr/>
        </p:nvSpPr>
        <p:spPr>
          <a:xfrm>
            <a:off x="4843800" y="518400"/>
            <a:ext cx="13443120" cy="221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8960"/>
              </a:lnSpc>
            </a:pPr>
            <a:r>
              <a:rPr b="1" i="1" lang="en-US" sz="6400" strike="noStrike" u="none">
                <a:solidFill>
                  <a:srgbClr val="0f4662"/>
                </a:solidFill>
                <a:effectLst/>
                <a:uFillTx/>
                <a:latin typeface="Cormorant Garamond Bold Italics"/>
                <a:ea typeface="Cormorant Garamond Bold Italics"/>
              </a:rPr>
              <a:t>Introduction  - Spark Joins</a:t>
            </a:r>
            <a:endParaRPr b="0" lang="en-US" sz="6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896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Freeform 7"/>
          <p:cNvSpPr/>
          <p:nvPr/>
        </p:nvSpPr>
        <p:spPr>
          <a:xfrm>
            <a:off x="8304120" y="9529560"/>
            <a:ext cx="1679040" cy="248760"/>
          </a:xfrm>
          <a:custGeom>
            <a:avLst/>
            <a:gdLst>
              <a:gd name="textAreaLeft" fmla="*/ 0 w 1679040"/>
              <a:gd name="textAreaRight" fmla="*/ 1680120 w 1679040"/>
              <a:gd name="textAreaTop" fmla="*/ 0 h 248760"/>
              <a:gd name="textAreaBottom" fmla="*/ 249840 h 248760"/>
            </a:gdLst>
            <a:ahLst/>
            <a:cxnLst/>
            <a:rect l="textAreaLeft" t="textAreaTop" r="textAreaRight" b="textAreaBottom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7"/>
          <p:cNvGrpSpPr/>
          <p:nvPr/>
        </p:nvGrpSpPr>
        <p:grpSpPr>
          <a:xfrm>
            <a:off x="13660560" y="-470160"/>
            <a:ext cx="4626360" cy="10756080"/>
            <a:chOff x="13660560" y="-470160"/>
            <a:chExt cx="4626360" cy="10756080"/>
          </a:xfrm>
        </p:grpSpPr>
        <p:sp>
          <p:nvSpPr>
            <p:cNvPr id="172" name="Freeform 15"/>
            <p:cNvSpPr/>
            <p:nvPr/>
          </p:nvSpPr>
          <p:spPr>
            <a:xfrm>
              <a:off x="13660560" y="0"/>
              <a:ext cx="4626360" cy="10285920"/>
            </a:xfrm>
            <a:custGeom>
              <a:avLst/>
              <a:gdLst>
                <a:gd name="textAreaLeft" fmla="*/ 0 w 4626360"/>
                <a:gd name="textAreaRight" fmla="*/ 4627440 w 4626360"/>
                <a:gd name="textAreaTop" fmla="*/ 0 h 10285920"/>
                <a:gd name="textAreaBottom" fmla="*/ 10287000 h 10285920"/>
              </a:gdLst>
              <a:ahLst/>
              <a:cxnLst/>
              <a:rect l="textAreaLeft" t="textAreaTop" r="textAreaRight" b="textAreaBottom"/>
              <a:pathLst>
                <a:path w="1218726" h="2709333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" name="TextBox 30"/>
            <p:cNvSpPr/>
            <p:nvPr/>
          </p:nvSpPr>
          <p:spPr>
            <a:xfrm>
              <a:off x="13660560" y="-470160"/>
              <a:ext cx="4626360" cy="10756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sp>
        <p:nvSpPr>
          <p:cNvPr id="174" name="TextBox 31"/>
          <p:cNvSpPr/>
          <p:nvPr/>
        </p:nvSpPr>
        <p:spPr>
          <a:xfrm>
            <a:off x="1028880" y="599760"/>
            <a:ext cx="12229560" cy="113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8960"/>
              </a:lnSpc>
              <a:tabLst>
                <a:tab algn="l" pos="0"/>
              </a:tabLst>
            </a:pPr>
            <a:r>
              <a:rPr b="1" i="1" lang="en-US" sz="6400" strike="noStrike" u="none">
                <a:solidFill>
                  <a:srgbClr val="0f4662"/>
                </a:solidFill>
                <a:effectLst/>
                <a:uFillTx/>
                <a:latin typeface="Cormorant Garamond Bold Italics"/>
                <a:ea typeface="Cormorant Garamond Bold Italics"/>
              </a:rPr>
              <a:t>Spark Memory Management</a:t>
            </a:r>
            <a:endParaRPr b="0" lang="en-US" sz="6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5" name="TextBox 32"/>
          <p:cNvSpPr/>
          <p:nvPr/>
        </p:nvSpPr>
        <p:spPr>
          <a:xfrm>
            <a:off x="685800" y="2025360"/>
            <a:ext cx="16927560" cy="713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0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Spark is a distributed data processing framework.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0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Executors handle task execution and memory management.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0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Key Components</a:t>
            </a:r>
            <a:r>
              <a:rPr b="0" lang="en-US" sz="20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: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0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Task Execution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0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Storage of cached data and broadcast variables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0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Internal Spark processes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0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Evolution of Spark Memory Management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0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Pre-1.6: Managed by StaticMemoryManager.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0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Post-1.6: Managed by UnifiedMemoryManager.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0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Benefits of UnifiedMemoryManager</a:t>
            </a:r>
            <a:r>
              <a:rPr b="0" lang="en-US" sz="20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: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0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Dynamic memory sharing between execution and storage.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0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Improved resource utilization.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8"/>
          <p:cNvGrpSpPr/>
          <p:nvPr/>
        </p:nvGrpSpPr>
        <p:grpSpPr>
          <a:xfrm>
            <a:off x="13660560" y="-470160"/>
            <a:ext cx="4626360" cy="10756080"/>
            <a:chOff x="13660560" y="-470160"/>
            <a:chExt cx="4626360" cy="10756080"/>
          </a:xfrm>
        </p:grpSpPr>
        <p:sp>
          <p:nvSpPr>
            <p:cNvPr id="177" name="Freeform 16"/>
            <p:cNvSpPr/>
            <p:nvPr/>
          </p:nvSpPr>
          <p:spPr>
            <a:xfrm>
              <a:off x="13660560" y="0"/>
              <a:ext cx="4626360" cy="10285920"/>
            </a:xfrm>
            <a:custGeom>
              <a:avLst/>
              <a:gdLst>
                <a:gd name="textAreaLeft" fmla="*/ 0 w 4626360"/>
                <a:gd name="textAreaRight" fmla="*/ 4627440 w 4626360"/>
                <a:gd name="textAreaTop" fmla="*/ 0 h 10285920"/>
                <a:gd name="textAreaBottom" fmla="*/ 10287000 h 10285920"/>
              </a:gdLst>
              <a:ahLst/>
              <a:cxnLst/>
              <a:rect l="textAreaLeft" t="textAreaTop" r="textAreaRight" b="textAreaBottom"/>
              <a:pathLst>
                <a:path w="1218726" h="2709333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" name="TextBox 33"/>
            <p:cNvSpPr/>
            <p:nvPr/>
          </p:nvSpPr>
          <p:spPr>
            <a:xfrm>
              <a:off x="13660560" y="-470160"/>
              <a:ext cx="4626360" cy="10756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sp>
        <p:nvSpPr>
          <p:cNvPr id="179" name="TextBox 34"/>
          <p:cNvSpPr/>
          <p:nvPr/>
        </p:nvSpPr>
        <p:spPr>
          <a:xfrm>
            <a:off x="914400" y="599760"/>
            <a:ext cx="12229560" cy="113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8960"/>
              </a:lnSpc>
              <a:tabLst>
                <a:tab algn="l" pos="0"/>
              </a:tabLst>
            </a:pPr>
            <a:r>
              <a:rPr b="1" i="1" lang="en-US" sz="6400" strike="noStrike" u="none">
                <a:solidFill>
                  <a:srgbClr val="0f4662"/>
                </a:solidFill>
                <a:effectLst/>
                <a:uFillTx/>
                <a:latin typeface="Cormorant Garamond Bold Italics"/>
                <a:ea typeface="Cormorant Garamond Bold Italics"/>
              </a:rPr>
              <a:t>Excecutor Memory Breakdown</a:t>
            </a:r>
            <a:endParaRPr b="0" lang="en-US" sz="6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685800" y="2025360"/>
            <a:ext cx="16927560" cy="509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0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spark.memory.fraction (default: 0.75)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0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spark.memory.storageFraction (default: 0.5)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0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Memory Segments: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0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Reserved Memory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0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User Memory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0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Spark Memory (Execution &amp; Storage)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5716080" y="3998880"/>
            <a:ext cx="12800520" cy="6288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9"/>
          <p:cNvGrpSpPr/>
          <p:nvPr/>
        </p:nvGrpSpPr>
        <p:grpSpPr>
          <a:xfrm>
            <a:off x="13660560" y="-470160"/>
            <a:ext cx="4626360" cy="10756080"/>
            <a:chOff x="13660560" y="-470160"/>
            <a:chExt cx="4626360" cy="10756080"/>
          </a:xfrm>
        </p:grpSpPr>
        <p:sp>
          <p:nvSpPr>
            <p:cNvPr id="183" name="Freeform 17"/>
            <p:cNvSpPr/>
            <p:nvPr/>
          </p:nvSpPr>
          <p:spPr>
            <a:xfrm>
              <a:off x="13660560" y="0"/>
              <a:ext cx="4626360" cy="10285920"/>
            </a:xfrm>
            <a:custGeom>
              <a:avLst/>
              <a:gdLst>
                <a:gd name="textAreaLeft" fmla="*/ 0 w 4626360"/>
                <a:gd name="textAreaRight" fmla="*/ 4627440 w 4626360"/>
                <a:gd name="textAreaTop" fmla="*/ 0 h 10285920"/>
                <a:gd name="textAreaBottom" fmla="*/ 10287000 h 10285920"/>
              </a:gdLst>
              <a:ahLst/>
              <a:cxnLst/>
              <a:rect l="textAreaLeft" t="textAreaTop" r="textAreaRight" b="textAreaBottom"/>
              <a:pathLst>
                <a:path w="1218726" h="2709333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4" name="TextBox 36"/>
            <p:cNvSpPr/>
            <p:nvPr/>
          </p:nvSpPr>
          <p:spPr>
            <a:xfrm>
              <a:off x="13660560" y="-470160"/>
              <a:ext cx="4626360" cy="10756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sp>
        <p:nvSpPr>
          <p:cNvPr id="185" name="TextBox 37"/>
          <p:cNvSpPr/>
          <p:nvPr/>
        </p:nvSpPr>
        <p:spPr>
          <a:xfrm>
            <a:off x="914400" y="599760"/>
            <a:ext cx="12229560" cy="113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8960"/>
              </a:lnSpc>
              <a:tabLst>
                <a:tab algn="l" pos="0"/>
              </a:tabLst>
            </a:pPr>
            <a:r>
              <a:rPr b="1" i="1" lang="en-US" sz="6400" strike="noStrike" u="none">
                <a:solidFill>
                  <a:srgbClr val="0f4662"/>
                </a:solidFill>
                <a:effectLst/>
                <a:uFillTx/>
                <a:latin typeface="Cormorant Garamond Bold Italics"/>
                <a:ea typeface="Cormorant Garamond Bold Italics"/>
              </a:rPr>
              <a:t>Reserved Memory</a:t>
            </a:r>
            <a:endParaRPr b="0" lang="en-US" sz="6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6" name="TextBox 38"/>
          <p:cNvSpPr/>
          <p:nvPr/>
        </p:nvSpPr>
        <p:spPr>
          <a:xfrm>
            <a:off x="902880" y="1600200"/>
            <a:ext cx="16698960" cy="358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Purpose: Used by Spark for internal operations.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Size: Fixed at 300MB.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Key Notes: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Not configurable unless Spark is recompiled.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7" name="TextBox 39"/>
          <p:cNvSpPr/>
          <p:nvPr/>
        </p:nvSpPr>
        <p:spPr>
          <a:xfrm>
            <a:off x="800280" y="4695480"/>
            <a:ext cx="12229560" cy="113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8960"/>
              </a:lnSpc>
              <a:tabLst>
                <a:tab algn="l" pos="0"/>
              </a:tabLst>
            </a:pPr>
            <a:r>
              <a:rPr b="1" i="1" lang="en-US" sz="6400" strike="noStrike" u="none">
                <a:solidFill>
                  <a:srgbClr val="0f4662"/>
                </a:solidFill>
                <a:effectLst/>
                <a:uFillTx/>
                <a:latin typeface="Cormorant Garamond Bold Italics"/>
                <a:ea typeface="Cormorant Garamond Bold Italics"/>
              </a:rPr>
              <a:t>User Memory</a:t>
            </a:r>
            <a:endParaRPr b="0" lang="en-US" sz="6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8" name="TextBox 41"/>
          <p:cNvSpPr/>
          <p:nvPr/>
        </p:nvSpPr>
        <p:spPr>
          <a:xfrm>
            <a:off x="685800" y="5715000"/>
            <a:ext cx="16698960" cy="407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Purpose: Holds user-defined data structures and UDFs.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Formula: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User Memory=(Java Heap−Reserved Memory)×(1.0−spark.memory.fraction)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Example for 4GB Executor Memory: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User Memory=(4096−300)×(1.0−0.75)=949 MB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 10"/>
          <p:cNvGrpSpPr/>
          <p:nvPr/>
        </p:nvGrpSpPr>
        <p:grpSpPr>
          <a:xfrm>
            <a:off x="13660560" y="-470160"/>
            <a:ext cx="4626360" cy="10756080"/>
            <a:chOff x="13660560" y="-470160"/>
            <a:chExt cx="4626360" cy="10756080"/>
          </a:xfrm>
        </p:grpSpPr>
        <p:sp>
          <p:nvSpPr>
            <p:cNvPr id="190" name="Freeform 18"/>
            <p:cNvSpPr/>
            <p:nvPr/>
          </p:nvSpPr>
          <p:spPr>
            <a:xfrm>
              <a:off x="13660560" y="0"/>
              <a:ext cx="4626360" cy="10285920"/>
            </a:xfrm>
            <a:custGeom>
              <a:avLst/>
              <a:gdLst>
                <a:gd name="textAreaLeft" fmla="*/ 0 w 4626360"/>
                <a:gd name="textAreaRight" fmla="*/ 4627440 w 4626360"/>
                <a:gd name="textAreaTop" fmla="*/ 0 h 10285920"/>
                <a:gd name="textAreaBottom" fmla="*/ 10287000 h 10285920"/>
              </a:gdLst>
              <a:ahLst/>
              <a:cxnLst/>
              <a:rect l="textAreaLeft" t="textAreaTop" r="textAreaRight" b="textAreaBottom"/>
              <a:pathLst>
                <a:path w="1218726" h="2709333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1" name="TextBox 42"/>
            <p:cNvSpPr/>
            <p:nvPr/>
          </p:nvSpPr>
          <p:spPr>
            <a:xfrm>
              <a:off x="13660560" y="-470160"/>
              <a:ext cx="4626360" cy="10756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sp>
        <p:nvSpPr>
          <p:cNvPr id="192" name="TextBox 43"/>
          <p:cNvSpPr/>
          <p:nvPr/>
        </p:nvSpPr>
        <p:spPr>
          <a:xfrm>
            <a:off x="914400" y="599760"/>
            <a:ext cx="12229560" cy="113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8960"/>
              </a:lnSpc>
              <a:tabLst>
                <a:tab algn="l" pos="0"/>
              </a:tabLst>
            </a:pPr>
            <a:r>
              <a:rPr b="1" i="1" lang="en-US" sz="6400" strike="noStrike" u="none">
                <a:solidFill>
                  <a:srgbClr val="0f4662"/>
                </a:solidFill>
                <a:effectLst/>
                <a:uFillTx/>
                <a:latin typeface="Cormorant Garamond Bold Italics"/>
                <a:ea typeface="Cormorant Garamond Bold Italics"/>
              </a:rPr>
              <a:t>Spark Memory</a:t>
            </a:r>
            <a:endParaRPr b="0" lang="en-US" sz="6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3" name="TextBox 46"/>
          <p:cNvSpPr/>
          <p:nvPr/>
        </p:nvSpPr>
        <p:spPr>
          <a:xfrm>
            <a:off x="902880" y="1491120"/>
            <a:ext cx="16698960" cy="422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Purpose: Managed by Spark for intermediate computations and cached datasets.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Formula: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Spark Memory=(Java Heap−Reserved Memory)×spark.memory.fraction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Example for 4GB Executor Memory: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Spark Memory=(4096−300)×0.75=2847 M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10474920" y="9329040"/>
            <a:ext cx="180360" cy="44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5" name="TextBox 44"/>
          <p:cNvSpPr/>
          <p:nvPr/>
        </p:nvSpPr>
        <p:spPr>
          <a:xfrm>
            <a:off x="800280" y="4576680"/>
            <a:ext cx="12229560" cy="113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8960"/>
              </a:lnSpc>
              <a:tabLst>
                <a:tab algn="l" pos="0"/>
              </a:tabLst>
            </a:pPr>
            <a:r>
              <a:rPr b="1" i="1" lang="en-US" sz="3000" strike="noStrike" u="none">
                <a:solidFill>
                  <a:srgbClr val="0f4662"/>
                </a:solidFill>
                <a:effectLst/>
                <a:uFillTx/>
                <a:latin typeface="Cormorant Garamond Bold Italics"/>
                <a:ea typeface="Cormorant Garamond Bold Italics"/>
              </a:rPr>
              <a:t>Spark Memory Segments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6" name="TextBox 40"/>
          <p:cNvSpPr/>
          <p:nvPr/>
        </p:nvSpPr>
        <p:spPr>
          <a:xfrm>
            <a:off x="914400" y="5986440"/>
            <a:ext cx="16698960" cy="407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Execution Memory: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For intermediate data during tasks (e.g., hash tables, shuffle buffers).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Spill to disk when memory is insufficient.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Storage Memory: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For caching datasets and storing broadcast variables.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Evicts data using LRU policy.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oup 11"/>
          <p:cNvGrpSpPr/>
          <p:nvPr/>
        </p:nvGrpSpPr>
        <p:grpSpPr>
          <a:xfrm>
            <a:off x="13660560" y="-470160"/>
            <a:ext cx="4626360" cy="10756080"/>
            <a:chOff x="13660560" y="-470160"/>
            <a:chExt cx="4626360" cy="10756080"/>
          </a:xfrm>
        </p:grpSpPr>
        <p:sp>
          <p:nvSpPr>
            <p:cNvPr id="198" name="Freeform 19"/>
            <p:cNvSpPr/>
            <p:nvPr/>
          </p:nvSpPr>
          <p:spPr>
            <a:xfrm>
              <a:off x="13660560" y="0"/>
              <a:ext cx="4626360" cy="10285920"/>
            </a:xfrm>
            <a:custGeom>
              <a:avLst/>
              <a:gdLst>
                <a:gd name="textAreaLeft" fmla="*/ 0 w 4626360"/>
                <a:gd name="textAreaRight" fmla="*/ 4627440 w 4626360"/>
                <a:gd name="textAreaTop" fmla="*/ 0 h 10285920"/>
                <a:gd name="textAreaBottom" fmla="*/ 10287000 h 10285920"/>
              </a:gdLst>
              <a:ahLst/>
              <a:cxnLst/>
              <a:rect l="textAreaLeft" t="textAreaTop" r="textAreaRight" b="textAreaBottom"/>
              <a:pathLst>
                <a:path w="1218726" h="2709333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9" name="TextBox 45"/>
            <p:cNvSpPr/>
            <p:nvPr/>
          </p:nvSpPr>
          <p:spPr>
            <a:xfrm>
              <a:off x="13660560" y="-470160"/>
              <a:ext cx="4626360" cy="10756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sp>
        <p:nvSpPr>
          <p:cNvPr id="200" name="TextBox 47"/>
          <p:cNvSpPr/>
          <p:nvPr/>
        </p:nvSpPr>
        <p:spPr>
          <a:xfrm>
            <a:off x="914400" y="599760"/>
            <a:ext cx="12229560" cy="113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8960"/>
              </a:lnSpc>
              <a:tabLst>
                <a:tab algn="l" pos="0"/>
              </a:tabLst>
            </a:pPr>
            <a:r>
              <a:rPr b="1" i="1" lang="en-US" sz="3500" strike="noStrike" u="none">
                <a:solidFill>
                  <a:srgbClr val="0f4662"/>
                </a:solidFill>
                <a:effectLst/>
                <a:uFillTx/>
                <a:latin typeface="Cormorant Garamond Bold Italics"/>
                <a:ea typeface="Cormorant Garamond Bold Italics"/>
              </a:rPr>
              <a:t>Dynamic memory Sharing</a:t>
            </a:r>
            <a:endParaRPr b="0" lang="en-US" sz="3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1" name="TextBox 48"/>
          <p:cNvSpPr/>
          <p:nvPr/>
        </p:nvSpPr>
        <p:spPr>
          <a:xfrm>
            <a:off x="914400" y="2057400"/>
            <a:ext cx="16698960" cy="407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UnifiedMemoryManager allows</a:t>
            </a: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Storage borrowing memory from Execution.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Execution borrowing memory from Storage.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Rules: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Execution memory cannot be evicted by Storage.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Storage memory can be evicted by Execution.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2" name=""/>
          <p:cNvSpPr/>
          <p:nvPr/>
        </p:nvSpPr>
        <p:spPr>
          <a:xfrm>
            <a:off x="10474920" y="9329040"/>
            <a:ext cx="180360" cy="44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>
            <a:off x="896040" y="1572120"/>
            <a:ext cx="180360" cy="80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rcRect l="0" t="-9" r="2089" b="0"/>
          <a:stretch/>
        </p:blipFill>
        <p:spPr>
          <a:xfrm>
            <a:off x="713520" y="5943600"/>
            <a:ext cx="10715760" cy="3838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be5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2"/>
          <p:cNvGrpSpPr/>
          <p:nvPr/>
        </p:nvGrpSpPr>
        <p:grpSpPr>
          <a:xfrm>
            <a:off x="1339200" y="3199320"/>
            <a:ext cx="7513200" cy="6799320"/>
            <a:chOff x="1339200" y="3199320"/>
            <a:chExt cx="7513200" cy="6799320"/>
          </a:xfrm>
        </p:grpSpPr>
        <p:sp>
          <p:nvSpPr>
            <p:cNvPr id="72" name="Freeform 3"/>
            <p:cNvSpPr/>
            <p:nvPr/>
          </p:nvSpPr>
          <p:spPr>
            <a:xfrm>
              <a:off x="1339200" y="3669480"/>
              <a:ext cx="7513200" cy="6329160"/>
            </a:xfrm>
            <a:custGeom>
              <a:avLst/>
              <a:gdLst>
                <a:gd name="textAreaLeft" fmla="*/ 0 w 7513200"/>
                <a:gd name="textAreaRight" fmla="*/ 7514280 w 7513200"/>
                <a:gd name="textAreaTop" fmla="*/ 0 h 6329160"/>
                <a:gd name="textAreaBottom" fmla="*/ 6330240 h 6329160"/>
              </a:gdLst>
              <a:ahLst/>
              <a:cxnLst/>
              <a:rect l="textAreaLeft" t="textAreaTop" r="textAreaRight" b="textAreaBottom"/>
              <a:pathLst>
                <a:path w="1979031" h="1667227">
                  <a:moveTo>
                    <a:pt x="52546" y="0"/>
                  </a:moveTo>
                  <a:lnTo>
                    <a:pt x="1926485" y="0"/>
                  </a:lnTo>
                  <a:cubicBezTo>
                    <a:pt x="1955505" y="0"/>
                    <a:pt x="1979031" y="23526"/>
                    <a:pt x="1979031" y="52546"/>
                  </a:cubicBezTo>
                  <a:lnTo>
                    <a:pt x="1979031" y="1614681"/>
                  </a:lnTo>
                  <a:cubicBezTo>
                    <a:pt x="1979031" y="1628617"/>
                    <a:pt x="1973495" y="1641982"/>
                    <a:pt x="1963641" y="1651836"/>
                  </a:cubicBezTo>
                  <a:cubicBezTo>
                    <a:pt x="1953786" y="1661690"/>
                    <a:pt x="1940421" y="1667227"/>
                    <a:pt x="1926485" y="1667227"/>
                  </a:cubicBezTo>
                  <a:lnTo>
                    <a:pt x="52546" y="1667227"/>
                  </a:lnTo>
                  <a:cubicBezTo>
                    <a:pt x="38610" y="1667227"/>
                    <a:pt x="25245" y="1661690"/>
                    <a:pt x="15390" y="1651836"/>
                  </a:cubicBezTo>
                  <a:cubicBezTo>
                    <a:pt x="5536" y="1641982"/>
                    <a:pt x="0" y="1628617"/>
                    <a:pt x="0" y="1614681"/>
                  </a:cubicBezTo>
                  <a:lnTo>
                    <a:pt x="0" y="52546"/>
                  </a:lnTo>
                  <a:cubicBezTo>
                    <a:pt x="0" y="23526"/>
                    <a:pt x="23526" y="0"/>
                    <a:pt x="5254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" name="TextBox 4"/>
            <p:cNvSpPr/>
            <p:nvPr/>
          </p:nvSpPr>
          <p:spPr>
            <a:xfrm>
              <a:off x="1339200" y="3199320"/>
              <a:ext cx="7513200" cy="6799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4079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grpSp>
        <p:nvGrpSpPr>
          <p:cNvPr id="74" name="Group 5"/>
          <p:cNvGrpSpPr/>
          <p:nvPr/>
        </p:nvGrpSpPr>
        <p:grpSpPr>
          <a:xfrm>
            <a:off x="9745200" y="3199320"/>
            <a:ext cx="7513200" cy="6729480"/>
            <a:chOff x="9745200" y="3199320"/>
            <a:chExt cx="7513200" cy="6729480"/>
          </a:xfrm>
        </p:grpSpPr>
        <p:sp>
          <p:nvSpPr>
            <p:cNvPr id="75" name="Freeform 6"/>
            <p:cNvSpPr/>
            <p:nvPr/>
          </p:nvSpPr>
          <p:spPr>
            <a:xfrm>
              <a:off x="9745200" y="3669480"/>
              <a:ext cx="7513200" cy="6259320"/>
            </a:xfrm>
            <a:custGeom>
              <a:avLst/>
              <a:gdLst>
                <a:gd name="textAreaLeft" fmla="*/ 0 w 7513200"/>
                <a:gd name="textAreaRight" fmla="*/ 7514280 w 7513200"/>
                <a:gd name="textAreaTop" fmla="*/ 0 h 6259320"/>
                <a:gd name="textAreaBottom" fmla="*/ 6260400 h 6259320"/>
              </a:gdLst>
              <a:ahLst/>
              <a:cxnLst/>
              <a:rect l="textAreaLeft" t="textAreaTop" r="textAreaRight" b="textAreaBottom"/>
              <a:pathLst>
                <a:path w="1979031" h="1648820">
                  <a:moveTo>
                    <a:pt x="52546" y="0"/>
                  </a:moveTo>
                  <a:lnTo>
                    <a:pt x="1926485" y="0"/>
                  </a:lnTo>
                  <a:cubicBezTo>
                    <a:pt x="1955505" y="0"/>
                    <a:pt x="1979031" y="23526"/>
                    <a:pt x="1979031" y="52546"/>
                  </a:cubicBezTo>
                  <a:lnTo>
                    <a:pt x="1979031" y="1596274"/>
                  </a:lnTo>
                  <a:cubicBezTo>
                    <a:pt x="1979031" y="1610210"/>
                    <a:pt x="1973495" y="1623575"/>
                    <a:pt x="1963641" y="1633430"/>
                  </a:cubicBezTo>
                  <a:cubicBezTo>
                    <a:pt x="1953786" y="1643284"/>
                    <a:pt x="1940421" y="1648820"/>
                    <a:pt x="1926485" y="1648820"/>
                  </a:cubicBezTo>
                  <a:lnTo>
                    <a:pt x="52546" y="1648820"/>
                  </a:lnTo>
                  <a:cubicBezTo>
                    <a:pt x="38610" y="1648820"/>
                    <a:pt x="25245" y="1643284"/>
                    <a:pt x="15390" y="1633430"/>
                  </a:cubicBezTo>
                  <a:cubicBezTo>
                    <a:pt x="5536" y="1623575"/>
                    <a:pt x="0" y="1610210"/>
                    <a:pt x="0" y="1596274"/>
                  </a:cubicBezTo>
                  <a:lnTo>
                    <a:pt x="0" y="52546"/>
                  </a:lnTo>
                  <a:cubicBezTo>
                    <a:pt x="0" y="23526"/>
                    <a:pt x="23526" y="0"/>
                    <a:pt x="5254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" name="TextBox 7"/>
            <p:cNvSpPr/>
            <p:nvPr/>
          </p:nvSpPr>
          <p:spPr>
            <a:xfrm>
              <a:off x="9745200" y="3199320"/>
              <a:ext cx="7513200" cy="672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4079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sp>
        <p:nvSpPr>
          <p:cNvPr id="77" name="Freeform 8"/>
          <p:cNvSpPr/>
          <p:nvPr/>
        </p:nvSpPr>
        <p:spPr>
          <a:xfrm>
            <a:off x="2421360" y="3928320"/>
            <a:ext cx="4546080" cy="2429280"/>
          </a:xfrm>
          <a:custGeom>
            <a:avLst/>
            <a:gdLst>
              <a:gd name="textAreaLeft" fmla="*/ 0 w 4546080"/>
              <a:gd name="textAreaRight" fmla="*/ 4547160 w 4546080"/>
              <a:gd name="textAreaTop" fmla="*/ 0 h 2429280"/>
              <a:gd name="textAreaBottom" fmla="*/ 2430360 h 2429280"/>
            </a:gdLst>
            <a:ahLst/>
            <a:cxnLst/>
            <a:rect l="textAreaLeft" t="textAreaTop" r="textAreaRight" b="textAreaBottom"/>
            <a:pathLst>
              <a:path w="4547104" h="2430349">
                <a:moveTo>
                  <a:pt x="0" y="0"/>
                </a:moveTo>
                <a:lnTo>
                  <a:pt x="4547104" y="0"/>
                </a:lnTo>
                <a:lnTo>
                  <a:pt x="4547104" y="2430348"/>
                </a:lnTo>
                <a:lnTo>
                  <a:pt x="0" y="243034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" name="Freeform 9"/>
          <p:cNvSpPr/>
          <p:nvPr/>
        </p:nvSpPr>
        <p:spPr>
          <a:xfrm>
            <a:off x="1644840" y="6730200"/>
            <a:ext cx="7207560" cy="2130480"/>
          </a:xfrm>
          <a:custGeom>
            <a:avLst/>
            <a:gdLst>
              <a:gd name="textAreaLeft" fmla="*/ 0 w 7207560"/>
              <a:gd name="textAreaRight" fmla="*/ 7208640 w 7207560"/>
              <a:gd name="textAreaTop" fmla="*/ 0 h 2130480"/>
              <a:gd name="textAreaBottom" fmla="*/ 2131560 h 2130480"/>
            </a:gdLst>
            <a:ahLst/>
            <a:cxnLst/>
            <a:rect l="textAreaLeft" t="textAreaTop" r="textAreaRight" b="textAreaBottom"/>
            <a:pathLst>
              <a:path w="7208498" h="2131535">
                <a:moveTo>
                  <a:pt x="0" y="0"/>
                </a:moveTo>
                <a:lnTo>
                  <a:pt x="7208498" y="0"/>
                </a:lnTo>
                <a:lnTo>
                  <a:pt x="7208498" y="2131535"/>
                </a:lnTo>
                <a:lnTo>
                  <a:pt x="0" y="213153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Freeform 10"/>
          <p:cNvSpPr/>
          <p:nvPr/>
        </p:nvSpPr>
        <p:spPr>
          <a:xfrm>
            <a:off x="9752040" y="3928320"/>
            <a:ext cx="7506000" cy="2232360"/>
          </a:xfrm>
          <a:custGeom>
            <a:avLst/>
            <a:gdLst>
              <a:gd name="textAreaLeft" fmla="*/ 0 w 7506000"/>
              <a:gd name="textAreaRight" fmla="*/ 7507080 w 7506000"/>
              <a:gd name="textAreaTop" fmla="*/ 0 h 2232360"/>
              <a:gd name="textAreaBottom" fmla="*/ 2233440 h 2232360"/>
            </a:gdLst>
            <a:ahLst/>
            <a:cxnLst/>
            <a:rect l="textAreaLeft" t="textAreaTop" r="textAreaRight" b="textAreaBottom"/>
            <a:pathLst>
              <a:path w="7507158" h="2233379">
                <a:moveTo>
                  <a:pt x="0" y="0"/>
                </a:moveTo>
                <a:lnTo>
                  <a:pt x="7507158" y="0"/>
                </a:lnTo>
                <a:lnTo>
                  <a:pt x="7507158" y="2233379"/>
                </a:lnTo>
                <a:lnTo>
                  <a:pt x="0" y="223337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Freeform 11"/>
          <p:cNvSpPr/>
          <p:nvPr/>
        </p:nvSpPr>
        <p:spPr>
          <a:xfrm>
            <a:off x="9928440" y="6358680"/>
            <a:ext cx="7153200" cy="2717640"/>
          </a:xfrm>
          <a:custGeom>
            <a:avLst/>
            <a:gdLst>
              <a:gd name="textAreaLeft" fmla="*/ 0 w 7153200"/>
              <a:gd name="textAreaRight" fmla="*/ 7154280 w 7153200"/>
              <a:gd name="textAreaTop" fmla="*/ 0 h 2717640"/>
              <a:gd name="textAreaBottom" fmla="*/ 2718720 h 2717640"/>
            </a:gdLst>
            <a:ahLst/>
            <a:cxnLst/>
            <a:rect l="textAreaLeft" t="textAreaTop" r="textAreaRight" b="textAreaBottom"/>
            <a:pathLst>
              <a:path w="7154421" h="2718550">
                <a:moveTo>
                  <a:pt x="0" y="0"/>
                </a:moveTo>
                <a:lnTo>
                  <a:pt x="7154421" y="0"/>
                </a:lnTo>
                <a:lnTo>
                  <a:pt x="7154421" y="2718550"/>
                </a:lnTo>
                <a:lnTo>
                  <a:pt x="0" y="271855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1" name="TextBox 12"/>
          <p:cNvSpPr/>
          <p:nvPr/>
        </p:nvSpPr>
        <p:spPr>
          <a:xfrm>
            <a:off x="1028880" y="599760"/>
            <a:ext cx="10325520" cy="108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8960"/>
              </a:lnSpc>
              <a:tabLst>
                <a:tab algn="l" pos="0"/>
              </a:tabLst>
            </a:pPr>
            <a:r>
              <a:rPr b="1" i="1" lang="en-US" sz="6400" strike="noStrike" u="none">
                <a:solidFill>
                  <a:srgbClr val="0f4662"/>
                </a:solidFill>
                <a:effectLst/>
                <a:uFillTx/>
                <a:latin typeface="Cormorant Garamond Bold Italics"/>
                <a:ea typeface="Cormorant Garamond Bold Italics"/>
              </a:rPr>
              <a:t>Types of Spark Joins</a:t>
            </a:r>
            <a:endParaRPr b="0" lang="en-US" sz="6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TextBox 13"/>
          <p:cNvSpPr/>
          <p:nvPr/>
        </p:nvSpPr>
        <p:spPr>
          <a:xfrm>
            <a:off x="1028880" y="1915920"/>
            <a:ext cx="16229520" cy="30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626040" indent="-313200" defTabSz="914400">
              <a:lnSpc>
                <a:spcPts val="4929"/>
              </a:lnSpc>
              <a:buClr>
                <a:srgbClr val="0f4662"/>
              </a:buClr>
              <a:buFont typeface="Arial"/>
              <a:buChar char="•"/>
            </a:pPr>
            <a:r>
              <a:rPr b="0" lang="en-US" sz="29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Inner Join: Matches rows with keys present in both datasets.</a:t>
            </a:r>
            <a:endParaRPr b="0" lang="en-US" sz="2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26040" indent="-313200" defTabSz="914400">
              <a:lnSpc>
                <a:spcPts val="4929"/>
              </a:lnSpc>
              <a:buClr>
                <a:srgbClr val="0f4662"/>
              </a:buClr>
              <a:buFont typeface="Arial"/>
              <a:buChar char="•"/>
            </a:pPr>
            <a:r>
              <a:rPr b="0" lang="en-US" sz="29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Full Outer Join: Includes rows from both datasets, even if no match exists.</a:t>
            </a:r>
            <a:endParaRPr b="0" lang="en-US" sz="2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4929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4929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4929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be5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2"/>
          <p:cNvGrpSpPr/>
          <p:nvPr/>
        </p:nvGrpSpPr>
        <p:grpSpPr>
          <a:xfrm>
            <a:off x="1339200" y="3199320"/>
            <a:ext cx="7513200" cy="6799320"/>
            <a:chOff x="1339200" y="3199320"/>
            <a:chExt cx="7513200" cy="6799320"/>
          </a:xfrm>
        </p:grpSpPr>
        <p:sp>
          <p:nvSpPr>
            <p:cNvPr id="84" name="Freeform 3"/>
            <p:cNvSpPr/>
            <p:nvPr/>
          </p:nvSpPr>
          <p:spPr>
            <a:xfrm>
              <a:off x="1339200" y="3669480"/>
              <a:ext cx="7513200" cy="6329160"/>
            </a:xfrm>
            <a:custGeom>
              <a:avLst/>
              <a:gdLst>
                <a:gd name="textAreaLeft" fmla="*/ 0 w 7513200"/>
                <a:gd name="textAreaRight" fmla="*/ 7514280 w 7513200"/>
                <a:gd name="textAreaTop" fmla="*/ 0 h 6329160"/>
                <a:gd name="textAreaBottom" fmla="*/ 6330240 h 6329160"/>
              </a:gdLst>
              <a:ahLst/>
              <a:cxnLst/>
              <a:rect l="textAreaLeft" t="textAreaTop" r="textAreaRight" b="textAreaBottom"/>
              <a:pathLst>
                <a:path w="1979031" h="1667227">
                  <a:moveTo>
                    <a:pt x="52546" y="0"/>
                  </a:moveTo>
                  <a:lnTo>
                    <a:pt x="1926485" y="0"/>
                  </a:lnTo>
                  <a:cubicBezTo>
                    <a:pt x="1955505" y="0"/>
                    <a:pt x="1979031" y="23526"/>
                    <a:pt x="1979031" y="52546"/>
                  </a:cubicBezTo>
                  <a:lnTo>
                    <a:pt x="1979031" y="1614681"/>
                  </a:lnTo>
                  <a:cubicBezTo>
                    <a:pt x="1979031" y="1628617"/>
                    <a:pt x="1973495" y="1641982"/>
                    <a:pt x="1963641" y="1651836"/>
                  </a:cubicBezTo>
                  <a:cubicBezTo>
                    <a:pt x="1953786" y="1661690"/>
                    <a:pt x="1940421" y="1667227"/>
                    <a:pt x="1926485" y="1667227"/>
                  </a:cubicBezTo>
                  <a:lnTo>
                    <a:pt x="52546" y="1667227"/>
                  </a:lnTo>
                  <a:cubicBezTo>
                    <a:pt x="38610" y="1667227"/>
                    <a:pt x="25245" y="1661690"/>
                    <a:pt x="15390" y="1651836"/>
                  </a:cubicBezTo>
                  <a:cubicBezTo>
                    <a:pt x="5536" y="1641982"/>
                    <a:pt x="0" y="1628617"/>
                    <a:pt x="0" y="1614681"/>
                  </a:cubicBezTo>
                  <a:lnTo>
                    <a:pt x="0" y="52546"/>
                  </a:lnTo>
                  <a:cubicBezTo>
                    <a:pt x="0" y="23526"/>
                    <a:pt x="23526" y="0"/>
                    <a:pt x="5254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" name="TextBox 4"/>
            <p:cNvSpPr/>
            <p:nvPr/>
          </p:nvSpPr>
          <p:spPr>
            <a:xfrm>
              <a:off x="1339200" y="3199320"/>
              <a:ext cx="7513200" cy="6799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4079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grpSp>
        <p:nvGrpSpPr>
          <p:cNvPr id="86" name="Group 5"/>
          <p:cNvGrpSpPr/>
          <p:nvPr/>
        </p:nvGrpSpPr>
        <p:grpSpPr>
          <a:xfrm>
            <a:off x="9745200" y="3199320"/>
            <a:ext cx="7513200" cy="6729480"/>
            <a:chOff x="9745200" y="3199320"/>
            <a:chExt cx="7513200" cy="6729480"/>
          </a:xfrm>
        </p:grpSpPr>
        <p:sp>
          <p:nvSpPr>
            <p:cNvPr id="87" name="Freeform 6"/>
            <p:cNvSpPr/>
            <p:nvPr/>
          </p:nvSpPr>
          <p:spPr>
            <a:xfrm>
              <a:off x="9745200" y="3669480"/>
              <a:ext cx="7513200" cy="6259320"/>
            </a:xfrm>
            <a:custGeom>
              <a:avLst/>
              <a:gdLst>
                <a:gd name="textAreaLeft" fmla="*/ 0 w 7513200"/>
                <a:gd name="textAreaRight" fmla="*/ 7514280 w 7513200"/>
                <a:gd name="textAreaTop" fmla="*/ 0 h 6259320"/>
                <a:gd name="textAreaBottom" fmla="*/ 6260400 h 6259320"/>
              </a:gdLst>
              <a:ahLst/>
              <a:cxnLst/>
              <a:rect l="textAreaLeft" t="textAreaTop" r="textAreaRight" b="textAreaBottom"/>
              <a:pathLst>
                <a:path w="1979031" h="1648820">
                  <a:moveTo>
                    <a:pt x="52546" y="0"/>
                  </a:moveTo>
                  <a:lnTo>
                    <a:pt x="1926485" y="0"/>
                  </a:lnTo>
                  <a:cubicBezTo>
                    <a:pt x="1955505" y="0"/>
                    <a:pt x="1979031" y="23526"/>
                    <a:pt x="1979031" y="52546"/>
                  </a:cubicBezTo>
                  <a:lnTo>
                    <a:pt x="1979031" y="1596274"/>
                  </a:lnTo>
                  <a:cubicBezTo>
                    <a:pt x="1979031" y="1610210"/>
                    <a:pt x="1973495" y="1623575"/>
                    <a:pt x="1963641" y="1633430"/>
                  </a:cubicBezTo>
                  <a:cubicBezTo>
                    <a:pt x="1953786" y="1643284"/>
                    <a:pt x="1940421" y="1648820"/>
                    <a:pt x="1926485" y="1648820"/>
                  </a:cubicBezTo>
                  <a:lnTo>
                    <a:pt x="52546" y="1648820"/>
                  </a:lnTo>
                  <a:cubicBezTo>
                    <a:pt x="38610" y="1648820"/>
                    <a:pt x="25245" y="1643284"/>
                    <a:pt x="15390" y="1633430"/>
                  </a:cubicBezTo>
                  <a:cubicBezTo>
                    <a:pt x="5536" y="1623575"/>
                    <a:pt x="0" y="1610210"/>
                    <a:pt x="0" y="1596274"/>
                  </a:cubicBezTo>
                  <a:lnTo>
                    <a:pt x="0" y="52546"/>
                  </a:lnTo>
                  <a:cubicBezTo>
                    <a:pt x="0" y="23526"/>
                    <a:pt x="23526" y="0"/>
                    <a:pt x="5254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" name="TextBox 7"/>
            <p:cNvSpPr/>
            <p:nvPr/>
          </p:nvSpPr>
          <p:spPr>
            <a:xfrm>
              <a:off x="9745200" y="3199320"/>
              <a:ext cx="7513200" cy="672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4079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sp>
        <p:nvSpPr>
          <p:cNvPr id="89" name="Freeform 8"/>
          <p:cNvSpPr/>
          <p:nvPr/>
        </p:nvSpPr>
        <p:spPr>
          <a:xfrm>
            <a:off x="2421360" y="3928320"/>
            <a:ext cx="4546080" cy="2429280"/>
          </a:xfrm>
          <a:custGeom>
            <a:avLst/>
            <a:gdLst>
              <a:gd name="textAreaLeft" fmla="*/ 0 w 4546080"/>
              <a:gd name="textAreaRight" fmla="*/ 4547160 w 4546080"/>
              <a:gd name="textAreaTop" fmla="*/ 0 h 2429280"/>
              <a:gd name="textAreaBottom" fmla="*/ 2430360 h 2429280"/>
            </a:gdLst>
            <a:ahLst/>
            <a:cxnLst/>
            <a:rect l="textAreaLeft" t="textAreaTop" r="textAreaRight" b="textAreaBottom"/>
            <a:pathLst>
              <a:path w="4547104" h="2430349">
                <a:moveTo>
                  <a:pt x="0" y="0"/>
                </a:moveTo>
                <a:lnTo>
                  <a:pt x="4547104" y="0"/>
                </a:lnTo>
                <a:lnTo>
                  <a:pt x="4547104" y="2430348"/>
                </a:lnTo>
                <a:lnTo>
                  <a:pt x="0" y="243034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0" name="Freeform 9"/>
          <p:cNvSpPr/>
          <p:nvPr/>
        </p:nvSpPr>
        <p:spPr>
          <a:xfrm>
            <a:off x="1644840" y="6730200"/>
            <a:ext cx="7207560" cy="2130480"/>
          </a:xfrm>
          <a:custGeom>
            <a:avLst/>
            <a:gdLst>
              <a:gd name="textAreaLeft" fmla="*/ 0 w 7207560"/>
              <a:gd name="textAreaRight" fmla="*/ 7208640 w 7207560"/>
              <a:gd name="textAreaTop" fmla="*/ 0 h 2130480"/>
              <a:gd name="textAreaBottom" fmla="*/ 2131560 h 2130480"/>
            </a:gdLst>
            <a:ahLst/>
            <a:cxnLst/>
            <a:rect l="textAreaLeft" t="textAreaTop" r="textAreaRight" b="textAreaBottom"/>
            <a:pathLst>
              <a:path w="7208498" h="2131535">
                <a:moveTo>
                  <a:pt x="0" y="0"/>
                </a:moveTo>
                <a:lnTo>
                  <a:pt x="7208498" y="0"/>
                </a:lnTo>
                <a:lnTo>
                  <a:pt x="7208498" y="2131535"/>
                </a:lnTo>
                <a:lnTo>
                  <a:pt x="0" y="213153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1" name="Freeform 10"/>
          <p:cNvSpPr/>
          <p:nvPr/>
        </p:nvSpPr>
        <p:spPr>
          <a:xfrm>
            <a:off x="10388520" y="3928320"/>
            <a:ext cx="6226560" cy="2429280"/>
          </a:xfrm>
          <a:custGeom>
            <a:avLst/>
            <a:gdLst>
              <a:gd name="textAreaLeft" fmla="*/ 0 w 6226560"/>
              <a:gd name="textAreaRight" fmla="*/ 6227640 w 6226560"/>
              <a:gd name="textAreaTop" fmla="*/ 0 h 2429280"/>
              <a:gd name="textAreaBottom" fmla="*/ 2430360 h 2429280"/>
            </a:gdLst>
            <a:ahLst/>
            <a:cxnLst/>
            <a:rect l="textAreaLeft" t="textAreaTop" r="textAreaRight" b="textAreaBottom"/>
            <a:pathLst>
              <a:path w="6227769" h="2430349">
                <a:moveTo>
                  <a:pt x="0" y="0"/>
                </a:moveTo>
                <a:lnTo>
                  <a:pt x="6227769" y="0"/>
                </a:lnTo>
                <a:lnTo>
                  <a:pt x="6227769" y="2430348"/>
                </a:lnTo>
                <a:lnTo>
                  <a:pt x="0" y="243034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Freeform 11"/>
          <p:cNvSpPr/>
          <p:nvPr/>
        </p:nvSpPr>
        <p:spPr>
          <a:xfrm>
            <a:off x="10066680" y="6834600"/>
            <a:ext cx="6869880" cy="2044800"/>
          </a:xfrm>
          <a:custGeom>
            <a:avLst/>
            <a:gdLst>
              <a:gd name="textAreaLeft" fmla="*/ 0 w 6869880"/>
              <a:gd name="textAreaRight" fmla="*/ 6870960 w 6869880"/>
              <a:gd name="textAreaTop" fmla="*/ 0 h 2044800"/>
              <a:gd name="textAreaBottom" fmla="*/ 2045880 h 2044800"/>
            </a:gdLst>
            <a:ahLst/>
            <a:cxnLst/>
            <a:rect l="textAreaLeft" t="textAreaTop" r="textAreaRight" b="textAreaBottom"/>
            <a:pathLst>
              <a:path w="6870951" h="2045748">
                <a:moveTo>
                  <a:pt x="0" y="0"/>
                </a:moveTo>
                <a:lnTo>
                  <a:pt x="6870951" y="0"/>
                </a:lnTo>
                <a:lnTo>
                  <a:pt x="6870951" y="2045748"/>
                </a:lnTo>
                <a:lnTo>
                  <a:pt x="0" y="204574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" name="TextBox 12"/>
          <p:cNvSpPr/>
          <p:nvPr/>
        </p:nvSpPr>
        <p:spPr>
          <a:xfrm>
            <a:off x="1028880" y="599760"/>
            <a:ext cx="10325520" cy="108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8960"/>
              </a:lnSpc>
              <a:tabLst>
                <a:tab algn="l" pos="0"/>
              </a:tabLst>
            </a:pPr>
            <a:r>
              <a:rPr b="1" i="1" lang="en-US" sz="6400" strike="noStrike" u="none">
                <a:solidFill>
                  <a:srgbClr val="0f4662"/>
                </a:solidFill>
                <a:effectLst/>
                <a:uFillTx/>
                <a:latin typeface="Cormorant Garamond Bold Italics"/>
                <a:ea typeface="Cormorant Garamond Bold Italics"/>
              </a:rPr>
              <a:t>Types of Spark Joins</a:t>
            </a:r>
            <a:endParaRPr b="0" lang="en-US" sz="6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4" name="TextBox 13"/>
          <p:cNvSpPr/>
          <p:nvPr/>
        </p:nvSpPr>
        <p:spPr>
          <a:xfrm>
            <a:off x="1028880" y="1915920"/>
            <a:ext cx="16863120" cy="11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626040" indent="-313200" defTabSz="914400">
              <a:lnSpc>
                <a:spcPts val="4929"/>
              </a:lnSpc>
              <a:buClr>
                <a:srgbClr val="0f4662"/>
              </a:buClr>
              <a:buFont typeface="Arial"/>
              <a:buChar char="•"/>
            </a:pPr>
            <a:r>
              <a:rPr b="0" lang="en-US" sz="29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Left/Right Join: Includes all rows from the left/right dataset and matching rows from the other.</a:t>
            </a:r>
            <a:endParaRPr b="0" lang="en-US" sz="2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4929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2"/>
          <p:cNvGrpSpPr/>
          <p:nvPr/>
        </p:nvGrpSpPr>
        <p:grpSpPr>
          <a:xfrm>
            <a:off x="13660560" y="-470160"/>
            <a:ext cx="4626360" cy="10756080"/>
            <a:chOff x="13660560" y="-470160"/>
            <a:chExt cx="4626360" cy="10756080"/>
          </a:xfrm>
        </p:grpSpPr>
        <p:sp>
          <p:nvSpPr>
            <p:cNvPr id="96" name="Freeform 3"/>
            <p:cNvSpPr/>
            <p:nvPr/>
          </p:nvSpPr>
          <p:spPr>
            <a:xfrm>
              <a:off x="13660560" y="0"/>
              <a:ext cx="4626360" cy="10285920"/>
            </a:xfrm>
            <a:custGeom>
              <a:avLst/>
              <a:gdLst>
                <a:gd name="textAreaLeft" fmla="*/ 0 w 4626360"/>
                <a:gd name="textAreaRight" fmla="*/ 4627440 w 4626360"/>
                <a:gd name="textAreaTop" fmla="*/ 0 h 10285920"/>
                <a:gd name="textAreaBottom" fmla="*/ 10287000 h 10285920"/>
              </a:gdLst>
              <a:ahLst/>
              <a:cxnLst/>
              <a:rect l="textAreaLeft" t="textAreaTop" r="textAreaRight" b="textAreaBottom"/>
              <a:pathLst>
                <a:path w="1218726" h="2709333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" name="TextBox 4"/>
            <p:cNvSpPr/>
            <p:nvPr/>
          </p:nvSpPr>
          <p:spPr>
            <a:xfrm>
              <a:off x="13660560" y="-470160"/>
              <a:ext cx="4626360" cy="10756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4079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sp>
        <p:nvSpPr>
          <p:cNvPr id="98" name="TextBox 5"/>
          <p:cNvSpPr/>
          <p:nvPr/>
        </p:nvSpPr>
        <p:spPr>
          <a:xfrm>
            <a:off x="1028880" y="1904760"/>
            <a:ext cx="10526760" cy="151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18040" indent="-259200" defTabSz="914400">
              <a:lnSpc>
                <a:spcPts val="4079"/>
              </a:lnSpc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 Copies the smaller dataset to all nodes, avoiding shuffling.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buClr>
                <a:srgbClr val="0f4662"/>
              </a:buClr>
              <a:buFont typeface="Arial"/>
              <a:buChar char="•"/>
            </a:pPr>
            <a:r>
              <a:rPr b="1" lang="en-US" sz="2400" strike="noStrike" u="none">
                <a:solidFill>
                  <a:srgbClr val="0f4662"/>
                </a:solidFill>
                <a:effectLst/>
                <a:uFillTx/>
                <a:latin typeface="Quicksand Bold"/>
                <a:ea typeface="Quicksand Bold"/>
              </a:rPr>
              <a:t> Use Case</a:t>
            </a: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: When one dataset is significantly smaller.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4079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" name="TextBox 6"/>
          <p:cNvSpPr/>
          <p:nvPr/>
        </p:nvSpPr>
        <p:spPr>
          <a:xfrm>
            <a:off x="334440" y="234000"/>
            <a:ext cx="8123040" cy="113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8960"/>
              </a:lnSpc>
            </a:pPr>
            <a:r>
              <a:rPr b="1" i="1" lang="en-US" sz="6400" strike="noStrike" u="none">
                <a:solidFill>
                  <a:srgbClr val="0f4662"/>
                </a:solidFill>
                <a:effectLst/>
                <a:uFillTx/>
                <a:latin typeface="Cormorant Garamond Bold Italics"/>
                <a:ea typeface="Cormorant Garamond Bold Italics"/>
              </a:rPr>
              <a:t>Broadcast Join</a:t>
            </a:r>
            <a:endParaRPr b="0" lang="en-US" sz="6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0" name="TextBox 7"/>
          <p:cNvSpPr/>
          <p:nvPr/>
        </p:nvSpPr>
        <p:spPr>
          <a:xfrm>
            <a:off x="1028880" y="4149360"/>
            <a:ext cx="10526760" cy="203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18040" indent="-259200" defTabSz="914400">
              <a:lnSpc>
                <a:spcPts val="4079"/>
              </a:lnSpc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Identify the smaller dataset.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Broadcast it to all nodes.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Perform local joins on each node.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4079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1" name="TextBox 8"/>
          <p:cNvSpPr/>
          <p:nvPr/>
        </p:nvSpPr>
        <p:spPr>
          <a:xfrm>
            <a:off x="1360080" y="3200400"/>
            <a:ext cx="10526760" cy="11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759"/>
              </a:lnSpc>
              <a:tabLst>
                <a:tab algn="l" pos="0"/>
              </a:tabLst>
            </a:pPr>
            <a:r>
              <a:rPr b="1" lang="en-US" sz="2800" strike="noStrike" u="none">
                <a:solidFill>
                  <a:srgbClr val="0f4662"/>
                </a:solidFill>
                <a:effectLst/>
                <a:uFillTx/>
                <a:latin typeface="Quicksand Bold"/>
                <a:ea typeface="Quicksand Bold"/>
              </a:rPr>
              <a:t>Mechanism: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4759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2" name="TextBox 9"/>
          <p:cNvSpPr/>
          <p:nvPr/>
        </p:nvSpPr>
        <p:spPr>
          <a:xfrm>
            <a:off x="1360080" y="5963760"/>
            <a:ext cx="10526760" cy="120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759"/>
              </a:lnSpc>
              <a:tabLst>
                <a:tab algn="l" pos="0"/>
              </a:tabLst>
            </a:pPr>
            <a:r>
              <a:rPr b="1" lang="en-US" sz="2800" strike="noStrike" u="none">
                <a:solidFill>
                  <a:srgbClr val="0f4662"/>
                </a:solidFill>
                <a:effectLst/>
                <a:uFillTx/>
                <a:latin typeface="Quicksand Bold"/>
                <a:ea typeface="Quicksand Bold"/>
              </a:rPr>
              <a:t>Example: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4759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3" name="TextBox 10"/>
          <p:cNvSpPr/>
          <p:nvPr/>
        </p:nvSpPr>
        <p:spPr>
          <a:xfrm>
            <a:off x="1028880" y="6766560"/>
            <a:ext cx="10526760" cy="203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18040" indent="-259200" defTabSz="914400">
              <a:lnSpc>
                <a:spcPts val="4079"/>
              </a:lnSpc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Small Dataset: Country codes.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Large Dataset: Transaction logs.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Join on country code.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4079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"/>
          <p:cNvGrpSpPr/>
          <p:nvPr/>
        </p:nvGrpSpPr>
        <p:grpSpPr>
          <a:xfrm>
            <a:off x="13660560" y="-470160"/>
            <a:ext cx="4626360" cy="10756080"/>
            <a:chOff x="13660560" y="-470160"/>
            <a:chExt cx="4626360" cy="10756080"/>
          </a:xfrm>
        </p:grpSpPr>
        <p:sp>
          <p:nvSpPr>
            <p:cNvPr id="105" name="Freeform 1"/>
            <p:cNvSpPr/>
            <p:nvPr/>
          </p:nvSpPr>
          <p:spPr>
            <a:xfrm>
              <a:off x="13660560" y="0"/>
              <a:ext cx="4626360" cy="10285920"/>
            </a:xfrm>
            <a:custGeom>
              <a:avLst/>
              <a:gdLst>
                <a:gd name="textAreaLeft" fmla="*/ 0 w 4626360"/>
                <a:gd name="textAreaRight" fmla="*/ 4627440 w 4626360"/>
                <a:gd name="textAreaTop" fmla="*/ 0 h 10285920"/>
                <a:gd name="textAreaBottom" fmla="*/ 10287000 h 10285920"/>
              </a:gdLst>
              <a:ahLst/>
              <a:cxnLst/>
              <a:rect l="textAreaLeft" t="textAreaTop" r="textAreaRight" b="textAreaBottom"/>
              <a:pathLst>
                <a:path w="1218726" h="2709333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" name="TextBox 1"/>
            <p:cNvSpPr/>
            <p:nvPr/>
          </p:nvSpPr>
          <p:spPr>
            <a:xfrm>
              <a:off x="13660560" y="-470160"/>
              <a:ext cx="4626360" cy="10756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sp>
        <p:nvSpPr>
          <p:cNvPr id="107" name="TextBox 11"/>
          <p:cNvSpPr/>
          <p:nvPr/>
        </p:nvSpPr>
        <p:spPr>
          <a:xfrm>
            <a:off x="1028880" y="1904760"/>
            <a:ext cx="10526760" cy="76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18040" indent="-259200" defTabSz="914400">
              <a:lnSpc>
                <a:spcPts val="4079"/>
              </a:lnSpc>
              <a:spcBef>
                <a:spcPts val="1191"/>
              </a:spcBef>
              <a:spcAft>
                <a:spcPts val="992"/>
              </a:spcAft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Imagine you’re analyzing online sales data for a global retail company.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spcBef>
                <a:spcPts val="1191"/>
              </a:spcBef>
              <a:spcAft>
                <a:spcPts val="992"/>
              </a:spcAft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Dataset 1: Millions of sales transactions (large).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spcBef>
                <a:spcPts val="1191"/>
              </a:spcBef>
              <a:spcAft>
                <a:spcPts val="992"/>
              </a:spcAft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Dataset 2: Product catalog with a few thousand items (small).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spcBef>
                <a:spcPts val="1191"/>
              </a:spcBef>
              <a:spcAft>
                <a:spcPts val="992"/>
              </a:spcAft>
              <a:buClr>
                <a:srgbClr val="0f4662"/>
              </a:buClr>
              <a:buFont typeface="Arial"/>
              <a:buChar char="•"/>
            </a:pPr>
            <a:r>
              <a:rPr b="1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Use Case: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spcBef>
                <a:spcPts val="1191"/>
              </a:spcBef>
              <a:spcAft>
                <a:spcPts val="992"/>
              </a:spcAft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You want to join the sales dataset with the product catalog to add product names and categories to each sale.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spcBef>
                <a:spcPts val="1191"/>
              </a:spcBef>
              <a:spcAft>
                <a:spcPts val="992"/>
              </a:spcAft>
              <a:buClr>
                <a:srgbClr val="0f4662"/>
              </a:buClr>
              <a:buFont typeface="Arial"/>
              <a:buChar char="•"/>
            </a:pPr>
            <a:r>
              <a:rPr b="1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Why Broadcast Join?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spcBef>
                <a:spcPts val="1191"/>
              </a:spcBef>
              <a:spcAft>
                <a:spcPts val="992"/>
              </a:spcAft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The product catalog is small enough to fit into memory.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spcBef>
                <a:spcPts val="1191"/>
              </a:spcBef>
              <a:spcAft>
                <a:spcPts val="992"/>
              </a:spcAft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Broadcasting avoids shuffling the large sales dataset across the network.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" name="TextBox 14"/>
          <p:cNvSpPr/>
          <p:nvPr/>
        </p:nvSpPr>
        <p:spPr>
          <a:xfrm>
            <a:off x="-808200" y="599760"/>
            <a:ext cx="8123040" cy="113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8960"/>
              </a:lnSpc>
            </a:pPr>
            <a:r>
              <a:rPr b="1" i="1" lang="en-US" sz="6400" strike="noStrike" u="none">
                <a:solidFill>
                  <a:srgbClr val="0f4662"/>
                </a:solidFill>
                <a:effectLst/>
                <a:uFillTx/>
                <a:latin typeface="Cormorant Garamond Bold Italics"/>
                <a:ea typeface="Cormorant Garamond Bold Italics"/>
              </a:rPr>
              <a:t>Scenario</a:t>
            </a:r>
            <a:endParaRPr b="0" lang="en-US" sz="6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9" name="TextBox 17"/>
          <p:cNvSpPr/>
          <p:nvPr/>
        </p:nvSpPr>
        <p:spPr>
          <a:xfrm>
            <a:off x="1028880" y="5963760"/>
            <a:ext cx="10526760" cy="120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759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0" name="TextBox 18"/>
          <p:cNvSpPr/>
          <p:nvPr/>
        </p:nvSpPr>
        <p:spPr>
          <a:xfrm>
            <a:off x="1028880" y="6766560"/>
            <a:ext cx="10526760" cy="10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079"/>
              </a:lnSpc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4079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 2">
            <a:hlinkClick r:id="rId1"/>
          </p:cNvPr>
          <p:cNvSpPr/>
          <p:nvPr/>
        </p:nvSpPr>
        <p:spPr>
          <a:xfrm>
            <a:off x="1771920" y="1481400"/>
            <a:ext cx="14743080" cy="6670800"/>
          </a:xfrm>
          <a:custGeom>
            <a:avLst/>
            <a:gdLst>
              <a:gd name="textAreaLeft" fmla="*/ 0 w 14743080"/>
              <a:gd name="textAreaRight" fmla="*/ 14744160 w 14743080"/>
              <a:gd name="textAreaTop" fmla="*/ 0 h 6670800"/>
              <a:gd name="textAreaBottom" fmla="*/ 6671880 h 6670800"/>
            </a:gdLst>
            <a:ahLst/>
            <a:cxnLst/>
            <a:rect l="textAreaLeft" t="textAreaTop" r="textAreaRight" b="textAreaBottom"/>
            <a:pathLst>
              <a:path w="14744110" h="6671710">
                <a:moveTo>
                  <a:pt x="0" y="0"/>
                </a:moveTo>
                <a:lnTo>
                  <a:pt x="14744110" y="0"/>
                </a:lnTo>
                <a:lnTo>
                  <a:pt x="14744110" y="6671710"/>
                </a:lnTo>
                <a:lnTo>
                  <a:pt x="0" y="667171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2" name="TextBox 3"/>
          <p:cNvSpPr/>
          <p:nvPr/>
        </p:nvSpPr>
        <p:spPr>
          <a:xfrm>
            <a:off x="10800720" y="9400320"/>
            <a:ext cx="7198560" cy="7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2843"/>
              </a:lnSpc>
            </a:pPr>
            <a:r>
              <a:rPr b="0" lang="en-US" sz="2029" strike="noStrike" u="sng">
                <a:solidFill>
                  <a:srgbClr val="0000ff"/>
                </a:solidFill>
                <a:effectLst/>
                <a:uFillTx/>
                <a:latin typeface="arial"/>
                <a:ea typeface="arial"/>
                <a:hlinkClick r:id="rId3"/>
              </a:rPr>
              <a:t>https://medium.com/@ghoshsiddharth25/apache-spark-join-strategies-deep-dive-26bf7e85db28</a:t>
            </a:r>
            <a:endParaRPr b="0" lang="en-US" sz="202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2"/>
          <p:cNvGrpSpPr/>
          <p:nvPr/>
        </p:nvGrpSpPr>
        <p:grpSpPr>
          <a:xfrm>
            <a:off x="13660560" y="-470160"/>
            <a:ext cx="4626360" cy="10756080"/>
            <a:chOff x="13660560" y="-470160"/>
            <a:chExt cx="4626360" cy="10756080"/>
          </a:xfrm>
        </p:grpSpPr>
        <p:sp>
          <p:nvSpPr>
            <p:cNvPr id="114" name="Freeform 3"/>
            <p:cNvSpPr/>
            <p:nvPr/>
          </p:nvSpPr>
          <p:spPr>
            <a:xfrm>
              <a:off x="13660560" y="0"/>
              <a:ext cx="4626360" cy="10285920"/>
            </a:xfrm>
            <a:custGeom>
              <a:avLst/>
              <a:gdLst>
                <a:gd name="textAreaLeft" fmla="*/ 0 w 4626360"/>
                <a:gd name="textAreaRight" fmla="*/ 4627440 w 4626360"/>
                <a:gd name="textAreaTop" fmla="*/ 0 h 10285920"/>
                <a:gd name="textAreaBottom" fmla="*/ 10287000 h 10285920"/>
              </a:gdLst>
              <a:ahLst/>
              <a:cxnLst/>
              <a:rect l="textAreaLeft" t="textAreaTop" r="textAreaRight" b="textAreaBottom"/>
              <a:pathLst>
                <a:path w="1218726" h="2709333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" name="TextBox 4"/>
            <p:cNvSpPr/>
            <p:nvPr/>
          </p:nvSpPr>
          <p:spPr>
            <a:xfrm>
              <a:off x="13660560" y="-470160"/>
              <a:ext cx="4626360" cy="10756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4079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sp>
        <p:nvSpPr>
          <p:cNvPr id="116" name="TextBox 5"/>
          <p:cNvSpPr/>
          <p:nvPr/>
        </p:nvSpPr>
        <p:spPr>
          <a:xfrm>
            <a:off x="1028880" y="1904760"/>
            <a:ext cx="10526760" cy="151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18040" indent="-259200" defTabSz="914400">
              <a:lnSpc>
                <a:spcPts val="4079"/>
              </a:lnSpc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Uses a hash table for efficient key matching.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buClr>
                <a:srgbClr val="0f4662"/>
              </a:buClr>
              <a:buFont typeface="Arial"/>
              <a:buChar char="•"/>
            </a:pPr>
            <a:r>
              <a:rPr b="1" lang="en-US" sz="2400" strike="noStrike" u="none">
                <a:solidFill>
                  <a:srgbClr val="0f4662"/>
                </a:solidFill>
                <a:effectLst/>
                <a:uFillTx/>
                <a:latin typeface="Quicksand Bold"/>
                <a:ea typeface="Quicksand Bold"/>
              </a:rPr>
              <a:t>Use Case</a:t>
            </a: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: When one dataset can fit in memory.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4079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7" name="TextBox 6"/>
          <p:cNvSpPr/>
          <p:nvPr/>
        </p:nvSpPr>
        <p:spPr>
          <a:xfrm>
            <a:off x="-268920" y="505080"/>
            <a:ext cx="5701680" cy="108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8960"/>
              </a:lnSpc>
            </a:pPr>
            <a:r>
              <a:rPr b="1" i="1" lang="en-US" sz="6400" strike="noStrike" u="none">
                <a:solidFill>
                  <a:srgbClr val="0f4662"/>
                </a:solidFill>
                <a:effectLst/>
                <a:uFillTx/>
                <a:latin typeface="Cormorant Garamond Bold Italics"/>
                <a:ea typeface="Cormorant Garamond Bold Italics"/>
              </a:rPr>
              <a:t>Hash Join</a:t>
            </a:r>
            <a:endParaRPr b="0" lang="en-US" sz="6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8" name="TextBox 7"/>
          <p:cNvSpPr/>
          <p:nvPr/>
        </p:nvSpPr>
        <p:spPr>
          <a:xfrm>
            <a:off x="1028880" y="4149360"/>
            <a:ext cx="10526760" cy="151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18040" indent="-259200" defTabSz="914400">
              <a:lnSpc>
                <a:spcPts val="4079"/>
              </a:lnSpc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Build Phase: Create a hash table from the smaller dataset.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Probe Phase: Match rows from the larger dataset by hashing the key.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4079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9" name="TextBox 8"/>
          <p:cNvSpPr/>
          <p:nvPr/>
        </p:nvSpPr>
        <p:spPr>
          <a:xfrm>
            <a:off x="1028880" y="3276360"/>
            <a:ext cx="10526760" cy="11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759"/>
              </a:lnSpc>
              <a:tabLst>
                <a:tab algn="l" pos="0"/>
              </a:tabLst>
            </a:pPr>
            <a:r>
              <a:rPr b="1" lang="en-US" sz="2800" strike="noStrike" u="none">
                <a:solidFill>
                  <a:srgbClr val="0f4662"/>
                </a:solidFill>
                <a:effectLst/>
                <a:uFillTx/>
                <a:latin typeface="Quicksand Bold"/>
                <a:ea typeface="Quicksand Bold"/>
              </a:rPr>
              <a:t>Mechanism: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4759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1028880" y="5963760"/>
            <a:ext cx="10526760" cy="11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759"/>
              </a:lnSpc>
              <a:tabLst>
                <a:tab algn="l" pos="0"/>
              </a:tabLst>
            </a:pPr>
            <a:r>
              <a:rPr b="1" lang="en-US" sz="2800" strike="noStrike" u="none">
                <a:solidFill>
                  <a:srgbClr val="0f4662"/>
                </a:solidFill>
                <a:effectLst/>
                <a:uFillTx/>
                <a:latin typeface="Quicksand Bold"/>
                <a:ea typeface="Quicksand Bold"/>
              </a:rPr>
              <a:t>Example: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4759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" name="TextBox 10"/>
          <p:cNvSpPr/>
          <p:nvPr/>
        </p:nvSpPr>
        <p:spPr>
          <a:xfrm>
            <a:off x="1028880" y="6766560"/>
            <a:ext cx="10526760" cy="203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18040" indent="-259200" defTabSz="914400">
              <a:lnSpc>
                <a:spcPts val="4079"/>
              </a:lnSpc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Customers dataset (small).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Orders dataset (large).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Join on CustomerID.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4079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3"/>
          <p:cNvGrpSpPr/>
          <p:nvPr/>
        </p:nvGrpSpPr>
        <p:grpSpPr>
          <a:xfrm>
            <a:off x="13660560" y="-470160"/>
            <a:ext cx="4626360" cy="10756080"/>
            <a:chOff x="13660560" y="-470160"/>
            <a:chExt cx="4626360" cy="10756080"/>
          </a:xfrm>
        </p:grpSpPr>
        <p:sp>
          <p:nvSpPr>
            <p:cNvPr id="123" name="Freeform 12"/>
            <p:cNvSpPr/>
            <p:nvPr/>
          </p:nvSpPr>
          <p:spPr>
            <a:xfrm>
              <a:off x="13660560" y="0"/>
              <a:ext cx="4626360" cy="10285920"/>
            </a:xfrm>
            <a:custGeom>
              <a:avLst/>
              <a:gdLst>
                <a:gd name="textAreaLeft" fmla="*/ 0 w 4626360"/>
                <a:gd name="textAreaRight" fmla="*/ 4627440 w 4626360"/>
                <a:gd name="textAreaTop" fmla="*/ 0 h 10285920"/>
                <a:gd name="textAreaBottom" fmla="*/ 10287000 h 10285920"/>
              </a:gdLst>
              <a:ahLst/>
              <a:cxnLst/>
              <a:rect l="textAreaLeft" t="textAreaTop" r="textAreaRight" b="textAreaBottom"/>
              <a:pathLst>
                <a:path w="1218726" h="2709333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" name="TextBox 15"/>
            <p:cNvSpPr/>
            <p:nvPr/>
          </p:nvSpPr>
          <p:spPr>
            <a:xfrm>
              <a:off x="13660560" y="-470160"/>
              <a:ext cx="4626360" cy="10756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sp>
        <p:nvSpPr>
          <p:cNvPr id="125" name="TextBox 16"/>
          <p:cNvSpPr/>
          <p:nvPr/>
        </p:nvSpPr>
        <p:spPr>
          <a:xfrm>
            <a:off x="1028880" y="1904760"/>
            <a:ext cx="10526760" cy="763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18040" indent="-259200" defTabSz="914400">
              <a:lnSpc>
                <a:spcPts val="4079"/>
              </a:lnSpc>
              <a:spcBef>
                <a:spcPts val="1191"/>
              </a:spcBef>
              <a:spcAft>
                <a:spcPts val="992"/>
              </a:spcAft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You are managing a food delivery service.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spcBef>
                <a:spcPts val="1191"/>
              </a:spcBef>
              <a:spcAft>
                <a:spcPts val="992"/>
              </a:spcAft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Dataset 1: Daily orders (moderate size).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spcBef>
                <a:spcPts val="1191"/>
              </a:spcBef>
              <a:spcAft>
                <a:spcPts val="992"/>
              </a:spcAft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Dataset 2: Customer database (moderate size).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spcBef>
                <a:spcPts val="1191"/>
              </a:spcBef>
              <a:spcAft>
                <a:spcPts val="992"/>
              </a:spcAft>
              <a:buClr>
                <a:srgbClr val="0f4662"/>
              </a:buClr>
              <a:buFont typeface="Arial"/>
              <a:buChar char="•"/>
            </a:pPr>
            <a:r>
              <a:rPr b="1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Use Case</a:t>
            </a: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spcBef>
                <a:spcPts val="1191"/>
              </a:spcBef>
              <a:spcAft>
                <a:spcPts val="992"/>
              </a:spcAft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You need to find customers who ordered food on a particular day to analyze behavior.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spcBef>
                <a:spcPts val="1191"/>
              </a:spcBef>
              <a:spcAft>
                <a:spcPts val="992"/>
              </a:spcAft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Why Hash Join?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spcBef>
                <a:spcPts val="1191"/>
              </a:spcBef>
              <a:spcAft>
                <a:spcPts val="992"/>
              </a:spcAft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Both datasets are manageable in size and keys (like customer IDs) are evenly distributed.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18040" indent="-259200" defTabSz="914400">
              <a:lnSpc>
                <a:spcPts val="4079"/>
              </a:lnSpc>
              <a:spcBef>
                <a:spcPts val="1191"/>
              </a:spcBef>
              <a:spcAft>
                <a:spcPts val="992"/>
              </a:spcAft>
              <a:buClr>
                <a:srgbClr val="0f466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f4662"/>
                </a:solidFill>
                <a:effectLst/>
                <a:uFillTx/>
                <a:latin typeface="Quicksand"/>
                <a:ea typeface="Quicksand"/>
              </a:rPr>
              <a:t>Hashing reduces the computational complexity compared to sorting.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6" name="TextBox 19"/>
          <p:cNvSpPr/>
          <p:nvPr/>
        </p:nvSpPr>
        <p:spPr>
          <a:xfrm>
            <a:off x="-268920" y="505080"/>
            <a:ext cx="5701680" cy="113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8960"/>
              </a:lnSpc>
            </a:pPr>
            <a:r>
              <a:rPr b="1" i="1" lang="en-US" sz="6400" strike="noStrike" u="none">
                <a:solidFill>
                  <a:srgbClr val="0f4662"/>
                </a:solidFill>
                <a:effectLst/>
                <a:uFillTx/>
                <a:latin typeface="Cormorant Garamond Bold Italics"/>
                <a:ea typeface="Cormorant Garamond Bold Italics"/>
              </a:rPr>
              <a:t>Scenario</a:t>
            </a:r>
            <a:endParaRPr b="0" lang="en-US" sz="6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LibreOffice/25.2.2.2$Windows_X86_64 LibreOffice_project/7370d4be9e3cf6031a51beef54ff3bda878e3fac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DAGnXro46qI</dc:identifier>
  <dc:language>en-US</dc:language>
  <cp:lastModifiedBy/>
  <dcterms:modified xsi:type="dcterms:W3CDTF">2025-05-22T22:44:13Z</dcterms:modified>
  <cp:revision>7</cp:revision>
  <dc:subject/>
  <dc:title>Spark Joins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