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5"/>
  </p:notesMasterIdLst>
  <p:sldIdLst>
    <p:sldId id="428" r:id="rId5"/>
    <p:sldId id="438" r:id="rId6"/>
    <p:sldId id="461" r:id="rId7"/>
    <p:sldId id="462" r:id="rId8"/>
    <p:sldId id="473" r:id="rId9"/>
    <p:sldId id="483" r:id="rId10"/>
    <p:sldId id="484" r:id="rId11"/>
    <p:sldId id="485" r:id="rId12"/>
    <p:sldId id="467" r:id="rId13"/>
    <p:sldId id="466" r:id="rId14"/>
    <p:sldId id="468" r:id="rId15"/>
    <p:sldId id="469" r:id="rId16"/>
    <p:sldId id="470" r:id="rId17"/>
    <p:sldId id="465" r:id="rId18"/>
    <p:sldId id="471" r:id="rId19"/>
    <p:sldId id="439" r:id="rId20"/>
    <p:sldId id="474" r:id="rId21"/>
    <p:sldId id="459" r:id="rId22"/>
    <p:sldId id="486" r:id="rId23"/>
    <p:sldId id="460" r:id="rId24"/>
    <p:sldId id="458" r:id="rId25"/>
    <p:sldId id="475" r:id="rId26"/>
    <p:sldId id="477" r:id="rId27"/>
    <p:sldId id="478" r:id="rId28"/>
    <p:sldId id="479" r:id="rId29"/>
    <p:sldId id="480" r:id="rId30"/>
    <p:sldId id="481" r:id="rId31"/>
    <p:sldId id="482" r:id="rId32"/>
    <p:sldId id="463" r:id="rId33"/>
    <p:sldId id="464" r:id="rId34"/>
    <p:sldId id="434" r:id="rId35"/>
    <p:sldId id="436" r:id="rId36"/>
    <p:sldId id="435" r:id="rId37"/>
    <p:sldId id="429" r:id="rId38"/>
    <p:sldId id="441" r:id="rId39"/>
    <p:sldId id="443" r:id="rId40"/>
    <p:sldId id="442" r:id="rId41"/>
    <p:sldId id="444" r:id="rId42"/>
    <p:sldId id="445" r:id="rId43"/>
    <p:sldId id="446" r:id="rId44"/>
    <p:sldId id="447" r:id="rId45"/>
    <p:sldId id="448" r:id="rId46"/>
    <p:sldId id="450" r:id="rId47"/>
    <p:sldId id="451" r:id="rId48"/>
    <p:sldId id="453" r:id="rId49"/>
    <p:sldId id="452" r:id="rId50"/>
    <p:sldId id="454" r:id="rId51"/>
    <p:sldId id="455" r:id="rId52"/>
    <p:sldId id="456" r:id="rId53"/>
    <p:sldId id="457" r:id="rId5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3DD672-09C2-AE44-A140-9F0EF54C66E6}" v="371" dt="2025-03-21T07:52:17.727"/>
    <p1510:client id="{789B0175-CB64-E734-0B78-F778C38FDD60}" v="505" dt="2025-03-21T07:45:16.137"/>
    <p1510:client id="{8B910B97-5C45-8534-9831-6B1617374575}" v="22" dt="2025-03-21T08:37:36.847"/>
    <p1510:client id="{A2DD7274-C578-E351-6CE7-966553C72C5F}" v="471" dt="2025-03-21T07:47:38.169"/>
    <p1510:client id="{A6A78FE1-9F10-BC9D-751E-5C1500F5ADC2}" v="403" dt="2025-03-21T03:25:58.763"/>
    <p1510:client id="{C3F8D964-7901-665C-9E5E-7032474927AF}" v="543" dt="2025-03-21T00:25:01.259"/>
    <p1510:client id="{C506F9D2-17E1-575A-72F0-D8B1CE9CA58D}" v="33" dt="2025-03-20T17:44:22.242"/>
    <p1510:client id="{CEE3D769-E5F5-85CF-3434-AFFF070F303B}" v="68" dt="2025-03-20T17:50:07.756"/>
    <p1510:client id="{D47B52C6-6FB9-53BF-6934-EEC100A2CFC5}" v="300" dt="2025-03-21T05:27:05.610"/>
    <p1510:client id="{E8237C70-D79B-A712-2A12-15A82161F14D}" v="26" dt="2025-03-21T08:14:38.564"/>
    <p1510:client id="{EC57A819-29CB-6ACF-0F57-DEED17D9C178}" v="506" dt="2025-03-21T03:09:59.173"/>
    <p1510:client id="{F801E66F-F6A0-6F25-9EF1-68F1B17A1C07}" v="5" dt="2025-03-21T05:05:23.7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7DE382-AD3C-46AF-8B4B-EBB6EE2E61D4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B96C1E-0832-473B-924C-4C823D1147D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59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271922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BD61D-64EE-34BB-A33E-A7550B0A7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B954C4-351D-4967-DC30-725E993BA196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6E76CB-8542-04C0-12F6-B327D1234A7D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F9CCED-6270-FB54-977E-EDAB47015B57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259737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FC5E3D-E8C8-68C7-B4CF-73D85E7614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A67E5B-F449-1207-C6FF-DACE26A29A39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AF65C7-C8D9-E0C7-10DB-D16915BD16B8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DD408E-84E6-2474-867A-F85B1AD252A0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05351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8B6F1-0364-93FC-F125-10DAF0C5D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6AD61C-A164-E404-14B8-903A100F0119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98A22F-962C-9A89-09AA-C33612E4B5AA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47D63-A18B-095C-3FEB-3E0D54A534DE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178387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03FEEC-D058-0DF0-A1E8-21EACD4EA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C56F42-0F57-F54E-B0FA-A35D467FE9F4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C17D02-FE93-616C-C301-10E25C334715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2E7D-F69D-F40F-73F4-068C51D4FB82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934863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5F0B2-B434-5CC1-2B9D-A4C464CD9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F030E1-E80B-FC97-49B8-96D016629A22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F56C39-EE14-85E3-38DF-DB2A0E25A238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0F7765-616D-CD76-DEE4-89260E12B785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606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E78304-BBFA-4DD9-27C0-ABACA5FF1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B353B-FB84-1218-4398-F2B4E5130FA1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03D052-FD18-37D7-54DB-4BB37DBE0E5B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13E986-DD38-2D40-3906-F3D9C28B2231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6371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B588E-F4B0-7C9E-92C8-F501C99A77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172BBC-2EBF-3FFA-6CA6-6C3CDD401ADE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08506B-D762-3573-BD23-6A153B9351F0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BAC4B2-67A0-DEB7-9776-2C15858399BE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37723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B1C28-71D4-C075-6AEA-034F45C8E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A58B05-EA01-D4C7-AC94-F877DC1BC857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B8FF82-DB4D-A7E0-B7E9-CD7C63E0EABD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E5630B-8A5F-B50F-1B2F-21EC75B80599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176584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1D19F-67EB-03F7-63D5-4C58F0EC8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C9892-5C99-DC7C-D2E3-E70200628E19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290443-C971-7E90-55DB-EB3ACB7B1E86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51959-87E4-96B3-DA65-3E61A6A771D0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038830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0FC68B-5C45-5794-9CD3-720B3DE0E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FFD2EB-65CB-A832-DD11-7F4E2FCC80CE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3FCC42-5731-67F8-C3CF-E4863C488483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280243-0C92-21CA-30E1-C6B1A9BEBCAF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529193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E92EC-C7B8-94AE-BFA5-96B7E72AC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D2C198-12CC-AF1A-448F-60B335414CA2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25A97-B070-4293-A712-0A29DEAACA7E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DFE4C-996C-94F9-720E-440CD01D8C86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94813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664F9-B6F8-E482-426D-B3820E2E7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6A6EF3-C8E8-14A5-5D3A-DD03B3E7496B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2F8E90-FCB0-F530-228F-CD0CB365A546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DA6B1-ECA6-8019-183F-5D9CFFFC0775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5981980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DAE76-2485-6DEB-4B22-95EC7332F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D12F37-7553-239F-170E-17E122A42897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D7183-C7E9-F07C-F590-4C6174FCC148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36776-DE5F-8B08-C312-7A6FEC302E38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7797480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85436D-A1DC-34EB-E94B-9168AE7F8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A2BB2-CD3B-E15F-4144-7138D11F9813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B5F49-65CE-789B-2363-B0539D4B1EE7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B11DE-6F0C-0AF3-69ED-4B9E037221D8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94150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67F61C-DBEA-B96D-D66C-B8DE4E42C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39DB8D-5B4F-3892-4422-6979D392923B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1BCAE-0D2F-F90A-D037-D49BA90CED35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088D3-A4BD-5798-96BC-5E163D87B41E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90797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59885-0194-F545-EF36-6D736867D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EDA5BC-3DBE-3503-1866-342D03C41FA3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9E9FE-C32B-988B-6E42-D33B09DEB64E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66608C-5EB9-3643-A081-7FB4468256EB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550314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733DAB-AB7C-2FFC-C246-D20DB3214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A4051C-17AC-09AA-06C8-2CF08D7A3FC8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6C5063-21EA-1E7C-9822-086768A6B7CF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945C7-DD2E-7F6B-D75F-711F246A6B7C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6710022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D665F6-DB93-30CD-3EFA-C33B52047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6BB67-B6A2-E205-7D91-341AF58C5F80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F81057-64A0-85CC-55DE-7207370A0CFC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DC382-ECE0-E066-2C7B-06613DA8B35E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3756888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A9A5C-E28D-1460-8284-9AA384985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30C4B7-414B-2DA2-069C-54A8459A4F1C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51E551-971F-7025-6F5E-8DC643B80E35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7F51F4-5497-9812-DA08-EDEE47D13730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064898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8A61C-00DD-069B-CFE2-23EB776E1A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B9E31-B65A-008A-119D-855BEFDBBC4B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C6026-DA10-D446-9AF7-00060956EEE5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73440-2631-EA86-526F-BCB12F830AC0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846871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550CBD-27CE-159B-B550-390D040E2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89BF1A-0AE0-7469-2086-69DCCDFCC379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CFB675-AA92-5554-2DFE-349CC0160CA3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2CB8B-D703-8311-F670-B90EA67549F4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688798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8D9C3-CC7D-35FE-DAD8-6FE9A39EC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A08363-F071-A174-E0C5-B777B5FE546A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C6CEB1-CCFD-2459-2AF6-A20AF74501A2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069A6-493D-EA75-CCDC-C3BD60C5F537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28186880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DA810-E0C9-6A81-F154-3EEF10C1F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D4AC87-68C1-491B-0D80-BD971259CA94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97218-123C-AB40-96F8-351D5DD0B127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A43F1E-D8E4-CF3C-A6C2-20089E60A59A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976434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ECAE4F-DE5A-BA42-9ADE-9B275503D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63169-CB5C-E403-B970-22991A36F0B0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09AD0-D660-2943-633B-FB2F0411AFBB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B0B02-DEC8-5A73-B465-ABFD83439A83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90705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7ED00-54CB-C75A-D169-A97957480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664300-9CF1-B2BC-0780-890B4B4D3DF0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C3F075-CEB7-7813-AD95-407ED34E7918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4D982-A801-66D4-3B62-94A1C6744082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41173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0FC8-64D7-0B62-7135-B20125396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377D56-198E-A72B-81B6-D9F40C20CDFD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5EDCD-B3C0-CA78-4D10-CF038E7D990C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32FAB-CFFC-B4E1-14CA-8B16D7F51A1C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32918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EE154-E5F8-76F6-4C05-A364C2934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251C94-DD70-70E8-FF19-CB41C88A95D5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F32086-C70B-5E73-D8DB-3B150428EA36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BDB8C7-B365-0EA6-DF9F-672832D38A42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9293496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52FE41-DE5A-2EFA-36AA-F2B749045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50672D-36B4-3099-F804-FA75A40D27B9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4B252D-12D5-D993-60C6-6EFDAFF24CCF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BBCBB7-36B7-F4DA-8C02-7BC0449B85B0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184413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FEA09C-708C-25D1-A3D6-F431876D9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965400-3401-4AC8-3CAE-7BA6672FF7FA}"/>
              </a:ext>
            </a:extLst>
          </p:cNvPr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03A79-EE9B-D837-41CD-50F51E424B0D}"/>
              </a:ext>
            </a:extLst>
          </p:cNvPr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FCC45-EE88-EE45-FDE6-0D8B5F7BE1BD}"/>
              </a:ext>
            </a:extLst>
          </p:cNvPr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03CCDE5-9680-4ECB-BF2F-471E3EEC7E59}" type="slidenum">
              <a:rPr kumimoji="0" lang="en-US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82778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A813A-4353-C055-E766-87FF7C6B27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A784C-DD68-20DD-D2FA-6504AA1935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5099-E4BA-EC1B-0C3F-C1A4EC2F0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91526-6183-3101-37B0-7A97B529B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AE1FAB-9ED1-5FBE-7837-A5A3B5830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490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19460-8B7A-727A-C7C2-D903BF6FE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C21913-FE9F-9CFC-D8F6-7AB537FFA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B7F70-992C-3566-2527-D3BC9AC0B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8D526-0F77-DACA-9CDB-81C3D1C7F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4FBB-D97B-BB1B-E140-2146005D2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3012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20866C-435F-3E2B-1C4A-DA6A60F8A0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50E7E-7D8B-E5A3-C6C8-8BEC90015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3F904C-5747-51E0-18FF-95E8EA0E5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2A01C-C04B-CBC3-213F-E0490C070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58722-6D98-B15B-E75F-366F278CA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47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7641A-F4B3-32A0-0266-D8EE28177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6B7A6-9B80-AF39-3C84-BDED63325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44DFA4-8427-CD93-A6D0-4E80EB63A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B4694-D3B9-10FD-5E42-4D6650F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F6A99F-F99E-D440-DD71-64817F85D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347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1C57D-9CB6-657E-EF7D-47FFDC732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B2E8FD-6CEB-111F-ED2D-79E50192B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4F4AA-C134-CFAF-E5F0-97784E13C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0B57C-76D5-1F07-9797-8C93A27CA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D1060-D73A-0F08-31AC-BB10ED19A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4073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2C18D-352B-9A67-EC96-26D2F318B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20E9B-C66A-429A-A929-18E93627BA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CCD8C0-5FB0-A193-8DEA-63F95210CB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695080-85EF-D534-D5AF-B9200EB3F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BC7B3B-6465-222B-AE37-E4BE5BD69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03C6-055B-BBF6-B351-00854CFD0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80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D7EEC-57BA-1B5B-C906-712D6F83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A9CC80-1517-89E5-4388-A34A721852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B7C9AA-CA73-CA42-31B6-A39E84E00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B5CEBA-0685-781B-10C2-DB89AD7BF1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800CC7-11A0-3395-21AE-6114103561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9C1A5D9-BD7E-6CB7-78A9-CB893BAEA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94CD38-7322-0817-80BF-49237F964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264963-5C20-E7AD-E17A-54978C6F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7451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151A2-CB69-2F52-BCF5-81C906C74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E10AEF-5AA6-C30D-8CB5-48958C769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3BBFE-2094-3C20-9C56-76FEEF1E3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D83E0-1782-425B-03A9-F745621A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2288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078CD-A352-B220-BB21-94143204C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A733C-C8A4-6583-1586-DA586EF63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02A47-7E51-9E17-9523-1BBC3067F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9424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18712-597F-D7CD-FE83-A7B514E401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C35AC-8C56-D604-DBAD-C7BAB964E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BC809C-90E8-E5EB-8622-2A0C2195B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B4678-F197-050C-2C9B-E8B9E865B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31382-46B7-CE04-EB71-448A2E816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D50F4-BA9B-B67B-CB1F-FE235764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93281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E0F23-3F85-EF89-7BB0-92AD76C2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B54F43-B547-0DDB-4789-33E015BFBA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6DC6E0-73EF-3E5F-D02F-58B398ACAA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D89E3F-6C82-5904-E5F4-1F5669898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A7347B-9E9F-0095-505D-255B56124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BBCD3-3518-F1EE-E1FE-2CDD0471B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7496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073426-3F60-4A83-1D1D-D07DEE32E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FDF62-23C9-D2B2-390D-49A58E4B1A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85F01B-AB08-53A5-BB3F-B52A942E2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0F1EC-863C-4B8A-9537-DB9D606064DC}" type="datetimeFigureOut">
              <a:rPr lang="en-IN" smtClean="0"/>
              <a:t>24-03-2025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6177F-3DC1-DB3B-A54E-3BA4FA7379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125045-A33B-6397-8201-F742B9EA2E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223D8A-D060-417D-863F-33FF61A864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675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ecolind.2024.112933" TargetMode="Externa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jnc.2024.126741" TargetMode="Externa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gecco.2024.e03245" TargetMode="Externa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1016/j.ecolind.2024.113068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DEE9203-D8CD-49E2-49A1-58500124FD01}"/>
              </a:ext>
            </a:extLst>
          </p:cNvPr>
          <p:cNvSpPr txBox="1">
            <a:spLocks noEditPoints="1"/>
          </p:cNvSpPr>
          <p:nvPr/>
        </p:nvSpPr>
        <p:spPr>
          <a:xfrm>
            <a:off x="0" y="0"/>
            <a:ext cx="12192000" cy="174031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/>
          <p:cNvSpPr>
            <a:spLocks noGrp="1" noEditPoints="1"/>
          </p:cNvSpPr>
          <p:nvPr>
            <p:ph type="title"/>
          </p:nvPr>
        </p:nvSpPr>
        <p:spPr>
          <a:xfrm>
            <a:off x="501444" y="420544"/>
            <a:ext cx="11012129" cy="89922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3200" b="1" spc="-25">
                <a:solidFill>
                  <a:schemeClr val="bg1"/>
                </a:solidFill>
                <a:ea typeface="+mj-lt"/>
                <a:cs typeface="+mj-lt"/>
              </a:rPr>
              <a:t>AI-Driven Analysis of Climate-Induced Biodiversity Loss: Predicting Species Decline and Conservation Strategies under RCP 8.5</a:t>
            </a:r>
            <a:endParaRPr lang="en-US" b="1">
              <a:solidFill>
                <a:schemeClr val="bg1"/>
              </a:solidFill>
              <a:ea typeface="+mj-lt"/>
              <a:cs typeface="+mj-l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858" y="1808814"/>
            <a:ext cx="8786259" cy="505908"/>
          </a:xfrm>
          <a:prstGeom prst="rect">
            <a:avLst/>
          </a:prstGeom>
        </p:spPr>
        <p:txBody>
          <a:bodyPr vert="horz" wrap="square" lIns="0" tIns="13335" rIns="0" bIns="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200" b="1" kern="0" spc="-10">
                <a:solidFill>
                  <a:prstClr val="black">
                    <a:lumMod val="95000"/>
                    <a:lumOff val="5000"/>
                  </a:prstClr>
                </a:solidFill>
                <a:latin typeface="Times New Roman" panose="02020603050405020304"/>
                <a:cs typeface="Times New Roman" panose="02020603050405020304"/>
              </a:rPr>
              <a:t>22BIO211</a:t>
            </a:r>
            <a:r>
              <a:rPr kumimoji="0" lang="en-US" sz="3200" b="1" i="0" u="none" strike="noStrike" kern="0" cap="none" spc="-1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 panose="02020603050405020304"/>
                <a:cs typeface="Times New Roman" panose="02020603050405020304"/>
              </a:rPr>
              <a:t> – Intelligence of Biological Systems - 2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04EC6-FA4B-DF45-6F61-F56B3591A3D4}"/>
              </a:ext>
            </a:extLst>
          </p:cNvPr>
          <p:cNvSpPr txBox="1"/>
          <p:nvPr/>
        </p:nvSpPr>
        <p:spPr>
          <a:xfrm>
            <a:off x="1725559" y="2940753"/>
            <a:ext cx="8268929" cy="249299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YaHei"/>
                <a:cs typeface="Times New Roman"/>
              </a:rPr>
              <a:t> TEAM - </a:t>
            </a:r>
            <a:r>
              <a:rPr lang="en-US" sz="3600" b="1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YaHei"/>
                <a:cs typeface="Times New Roman"/>
              </a:rPr>
              <a:t>2</a:t>
            </a:r>
            <a:endParaRPr kumimoji="0" lang="en-US" sz="3600" b="1" i="0" u="none" strike="noStrike" kern="0" cap="none" spc="-9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/>
              <a:ea typeface="Microsoft YaHei"/>
              <a:cs typeface="Times New Roman"/>
            </a:endParaRPr>
          </a:p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  <a:p>
            <a:pPr>
              <a:defRPr/>
            </a:pP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 	CH</a:t>
            </a:r>
            <a:r>
              <a:rPr lang="en-US" sz="2000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.SC.U4AIE23006</a:t>
            </a: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  </a:t>
            </a:r>
            <a:r>
              <a:rPr kumimoji="0" lang="en-US" sz="2000" b="1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 –   </a:t>
            </a:r>
            <a:r>
              <a:rPr lang="en-US" sz="2000" b="1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BOLLIMUNTHA KAVYA SAI</a:t>
            </a:r>
          </a:p>
          <a:p>
            <a:pPr>
              <a:defRPr/>
            </a:pPr>
            <a:r>
              <a:rPr lang="en-US" sz="2000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 	</a:t>
            </a: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CH</a:t>
            </a:r>
            <a:r>
              <a:rPr lang="en-US" sz="2000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.SC.U4AIE23029</a:t>
            </a: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  </a:t>
            </a:r>
            <a:r>
              <a:rPr kumimoji="0" lang="en-US" sz="2000" b="1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 –   </a:t>
            </a:r>
            <a:r>
              <a:rPr lang="en-US" sz="2000" b="1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MAMIDI SUMITHRA BHARGAVI</a:t>
            </a:r>
            <a:endParaRPr lang="en-US" sz="2000" b="1" i="0" u="none" strike="noStrike" kern="0" cap="none" spc="-9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/>
              <a:ea typeface="Microsoft JhengHei UI"/>
              <a:cs typeface="Times New Roman"/>
            </a:endParaRPr>
          </a:p>
          <a:p>
            <a:pPr>
              <a:defRPr/>
            </a:pP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 	CH</a:t>
            </a:r>
            <a:r>
              <a:rPr lang="en-US" sz="2000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.SC.U4AIE23041</a:t>
            </a: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  </a:t>
            </a:r>
            <a:r>
              <a:rPr kumimoji="0" lang="en-US" sz="2000" b="1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 –   </a:t>
            </a:r>
            <a:r>
              <a:rPr lang="en-US" sz="2000" b="1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PARVATHY VINOD</a:t>
            </a:r>
            <a:endParaRPr lang="en-US" sz="2000" b="1" i="0" u="none" strike="noStrike" kern="0" cap="none" spc="-9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/>
              <a:ea typeface="Microsoft JhengHei UI"/>
              <a:cs typeface="Times New Roman"/>
            </a:endParaRPr>
          </a:p>
          <a:p>
            <a:pPr>
              <a:defRPr/>
            </a:pP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 	CH</a:t>
            </a:r>
            <a:r>
              <a:rPr lang="en-US" sz="2000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.SC.U4AIE23057</a:t>
            </a: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  </a:t>
            </a:r>
            <a:r>
              <a:rPr kumimoji="0" lang="en-US" sz="2000" b="1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 –   </a:t>
            </a:r>
            <a:r>
              <a:rPr lang="en-US" sz="2000" b="1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V J RENUKA</a:t>
            </a:r>
            <a:endParaRPr kumimoji="0" lang="en-US" sz="2000" b="0" i="0" u="none" strike="noStrike" kern="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/>
              <a:cs typeface="Times New Roman"/>
            </a:endParaRPr>
          </a:p>
          <a:p>
            <a:pPr>
              <a:defRPr/>
            </a:pP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 	CH</a:t>
            </a:r>
            <a:r>
              <a:rPr lang="en-US" sz="2000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ea typeface="Microsoft JhengHei UI"/>
                <a:cs typeface="Times New Roman"/>
              </a:rPr>
              <a:t>.SC.U4AIE23058</a:t>
            </a:r>
            <a:r>
              <a:rPr kumimoji="0" lang="en-US" sz="2000" b="0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  </a:t>
            </a:r>
            <a:r>
              <a:rPr kumimoji="0" lang="en-US" sz="2000" b="1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ea typeface="Microsoft JhengHei UI"/>
                <a:cs typeface="Times New Roman"/>
              </a:rPr>
              <a:t> –</a:t>
            </a:r>
            <a:r>
              <a:rPr kumimoji="0" lang="en-US" sz="2000" b="1" i="0" u="none" strike="noStrike" kern="0" cap="none" spc="-90" normalizeH="0" baseline="0" noProof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Times New Roman"/>
                <a:cs typeface="Times New Roman"/>
              </a:rPr>
              <a:t>   </a:t>
            </a:r>
            <a:r>
              <a:rPr lang="en-US" sz="2000" b="1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cs typeface="Times New Roman"/>
              </a:rPr>
              <a:t>V </a:t>
            </a:r>
            <a:r>
              <a:rPr lang="en-US" sz="2000" b="1" kern="0" spc="-90" err="1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cs typeface="Times New Roman"/>
              </a:rPr>
              <a:t>V</a:t>
            </a:r>
            <a:r>
              <a:rPr lang="en-US" sz="2000" b="1" kern="0" spc="-90">
                <a:solidFill>
                  <a:prstClr val="black">
                    <a:lumMod val="95000"/>
                    <a:lumOff val="5000"/>
                  </a:prstClr>
                </a:solidFill>
                <a:latin typeface="Times New Roman"/>
                <a:cs typeface="Times New Roman"/>
              </a:rPr>
              <a:t> N S POORNA CHANDRIKA</a:t>
            </a:r>
            <a:endParaRPr kumimoji="0" lang="en-US" sz="2000" b="1" i="0" u="none" strike="noStrike" kern="0" cap="none" spc="0" normalizeH="0" baseline="0" noProof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746958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198FF-BA78-5313-D15F-EC51D92E32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8EE7B95-C2AB-3E9C-CCC3-918E2FC5B9E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EBD2C66-DCBE-FB83-7BD8-F6AE39705791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677265" y="173789"/>
            <a:ext cx="5009349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Dataset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96955F-5F5B-67C6-460C-4227F7C95A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399838"/>
              </p:ext>
            </p:extLst>
          </p:nvPr>
        </p:nvGraphicFramePr>
        <p:xfrm>
          <a:off x="402566" y="306813"/>
          <a:ext cx="11473080" cy="4968833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92415">
                  <a:extLst>
                    <a:ext uri="{9D8B030D-6E8A-4147-A177-3AD203B41FA5}">
                      <a16:colId xmlns:a16="http://schemas.microsoft.com/office/drawing/2014/main" val="641403470"/>
                    </a:ext>
                  </a:extLst>
                </a:gridCol>
                <a:gridCol w="6886754">
                  <a:extLst>
                    <a:ext uri="{9D8B030D-6E8A-4147-A177-3AD203B41FA5}">
                      <a16:colId xmlns:a16="http://schemas.microsoft.com/office/drawing/2014/main" val="2692182460"/>
                    </a:ext>
                  </a:extLst>
                </a:gridCol>
                <a:gridCol w="1293911">
                  <a:extLst>
                    <a:ext uri="{9D8B030D-6E8A-4147-A177-3AD203B41FA5}">
                      <a16:colId xmlns:a16="http://schemas.microsoft.com/office/drawing/2014/main" val="746268360"/>
                    </a:ext>
                  </a:extLst>
                </a:gridCol>
              </a:tblGrid>
              <a:tr h="632603">
                <a:tc>
                  <a:txBody>
                    <a:bodyPr/>
                    <a:lstStyle/>
                    <a:p>
                      <a:r>
                        <a:rPr lang="en-US" b="1"/>
                        <a:t>Column Name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Data Type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2725823"/>
                  </a:ext>
                </a:extLst>
              </a:tr>
              <a:tr h="402642">
                <a:tc>
                  <a:txBody>
                    <a:bodyPr/>
                    <a:lstStyle/>
                    <a:p>
                      <a:r>
                        <a:rPr lang="en-US" b="1"/>
                        <a:t>ISO3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3-letter country code (e.g., AFG for Afghanistan)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9076495"/>
                  </a:ext>
                </a:extLst>
              </a:tr>
              <a:tr h="402642">
                <a:tc>
                  <a:txBody>
                    <a:bodyPr/>
                    <a:lstStyle/>
                    <a:p>
                      <a:r>
                        <a:rPr lang="en-US" b="1" err="1"/>
                        <a:t>current_mammal_SR</a:t>
                      </a:r>
                      <a:endParaRPr lang="en-US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species richness for mammals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6555816"/>
                  </a:ext>
                </a:extLst>
              </a:tr>
              <a:tr h="402642">
                <a:tc>
                  <a:txBody>
                    <a:bodyPr/>
                    <a:lstStyle/>
                    <a:p>
                      <a:r>
                        <a:rPr lang="en-US" b="1"/>
                        <a:t>rcp26_mammal_SR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Predicted species richness under </a:t>
                      </a:r>
                      <a:r>
                        <a:rPr lang="en-US" b="1"/>
                        <a:t>RCP 2.6</a:t>
                      </a:r>
                      <a:r>
                        <a:rPr lang="en-US"/>
                        <a:t> scenario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6603765"/>
                  </a:ext>
                </a:extLst>
              </a:tr>
              <a:tr h="585660">
                <a:tc>
                  <a:txBody>
                    <a:bodyPr/>
                    <a:lstStyle/>
                    <a:p>
                      <a:r>
                        <a:rPr lang="en-US" b="1"/>
                        <a:t>rcp85_mammal_SR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Predicted species richness under </a:t>
                      </a:r>
                      <a:r>
                        <a:rPr lang="en-US" b="1"/>
                        <a:t>RCP 8.5</a:t>
                      </a:r>
                      <a:r>
                        <a:rPr lang="en-US"/>
                        <a:t> scenario (worst-case climate change)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0186421"/>
                  </a:ext>
                </a:extLst>
              </a:tr>
              <a:tr h="402642">
                <a:tc>
                  <a:txBody>
                    <a:bodyPr/>
                    <a:lstStyle/>
                    <a:p>
                      <a:r>
                        <a:rPr lang="en-US" b="1"/>
                        <a:t>rcp85_mammal_pctChange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% change in mammal species richness</a:t>
                      </a:r>
                      <a:r>
                        <a:rPr lang="en-US"/>
                        <a:t> under RCP 8.5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3318682"/>
                  </a:ext>
                </a:extLst>
              </a:tr>
              <a:tr h="305031">
                <a:tc>
                  <a:txBody>
                    <a:bodyPr/>
                    <a:lstStyle/>
                    <a:p>
                      <a:r>
                        <a:rPr lang="en-US" b="1" err="1"/>
                        <a:t>current_bird_SR</a:t>
                      </a:r>
                      <a:endParaRPr lang="en-US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Current species richness for birds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2664558"/>
                  </a:ext>
                </a:extLst>
              </a:tr>
              <a:tr h="402642">
                <a:tc>
                  <a:txBody>
                    <a:bodyPr/>
                    <a:lstStyle/>
                    <a:p>
                      <a:r>
                        <a:rPr lang="en-US" b="1"/>
                        <a:t>rcp85_bird_pctChange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% change in bird species richness</a:t>
                      </a:r>
                      <a:r>
                        <a:rPr lang="en-US"/>
                        <a:t> under RCP 8.5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0733742"/>
                  </a:ext>
                </a:extLst>
              </a:tr>
              <a:tr h="305031">
                <a:tc>
                  <a:txBody>
                    <a:bodyPr/>
                    <a:lstStyle/>
                    <a:p>
                      <a:r>
                        <a:rPr lang="en-US" b="1" err="1"/>
                        <a:t>GDP_per_capita</a:t>
                      </a:r>
                      <a:endParaRPr lang="en-US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Economic indicator (GDP per person)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0705808"/>
                  </a:ext>
                </a:extLst>
              </a:tr>
              <a:tr h="305031">
                <a:tc>
                  <a:txBody>
                    <a:bodyPr/>
                    <a:lstStyle/>
                    <a:p>
                      <a:r>
                        <a:rPr lang="en-US" b="1"/>
                        <a:t>CO2_per_capita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CO₂ emissions per person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7961498"/>
                  </a:ext>
                </a:extLst>
              </a:tr>
              <a:tr h="585660">
                <a:tc>
                  <a:txBody>
                    <a:bodyPr/>
                    <a:lstStyle/>
                    <a:p>
                      <a:r>
                        <a:rPr lang="en-US" b="1" err="1"/>
                        <a:t>Governance_score</a:t>
                      </a:r>
                      <a:endParaRPr lang="en-US" err="1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Environmental governance effectiveness (higher score = better policies)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0382121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3207C8A-7E09-4CA7-9062-0B79644A887B}"/>
              </a:ext>
            </a:extLst>
          </p:cNvPr>
          <p:cNvSpPr txBox="1"/>
          <p:nvPr/>
        </p:nvSpPr>
        <p:spPr>
          <a:xfrm>
            <a:off x="267419" y="5328249"/>
            <a:ext cx="8982972" cy="147732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How is it Measured?</a:t>
            </a:r>
          </a:p>
          <a:p>
            <a:pPr>
              <a:buFont typeface=""/>
              <a:buChar char="•"/>
            </a:pPr>
            <a:r>
              <a:rPr lang="en-US" b="1"/>
              <a:t>Species richness</a:t>
            </a:r>
            <a:r>
              <a:rPr lang="en-US"/>
              <a:t> is measured by counting the</a:t>
            </a:r>
            <a:r>
              <a:rPr lang="en-US" b="1"/>
              <a:t> species in a country</a:t>
            </a:r>
            <a:r>
              <a:rPr lang="en-US"/>
              <a:t>.</a:t>
            </a:r>
            <a:endParaRPr lang="en-US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b="1"/>
              <a:t>RCP scenarios</a:t>
            </a:r>
            <a:r>
              <a:rPr lang="en-US"/>
              <a:t> simulate </a:t>
            </a:r>
            <a:r>
              <a:rPr lang="en-US" b="1"/>
              <a:t>future biodiversity changes</a:t>
            </a:r>
            <a:r>
              <a:rPr lang="en-US"/>
              <a:t> based on projected climate impacts.</a:t>
            </a:r>
            <a:endParaRPr lang="en-US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b="1"/>
              <a:t>Economic &amp; environmental factors</a:t>
            </a:r>
            <a:r>
              <a:rPr lang="en-US"/>
              <a:t> (GDP, CO₂ emissions, governance) are collected from </a:t>
            </a:r>
            <a:r>
              <a:rPr lang="en-US" b="1"/>
              <a:t>global databases</a:t>
            </a:r>
            <a:r>
              <a:rPr lang="en-US"/>
              <a:t> to examine their correlation with biodiversity trends.</a:t>
            </a:r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6611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C902C-B12E-8BBC-CC00-BFCB6214E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19285942-9C45-8DBF-10A2-8FC6CB7B9C7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B3AE6E5-1CA1-0419-2883-73A2E533C204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677265" y="173789"/>
            <a:ext cx="5009349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Dataset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859E5B3-0C7B-CE9C-C900-82E25D987374}"/>
              </a:ext>
            </a:extLst>
          </p:cNvPr>
          <p:cNvSpPr txBox="1"/>
          <p:nvPr/>
        </p:nvSpPr>
        <p:spPr>
          <a:xfrm>
            <a:off x="454325" y="741872"/>
            <a:ext cx="11427123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2400" b="1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/>
              <a:t>Analyzes how </a:t>
            </a:r>
            <a:r>
              <a:rPr lang="en-US" sz="2400" b="1"/>
              <a:t>species (mammals &amp; birds) are shifting their ranges across country borders</a:t>
            </a:r>
            <a:r>
              <a:rPr lang="en-US" sz="2400"/>
              <a:t> due to climate change.</a:t>
            </a: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/>
              <a:t>Focuses on </a:t>
            </a:r>
            <a:r>
              <a:rPr lang="en-US" sz="2400" b="1"/>
              <a:t>transboundary regions</a:t>
            </a:r>
            <a:r>
              <a:rPr lang="en-US" sz="2400"/>
              <a:t>, where conservation efforts must be coordinated between multiple nations.</a:t>
            </a: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/>
              <a:t>Includes a </a:t>
            </a:r>
            <a:r>
              <a:rPr lang="en-US" sz="2400" b="1" err="1"/>
              <a:t>barrier_species</a:t>
            </a:r>
            <a:r>
              <a:rPr lang="en-US" sz="2400"/>
              <a:t> column, which shows the </a:t>
            </a:r>
            <a:r>
              <a:rPr lang="en-US" sz="2400" b="1"/>
              <a:t>number of species facing migration barriers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400">
              <a:ea typeface="Calibri"/>
              <a:cs typeface="Calibri"/>
            </a:endParaRPr>
          </a:p>
          <a:p>
            <a:r>
              <a:rPr lang="en-US" sz="2400" b="1">
                <a:ea typeface="+mn-lt"/>
                <a:cs typeface="+mn-lt"/>
              </a:rPr>
              <a:t>Significance:</a:t>
            </a:r>
            <a:endParaRPr lang="en-US" sz="24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Identifies </a:t>
            </a:r>
            <a:r>
              <a:rPr lang="en-US" sz="2400" b="1">
                <a:ea typeface="+mn-lt"/>
                <a:cs typeface="+mn-lt"/>
              </a:rPr>
              <a:t>cross-border biodiversity shifts</a:t>
            </a:r>
            <a:r>
              <a:rPr lang="en-US" sz="2400">
                <a:ea typeface="+mn-lt"/>
                <a:cs typeface="+mn-lt"/>
              </a:rPr>
              <a:t>, helping countries coordinate conservation efforts.</a:t>
            </a:r>
            <a:endParaRPr lang="en-US" sz="240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Highlights </a:t>
            </a:r>
            <a:r>
              <a:rPr lang="en-US" sz="2400" b="1">
                <a:ea typeface="+mn-lt"/>
                <a:cs typeface="+mn-lt"/>
              </a:rPr>
              <a:t>areas where species migration is blocked</a:t>
            </a:r>
            <a:r>
              <a:rPr lang="en-US" sz="2400">
                <a:ea typeface="+mn-lt"/>
                <a:cs typeface="+mn-lt"/>
              </a:rPr>
              <a:t>, indicating the need for </a:t>
            </a:r>
            <a:r>
              <a:rPr lang="en-US" sz="2400" b="1">
                <a:ea typeface="+mn-lt"/>
                <a:cs typeface="+mn-lt"/>
              </a:rPr>
              <a:t>wildlife corridors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>
              <a:ea typeface="Calibri"/>
              <a:cs typeface="Calibri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7A339DB2-395A-5243-7FC8-88AADE7E5335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B220B9-DA4C-61CE-87B5-4F2A58FAF715}"/>
              </a:ext>
            </a:extLst>
          </p:cNvPr>
          <p:cNvSpPr txBox="1"/>
          <p:nvPr/>
        </p:nvSpPr>
        <p:spPr>
          <a:xfrm>
            <a:off x="2487283" y="158150"/>
            <a:ext cx="773501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a typeface="+mn-lt"/>
                <a:cs typeface="+mn-lt"/>
              </a:rPr>
              <a:t>Transboundary Range Shifts Dataset</a:t>
            </a:r>
            <a:endParaRPr lang="en-US" sz="3200" b="1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789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ABC83-9C90-16B4-078E-DEF708A679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3C5E410-5E10-048B-5A06-FA9EAC54EEA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CBD2770-BB08-2A17-FEC8-E8540A455C07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677265" y="173789"/>
            <a:ext cx="5009349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Dataset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75C093A-09BC-543D-4CAC-C9CB7C6DF6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2099340"/>
              </p:ext>
            </p:extLst>
          </p:nvPr>
        </p:nvGraphicFramePr>
        <p:xfrm>
          <a:off x="388189" y="1340257"/>
          <a:ext cx="11192887" cy="2834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730963">
                  <a:extLst>
                    <a:ext uri="{9D8B030D-6E8A-4147-A177-3AD203B41FA5}">
                      <a16:colId xmlns:a16="http://schemas.microsoft.com/office/drawing/2014/main" val="1031394579"/>
                    </a:ext>
                  </a:extLst>
                </a:gridCol>
                <a:gridCol w="6016177">
                  <a:extLst>
                    <a:ext uri="{9D8B030D-6E8A-4147-A177-3AD203B41FA5}">
                      <a16:colId xmlns:a16="http://schemas.microsoft.com/office/drawing/2014/main" val="2876252757"/>
                    </a:ext>
                  </a:extLst>
                </a:gridCol>
                <a:gridCol w="1445747">
                  <a:extLst>
                    <a:ext uri="{9D8B030D-6E8A-4147-A177-3AD203B41FA5}">
                      <a16:colId xmlns:a16="http://schemas.microsoft.com/office/drawing/2014/main" val="296561426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Column Name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Data Type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8462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border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Country border (e.g., AFG.CHN = Afghanistan-China)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430054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rcp45_mammals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mammal species shifting under </a:t>
                      </a:r>
                      <a:r>
                        <a:rPr lang="en-US" b="1"/>
                        <a:t>RCP 4.5</a:t>
                      </a:r>
                      <a:r>
                        <a:rPr lang="en-US"/>
                        <a:t> scenario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313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rcp85_mammals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mammal species shifting under </a:t>
                      </a:r>
                      <a:r>
                        <a:rPr lang="en-US" b="1"/>
                        <a:t>RCP 8.5</a:t>
                      </a:r>
                      <a:r>
                        <a:rPr lang="en-US"/>
                        <a:t> scenario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77484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rcp45_birds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bird species shifting under </a:t>
                      </a:r>
                      <a:r>
                        <a:rPr lang="en-US" b="1"/>
                        <a:t>RCP 4.5</a:t>
                      </a:r>
                      <a:r>
                        <a:rPr lang="en-US"/>
                        <a:t> scenario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3640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rcp85_birds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bird species shifting under </a:t>
                      </a:r>
                      <a:r>
                        <a:rPr lang="en-US" b="1"/>
                        <a:t>RCP 8.5</a:t>
                      </a:r>
                      <a:r>
                        <a:rPr lang="en-US"/>
                        <a:t> scenario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7151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barrier_species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Number of species </a:t>
                      </a:r>
                      <a:r>
                        <a:rPr lang="en-US" b="1"/>
                        <a:t>facing obstacles</a:t>
                      </a:r>
                      <a:r>
                        <a:rPr lang="en-US"/>
                        <a:t> to migration (e.g., urban areas, mountains)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Float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41305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D4A074D-3AB0-314F-A1D8-2F5E5DAFF6B4}"/>
              </a:ext>
            </a:extLst>
          </p:cNvPr>
          <p:cNvSpPr txBox="1"/>
          <p:nvPr/>
        </p:nvSpPr>
        <p:spPr>
          <a:xfrm>
            <a:off x="339306" y="4436853"/>
            <a:ext cx="1129772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How is it Measured?</a:t>
            </a:r>
          </a:p>
          <a:p>
            <a:pPr>
              <a:buFont typeface=""/>
              <a:buChar char="•"/>
            </a:pPr>
            <a:r>
              <a:rPr lang="en-US"/>
              <a:t>Uses </a:t>
            </a:r>
            <a:r>
              <a:rPr lang="en-US" b="1"/>
              <a:t>ecological models</a:t>
            </a:r>
            <a:r>
              <a:rPr lang="en-US"/>
              <a:t> to predict </a:t>
            </a:r>
            <a:r>
              <a:rPr lang="en-US" b="1"/>
              <a:t>species range shifts</a:t>
            </a:r>
            <a:r>
              <a:rPr lang="en-US"/>
              <a:t> based on temperature &amp; habitat suitability.</a:t>
            </a:r>
          </a:p>
          <a:p>
            <a:pPr>
              <a:buFont typeface=""/>
              <a:buChar char="•"/>
            </a:pPr>
            <a:r>
              <a:rPr lang="en-US" b="1"/>
              <a:t>Barrier species</a:t>
            </a:r>
            <a:r>
              <a:rPr lang="en-US"/>
              <a:t> are determined by analyzing </a:t>
            </a:r>
            <a:r>
              <a:rPr lang="en-US" b="1"/>
              <a:t>geographical features</a:t>
            </a:r>
            <a:r>
              <a:rPr lang="en-US"/>
              <a:t> that block movement (e.g., deserts, rivers, cities).</a:t>
            </a:r>
          </a:p>
        </p:txBody>
      </p:sp>
      <p:sp>
        <p:nvSpPr>
          <p:cNvPr id="7" name="object 2">
            <a:extLst>
              <a:ext uri="{FF2B5EF4-FFF2-40B4-BE49-F238E27FC236}">
                <a16:creationId xmlns:a16="http://schemas.microsoft.com/office/drawing/2014/main" id="{60CF1906-12B9-A7F1-A6BC-51B518D1A138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94DA08-4F9B-3C55-6FF4-45C63C3CC0E0}"/>
              </a:ext>
            </a:extLst>
          </p:cNvPr>
          <p:cNvSpPr txBox="1"/>
          <p:nvPr/>
        </p:nvSpPr>
        <p:spPr>
          <a:xfrm>
            <a:off x="3436188" y="158151"/>
            <a:ext cx="579407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bg1"/>
                </a:solidFill>
                <a:ea typeface="+mn-lt"/>
                <a:cs typeface="+mn-lt"/>
              </a:rPr>
              <a:t>Key Columns &amp; Their Meaning</a:t>
            </a:r>
            <a:endParaRPr lang="en-US" sz="2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655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1A8596-7555-1D08-8C39-0A451E755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64CC4F47-CE0B-C6A6-8761-DEA2CE3B9278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9969F699-7BDF-1C6F-D210-F1C0BD1CF03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F7412DE-CB12-ECBD-2E62-7B79CF8AE274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116548" y="231298"/>
            <a:ext cx="5987009" cy="4560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3200" b="1" spc="-25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Transboundary Richness Dataset</a:t>
            </a:r>
            <a:endParaRPr lang="en-US" sz="28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BFC11F-FDB6-D706-3268-88D4A8557F06}"/>
              </a:ext>
            </a:extLst>
          </p:cNvPr>
          <p:cNvSpPr txBox="1"/>
          <p:nvPr/>
        </p:nvSpPr>
        <p:spPr>
          <a:xfrm>
            <a:off x="523103" y="1223320"/>
            <a:ext cx="11145794" cy="443198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b="1">
              <a:ea typeface="Calibri"/>
              <a:cs typeface="Calibri"/>
            </a:endParaRPr>
          </a:p>
          <a:p>
            <a:pPr algn="just"/>
            <a:r>
              <a:rPr lang="en-US" sz="2400" b="1"/>
              <a:t>Description</a:t>
            </a:r>
            <a:r>
              <a:rPr lang="en-US" sz="2400" b="1">
                <a:ea typeface="+mn-lt"/>
                <a:cs typeface="+mn-lt"/>
              </a:rPr>
              <a:t>:</a:t>
            </a:r>
            <a:endParaRPr lang="en-US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Measures </a:t>
            </a:r>
            <a:r>
              <a:rPr lang="en-US" sz="2400" b="1">
                <a:ea typeface="+mn-lt"/>
                <a:cs typeface="+mn-lt"/>
              </a:rPr>
              <a:t>biodiversity richness in transboundary regions</a:t>
            </a:r>
            <a:r>
              <a:rPr lang="en-US" sz="2400">
                <a:ea typeface="+mn-lt"/>
                <a:cs typeface="+mn-lt"/>
              </a:rPr>
              <a:t>, where two or more countries share species.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Helps </a:t>
            </a:r>
            <a:r>
              <a:rPr lang="en-US" sz="2400" b="1">
                <a:ea typeface="+mn-lt"/>
                <a:cs typeface="+mn-lt"/>
              </a:rPr>
              <a:t>determine conservation priorities</a:t>
            </a:r>
            <a:r>
              <a:rPr lang="en-US" sz="2400">
                <a:ea typeface="+mn-lt"/>
                <a:cs typeface="+mn-lt"/>
              </a:rPr>
              <a:t> for regions with </a:t>
            </a:r>
            <a:r>
              <a:rPr lang="en-US" sz="2400" b="1">
                <a:ea typeface="+mn-lt"/>
                <a:cs typeface="+mn-lt"/>
              </a:rPr>
              <a:t>high species richness &amp; many endangered species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  <a:p>
            <a:pPr algn="just"/>
            <a:endParaRPr lang="en-US" sz="2400" b="1">
              <a:ea typeface="Calibri"/>
              <a:cs typeface="Calibri"/>
            </a:endParaRPr>
          </a:p>
          <a:p>
            <a:pPr algn="just"/>
            <a:r>
              <a:rPr lang="en-US" sz="2400" b="1">
                <a:ea typeface="+mn-lt"/>
                <a:cs typeface="+mn-lt"/>
              </a:rPr>
              <a:t>Significance: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Helps pinpoint </a:t>
            </a:r>
            <a:r>
              <a:rPr lang="en-US" sz="2400" b="1">
                <a:ea typeface="+mn-lt"/>
                <a:cs typeface="+mn-lt"/>
              </a:rPr>
              <a:t>biodiversity hotspots that require multinational conservation efforts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Shows which borders have the </a:t>
            </a:r>
            <a:r>
              <a:rPr lang="en-US" sz="2400" b="1">
                <a:ea typeface="+mn-lt"/>
                <a:cs typeface="+mn-lt"/>
              </a:rPr>
              <a:t>highest number of endangered species</a:t>
            </a:r>
            <a:r>
              <a:rPr lang="en-US" sz="2400">
                <a:ea typeface="+mn-lt"/>
                <a:cs typeface="+mn-lt"/>
              </a:rPr>
              <a:t>, guiding conservation priorities.</a:t>
            </a:r>
            <a:endParaRPr lang="en-US"/>
          </a:p>
          <a:p>
            <a:pPr algn="just"/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721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0C9DF-000D-9E94-7C06-AF363D65F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76D2B8A5-B38F-9506-F7B2-153F6D229FBF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BF32BF9F-D9D6-7FF1-BC56-FAFA4068967B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2A91C9D-F96E-9BE9-050A-45E370421CEC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677265" y="173789"/>
            <a:ext cx="5009349" cy="4006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2800" b="1" spc="-25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Key Columns &amp; Their Meaning</a:t>
            </a:r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C8CE9F0-05C6-E3C1-0712-F498CC497E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136449"/>
              </p:ext>
            </p:extLst>
          </p:nvPr>
        </p:nvGraphicFramePr>
        <p:xfrm>
          <a:off x="86264" y="1538378"/>
          <a:ext cx="11861305" cy="14630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953769">
                  <a:extLst>
                    <a:ext uri="{9D8B030D-6E8A-4147-A177-3AD203B41FA5}">
                      <a16:colId xmlns:a16="http://schemas.microsoft.com/office/drawing/2014/main" val="2233735854"/>
                    </a:ext>
                  </a:extLst>
                </a:gridCol>
                <a:gridCol w="6713947">
                  <a:extLst>
                    <a:ext uri="{9D8B030D-6E8A-4147-A177-3AD203B41FA5}">
                      <a16:colId xmlns:a16="http://schemas.microsoft.com/office/drawing/2014/main" val="242544234"/>
                    </a:ext>
                  </a:extLst>
                </a:gridCol>
                <a:gridCol w="1193589">
                  <a:extLst>
                    <a:ext uri="{9D8B030D-6E8A-4147-A177-3AD203B41FA5}">
                      <a16:colId xmlns:a16="http://schemas.microsoft.com/office/drawing/2014/main" val="153039235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Column Name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Description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Data Type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477127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border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Country border (e.g., AFG.CHN = Afghanistan-China)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Object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640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transboundary_richness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Total species richness shared between two countries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0527445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transboundary_richness_threatened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Number of threatened species shared between two countries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Integer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736064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FC2C5639-4A1F-0C5B-5B98-4E09AE7AD3BA}"/>
              </a:ext>
            </a:extLst>
          </p:cNvPr>
          <p:cNvSpPr txBox="1"/>
          <p:nvPr/>
        </p:nvSpPr>
        <p:spPr>
          <a:xfrm>
            <a:off x="224288" y="3200400"/>
            <a:ext cx="10248179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How is it Measured?</a:t>
            </a:r>
          </a:p>
          <a:p>
            <a:pPr>
              <a:buFont typeface=""/>
              <a:buChar char="•"/>
            </a:pPr>
            <a:r>
              <a:rPr lang="en-US" b="1"/>
              <a:t>Species richness</a:t>
            </a:r>
            <a:r>
              <a:rPr lang="en-US"/>
              <a:t> is determined by counting the </a:t>
            </a:r>
            <a:r>
              <a:rPr lang="en-US" b="1"/>
              <a:t>total number of species present in border regions</a:t>
            </a:r>
            <a:r>
              <a:rPr lang="en-US"/>
              <a:t>.</a:t>
            </a:r>
          </a:p>
          <a:p>
            <a:pPr>
              <a:buFont typeface=""/>
              <a:buChar char="•"/>
            </a:pPr>
            <a:r>
              <a:rPr lang="en-US" b="1"/>
              <a:t>Threatened species</a:t>
            </a:r>
            <a:r>
              <a:rPr lang="en-US"/>
              <a:t> are identified using </a:t>
            </a:r>
            <a:r>
              <a:rPr lang="en-US" b="1"/>
              <a:t>global conservation databases</a:t>
            </a:r>
            <a:r>
              <a:rPr lang="en-US"/>
              <a:t> (e.g., IUCN Red List).</a:t>
            </a:r>
          </a:p>
        </p:txBody>
      </p:sp>
    </p:spTree>
    <p:extLst>
      <p:ext uri="{BB962C8B-B14F-4D97-AF65-F5344CB8AC3E}">
        <p14:creationId xmlns:p14="http://schemas.microsoft.com/office/powerpoint/2010/main" val="36169743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54576-8EC6-03A0-E5BC-CB85AD9E5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310BAE8A-E0A9-38E4-5A72-08511A659076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8F5D6A7C-6C49-DF0C-F488-E7A69920E48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D4C1952-EB91-41DF-8D80-BE51C836679C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325793" y="303185"/>
            <a:ext cx="7539764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ea typeface="+mj-lt"/>
                <a:cs typeface="+mj-lt"/>
              </a:rPr>
              <a:t>Comparison of the Three Datasets</a:t>
            </a:r>
            <a:endParaRPr lang="en-US" b="1">
              <a:solidFill>
                <a:schemeClr val="bg1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0DD16DD-4FDD-FBAE-EA5A-F4B83C7789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327301"/>
              </p:ext>
            </p:extLst>
          </p:nvPr>
        </p:nvGraphicFramePr>
        <p:xfrm>
          <a:off x="503207" y="1222075"/>
          <a:ext cx="11386868" cy="3383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846717">
                  <a:extLst>
                    <a:ext uri="{9D8B030D-6E8A-4147-A177-3AD203B41FA5}">
                      <a16:colId xmlns:a16="http://schemas.microsoft.com/office/drawing/2014/main" val="239163455"/>
                    </a:ext>
                  </a:extLst>
                </a:gridCol>
                <a:gridCol w="2846717">
                  <a:extLst>
                    <a:ext uri="{9D8B030D-6E8A-4147-A177-3AD203B41FA5}">
                      <a16:colId xmlns:a16="http://schemas.microsoft.com/office/drawing/2014/main" val="4154170624"/>
                    </a:ext>
                  </a:extLst>
                </a:gridCol>
                <a:gridCol w="2846717">
                  <a:extLst>
                    <a:ext uri="{9D8B030D-6E8A-4147-A177-3AD203B41FA5}">
                      <a16:colId xmlns:a16="http://schemas.microsoft.com/office/drawing/2014/main" val="185829617"/>
                    </a:ext>
                  </a:extLst>
                </a:gridCol>
                <a:gridCol w="2846717">
                  <a:extLst>
                    <a:ext uri="{9D8B030D-6E8A-4147-A177-3AD203B41FA5}">
                      <a16:colId xmlns:a16="http://schemas.microsoft.com/office/drawing/2014/main" val="260876279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Dataset Name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Focus Area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Key Data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Purpose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046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Climate Impacts by Country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Country-level biodiversity trends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Species richness, % change, GDP, CO₂, governance score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Identifies </a:t>
                      </a:r>
                      <a:r>
                        <a:rPr lang="en-US" b="1"/>
                        <a:t>national biodiversity risks</a:t>
                      </a:r>
                      <a:r>
                        <a:rPr lang="en-US"/>
                        <a:t> and predicts </a:t>
                      </a:r>
                      <a:r>
                        <a:rPr lang="en-US" b="1"/>
                        <a:t>species loss</a:t>
                      </a:r>
                      <a:r>
                        <a:rPr lang="en-US"/>
                        <a:t> under climate change.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834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Transboundary Range Shifts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Species movement across borders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Mammal/bird migration under RCP 4.5 &amp; 8.5, migration barriers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Analyzes </a:t>
                      </a:r>
                      <a:r>
                        <a:rPr lang="en-US" b="1"/>
                        <a:t>where species are shifting</a:t>
                      </a:r>
                      <a:r>
                        <a:rPr lang="en-US"/>
                        <a:t> and </a:t>
                      </a:r>
                      <a:r>
                        <a:rPr lang="en-US" b="1"/>
                        <a:t>what obstacles they face</a:t>
                      </a:r>
                      <a:r>
                        <a:rPr lang="en-US"/>
                        <a:t>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356975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b="1"/>
                        <a:t>Transboundary Richness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1"/>
                        <a:t>Shared biodiversity between countries</a:t>
                      </a:r>
                      <a:endParaRPr 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Species richness &amp; threatened species in border regions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Identifies </a:t>
                      </a:r>
                      <a:r>
                        <a:rPr lang="en-US" b="1"/>
                        <a:t>biodiversity hotspots</a:t>
                      </a:r>
                      <a:r>
                        <a:rPr lang="en-US"/>
                        <a:t> requiring </a:t>
                      </a:r>
                      <a:r>
                        <a:rPr lang="en-US" b="1"/>
                        <a:t>cross-border conservation efforts</a:t>
                      </a:r>
                      <a:r>
                        <a:rPr lang="en-US"/>
                        <a:t>.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806557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2E3BD1E-1DDA-7C58-3D2E-458EA3D5DBE6}"/>
              </a:ext>
            </a:extLst>
          </p:cNvPr>
          <p:cNvSpPr txBox="1"/>
          <p:nvPr/>
        </p:nvSpPr>
        <p:spPr>
          <a:xfrm>
            <a:off x="641230" y="4695645"/>
            <a:ext cx="1057886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Why These Datasets Matter</a:t>
            </a:r>
          </a:p>
          <a:p>
            <a:pPr>
              <a:buFont typeface=""/>
              <a:buAutoNum type="arabicPeriod"/>
            </a:pPr>
            <a:r>
              <a:rPr lang="en-US" b="1"/>
              <a:t>Climate Impacts by Country</a:t>
            </a:r>
            <a:r>
              <a:rPr lang="en-US"/>
              <a:t> → Helps predict </a:t>
            </a:r>
            <a:r>
              <a:rPr lang="en-US" b="1"/>
              <a:t>biodiversity loss trends at the national level</a:t>
            </a:r>
            <a:r>
              <a:rPr lang="en-US"/>
              <a:t>.</a:t>
            </a:r>
          </a:p>
          <a:p>
            <a:pPr>
              <a:buFont typeface=""/>
              <a:buAutoNum type="arabicPeriod"/>
            </a:pPr>
            <a:r>
              <a:rPr lang="en-US" b="1"/>
              <a:t>Transboundary Range Shifts</a:t>
            </a:r>
            <a:r>
              <a:rPr lang="en-US"/>
              <a:t> → Shows </a:t>
            </a:r>
            <a:r>
              <a:rPr lang="en-US" b="1"/>
              <a:t>how species are migrating across borders</a:t>
            </a:r>
            <a:r>
              <a:rPr lang="en-US"/>
              <a:t> due to climate change.</a:t>
            </a:r>
          </a:p>
          <a:p>
            <a:pPr>
              <a:buFont typeface=""/>
              <a:buAutoNum type="arabicPeriod"/>
            </a:pPr>
            <a:r>
              <a:rPr lang="en-US" b="1"/>
              <a:t>Transboundary Richness</a:t>
            </a:r>
            <a:r>
              <a:rPr lang="en-US"/>
              <a:t> → Identifies </a:t>
            </a:r>
            <a:r>
              <a:rPr lang="en-US" b="1"/>
              <a:t>key regions for cross-border conservation efforts</a:t>
            </a:r>
            <a:r>
              <a:rPr lang="en-US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392890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015C2-E824-8D62-5D1B-818C935AB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E344C462-72E2-3127-15B3-3235B5A94AE0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67F7F0C9-9D81-5C7A-0622-0290CD5BF24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4FAB85B8-CE1A-3004-EA6A-92F09C11819B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569110" y="140699"/>
            <a:ext cx="3932903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Methodology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61751A-FB93-95E3-8FD1-6638833427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CAD72C1-056E-7651-5216-A2B60513F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2C2E515-FC8E-0CD2-B893-E044F47C4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6944E-F497-EBD5-74DE-45A947F6557C}"/>
              </a:ext>
            </a:extLst>
          </p:cNvPr>
          <p:cNvSpPr txBox="1"/>
          <p:nvPr/>
        </p:nvSpPr>
        <p:spPr>
          <a:xfrm>
            <a:off x="344753" y="1025281"/>
            <a:ext cx="11513386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200" b="1">
                <a:ea typeface="+mn-lt"/>
                <a:cs typeface="+mn-lt"/>
              </a:rPr>
              <a:t>Flow of the process: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Data Collection:</a:t>
            </a:r>
            <a:r>
              <a:rPr lang="en-US" sz="2400">
                <a:ea typeface="+mn-lt"/>
                <a:cs typeface="+mn-lt"/>
              </a:rPr>
              <a:t> Climate datasets, species richness data, transboundary biodiversity information.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Preprocessing &amp; Analysis:</a:t>
            </a:r>
            <a:r>
              <a:rPr lang="en-US" sz="2400">
                <a:ea typeface="+mn-lt"/>
                <a:cs typeface="+mn-lt"/>
              </a:rPr>
              <a:t> Cleaning, feature selection, correlation analysis, clustering.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Predictive Modeling:</a:t>
            </a:r>
            <a:r>
              <a:rPr lang="en-US" sz="2400">
                <a:ea typeface="+mn-lt"/>
                <a:cs typeface="+mn-lt"/>
              </a:rPr>
              <a:t> Machine learning models for biodiversity loss forecasting.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Conservation Strategy Formulation:</a:t>
            </a:r>
            <a:r>
              <a:rPr lang="en-US" sz="2400">
                <a:ea typeface="+mn-lt"/>
                <a:cs typeface="+mn-lt"/>
              </a:rPr>
              <a:t> Identifying high-risk zones and conservation recommendations.</a:t>
            </a:r>
          </a:p>
          <a:p>
            <a:pPr algn="just"/>
            <a:r>
              <a:rPr lang="en-US" sz="2800" b="1"/>
              <a:t>Tools &amp; Technologies Used:</a:t>
            </a:r>
            <a:endParaRPr lang="en-US" sz="2800" b="1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Libraries:</a:t>
            </a:r>
            <a:r>
              <a:rPr lang="en-US" sz="2400">
                <a:ea typeface="+mn-lt"/>
                <a:cs typeface="+mn-lt"/>
              </a:rPr>
              <a:t> Pandas, NumPy, Matplotlib, Seaborn, Scikit-learn</a:t>
            </a:r>
            <a:endParaRPr lang="en-US" sz="24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Machine Learning Models:</a:t>
            </a:r>
            <a:r>
              <a:rPr lang="en-US" sz="2400">
                <a:ea typeface="+mn-lt"/>
                <a:cs typeface="+mn-lt"/>
              </a:rPr>
              <a:t> Regression analysis, clustering, time-series forecasting</a:t>
            </a:r>
            <a:endParaRPr lang="en-US" sz="24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Visualization Tools:</a:t>
            </a:r>
            <a:r>
              <a:rPr lang="en-US" sz="2400">
                <a:ea typeface="+mn-lt"/>
                <a:cs typeface="+mn-lt"/>
              </a:rPr>
              <a:t> Heatmaps, histograms, geospatial mapping</a:t>
            </a:r>
            <a:endParaRPr lang="en-US" sz="2400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Data Sources:</a:t>
            </a:r>
            <a:r>
              <a:rPr lang="en-US" sz="2400">
                <a:ea typeface="+mn-lt"/>
                <a:cs typeface="+mn-lt"/>
              </a:rPr>
              <a:t> Climate impact datasets, species migration records, biodiversity richness metrics</a:t>
            </a:r>
            <a:endParaRPr lang="en-US" sz="2400">
              <a:ea typeface="Calibri"/>
              <a:cs typeface="Calibri"/>
            </a:endParaRPr>
          </a:p>
          <a:p>
            <a:pPr algn="just"/>
            <a:endParaRPr lang="en-US" sz="2400">
              <a:ea typeface="Calibri"/>
              <a:cs typeface="Calibri"/>
            </a:endParaRPr>
          </a:p>
          <a:p>
            <a:pPr algn="just"/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7073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D397C-BDFF-9BE9-F995-5BBD8A4D2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3FD3B8F8-4DC2-C95D-E740-ADB7F32EB53D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8E60A2C9-3C09-AC12-08E5-CB8435FFC28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16F345C-A2A1-9A5E-A550-DDB82697BDD8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569110" y="140699"/>
            <a:ext cx="3932903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Methodology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36BB9A6-1B02-D39C-1F52-101DE289D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A549EFB0-8C97-D4A7-CED7-F80B636A7A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2AA17AF-294D-204D-5065-E50379F22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D0707-CE1A-2D50-8F2B-8DFAEDB0DE3F}"/>
              </a:ext>
            </a:extLst>
          </p:cNvPr>
          <p:cNvSpPr txBox="1"/>
          <p:nvPr/>
        </p:nvSpPr>
        <p:spPr>
          <a:xfrm>
            <a:off x="258489" y="1025281"/>
            <a:ext cx="11369613" cy="58169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3600" b="1"/>
              <a:t>Approach</a:t>
            </a:r>
            <a:endParaRPr lang="en-US" sz="3600"/>
          </a:p>
          <a:p>
            <a:pPr marL="285750" indent="-285750" algn="just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Data Preprocessing</a:t>
            </a:r>
            <a:r>
              <a:rPr lang="en-US" sz="2800">
                <a:ea typeface="+mn-lt"/>
                <a:cs typeface="+mn-lt"/>
              </a:rPr>
              <a:t> </a:t>
            </a:r>
            <a:endParaRPr lang="en-US"/>
          </a:p>
          <a:p>
            <a:pPr marL="742950" lvl="1" indent="-285750" algn="just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Handling missing values, filtering for high-risk species decline, merging datasets.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Exploratory Data Analysis (EDA)</a:t>
            </a:r>
            <a:r>
              <a:rPr lang="en-US" sz="2800">
                <a:ea typeface="+mn-lt"/>
                <a:cs typeface="+mn-lt"/>
              </a:rPr>
              <a:t> </a:t>
            </a:r>
            <a:endParaRPr lang="en-US"/>
          </a:p>
          <a:p>
            <a:pPr marL="742950" lvl="1" indent="-285750" algn="just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Correlation heatmaps, distribution analysis, outlier detection.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Predictive Modeling</a:t>
            </a:r>
            <a:r>
              <a:rPr lang="en-US" sz="2800">
                <a:ea typeface="+mn-lt"/>
                <a:cs typeface="+mn-lt"/>
              </a:rPr>
              <a:t> </a:t>
            </a:r>
            <a:endParaRPr lang="en-US"/>
          </a:p>
          <a:p>
            <a:pPr marL="742950" lvl="1" indent="-285750" algn="just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Regression for species decline trends, clustering for biodiversity risk zones, time-series forecasting for future predictions.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800" b="1">
                <a:ea typeface="+mn-lt"/>
                <a:cs typeface="+mn-lt"/>
              </a:rPr>
              <a:t>Conservation Strategy Development</a:t>
            </a:r>
            <a:r>
              <a:rPr lang="en-US" sz="2800">
                <a:ea typeface="+mn-lt"/>
                <a:cs typeface="+mn-lt"/>
              </a:rPr>
              <a:t> </a:t>
            </a:r>
            <a:endParaRPr lang="en-US"/>
          </a:p>
          <a:p>
            <a:pPr marL="742950" lvl="1" indent="-285750" algn="just">
              <a:buFont typeface="Arial"/>
              <a:buChar char="•"/>
            </a:pPr>
            <a:r>
              <a:rPr lang="en-US" sz="2800">
                <a:ea typeface="+mn-lt"/>
                <a:cs typeface="+mn-lt"/>
              </a:rPr>
              <a:t>Identifying high-priority conservation sites, policy recommendations, international collaboration strategies.</a:t>
            </a:r>
            <a:endParaRPr lang="en-US"/>
          </a:p>
          <a:p>
            <a:pPr algn="just"/>
            <a:endParaRPr lang="en-US" sz="28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00968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5C0F6-EC74-C34C-7B55-5A5F6505D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594E381E-9245-BEE0-A9E5-A72792708A1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A4837CDA-7D43-A4CF-4EEC-C7E5097EC37B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-2062" y="-1474"/>
            <a:ext cx="4725249" cy="167481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4000" b="1" spc="-25">
                <a:solidFill>
                  <a:schemeClr val="bg1"/>
                </a:solidFill>
                <a:ea typeface="+mj-lt"/>
                <a:cs typeface="+mj-lt"/>
              </a:rPr>
              <a:t>Architecture Diagram for AI-Driven Biodiversity Analysis</a:t>
            </a:r>
            <a:endParaRPr lang="en-US" sz="40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0959D46-056D-3B91-6409-80D6185AF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45CBD9DF-3008-E017-6A90-B19DDE851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C763968-9294-0675-8A85-E245665178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pic>
        <p:nvPicPr>
          <p:cNvPr id="6" name="Picture 5" descr="A diagram of a model&#10;&#10;AI-generated content may be incorrect.">
            <a:extLst>
              <a:ext uri="{FF2B5EF4-FFF2-40B4-BE49-F238E27FC236}">
                <a16:creationId xmlns:a16="http://schemas.microsoft.com/office/drawing/2014/main" id="{4354789F-8E8E-3ED2-2910-91CCF66842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55092" y="-660"/>
            <a:ext cx="2237780" cy="6858000"/>
          </a:xfrm>
          <a:prstGeom prst="rect">
            <a:avLst/>
          </a:prstGeom>
        </p:spPr>
      </p:pic>
      <p:sp>
        <p:nvSpPr>
          <p:cNvPr id="8" name="object 2">
            <a:extLst>
              <a:ext uri="{FF2B5EF4-FFF2-40B4-BE49-F238E27FC236}">
                <a16:creationId xmlns:a16="http://schemas.microsoft.com/office/drawing/2014/main" id="{E344C462-72E2-3127-15B3-3235B5A94AE0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5322454" cy="1663276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32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0"/>
              </a:spcBef>
              <a:defRPr/>
            </a:pPr>
            <a:r>
              <a:rPr lang="en-US" sz="3600" kern="0">
                <a:solidFill>
                  <a:prstClr val="white"/>
                </a:solidFill>
                <a:latin typeface="Times New Roman"/>
                <a:cs typeface="Times New Roman"/>
              </a:rPr>
              <a:t>Architecture Diagram for AI - driven biodiversity analysis:</a:t>
            </a:r>
            <a:endParaRPr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data analysis&#10;&#10;AI-generated content may be incorrect.">
            <a:extLst>
              <a:ext uri="{FF2B5EF4-FFF2-40B4-BE49-F238E27FC236}">
                <a16:creationId xmlns:a16="http://schemas.microsoft.com/office/drawing/2014/main" id="{1D40FB16-1765-3EE8-54FD-6AF85FDB83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79985" y="30892"/>
            <a:ext cx="289321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528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D8D8D8-D28D-8244-FA3A-E3CAD8A8A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879C750-9121-1D92-E94B-52C1694767C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585A858F-1FC9-1238-E7C7-D7A77344BDA9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-2062" y="-1474"/>
            <a:ext cx="4725249" cy="167481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4000" b="1" spc="-25">
                <a:solidFill>
                  <a:schemeClr val="bg1"/>
                </a:solidFill>
                <a:ea typeface="+mj-lt"/>
                <a:cs typeface="+mj-lt"/>
              </a:rPr>
              <a:t>Architecture Diagram for AI-Driven Biodiversity Analysis</a:t>
            </a:r>
            <a:endParaRPr lang="en-US" sz="40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2764B9A-F987-E525-ECCC-C513856DA2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687B714-2600-54D0-F6FA-BEF3617DA7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536218E-B065-EFDC-7D7F-CC509E3DE5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F2F6E183-385F-0E4C-ED67-3303E1531A32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5322454" cy="1663276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32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0"/>
              </a:spcBef>
              <a:defRPr/>
            </a:pPr>
            <a:r>
              <a:rPr lang="en-US" sz="3600" kern="0">
                <a:solidFill>
                  <a:prstClr val="white"/>
                </a:solidFill>
                <a:latin typeface="Times New Roman"/>
                <a:cs typeface="Times New Roman"/>
              </a:rPr>
              <a:t>Architecture Diagram for AI - driven biodiversity analysis:</a:t>
            </a:r>
            <a:endParaRPr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912100-3FA4-DE05-ACD0-0C86CE3DA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908300"/>
            <a:ext cx="121920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3199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26FB0-687D-05BF-D1FA-0B9E61E3DC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88C61A6E-E594-BA55-8152-F323F4DA310E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D095546A-3B3D-BDD0-A245-E147F7463C1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A2D5D5E2-5A74-A812-67A8-13AABFE29C38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4266737" y="145034"/>
            <a:ext cx="3097161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Introduction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6E47C9-CE59-0017-630C-7E72534C8946}"/>
              </a:ext>
            </a:extLst>
          </p:cNvPr>
          <p:cNvSpPr txBox="1"/>
          <p:nvPr/>
        </p:nvSpPr>
        <p:spPr>
          <a:xfrm>
            <a:off x="523103" y="633848"/>
            <a:ext cx="11145794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b="1">
              <a:ea typeface="Calibri"/>
              <a:cs typeface="Calibri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Biodiversity is a critical component of ecosystem stability, providing essential services such as pollination, climate regulation, and water purification. </a:t>
            </a: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The </a:t>
            </a:r>
            <a:r>
              <a:rPr lang="en-US" sz="2400" b="1">
                <a:ea typeface="+mn-lt"/>
                <a:cs typeface="+mn-lt"/>
              </a:rPr>
              <a:t>Representative Concentration Pathway (RCP) 8.5 scenario</a:t>
            </a:r>
            <a:r>
              <a:rPr lang="en-US" sz="2400">
                <a:ea typeface="+mn-lt"/>
                <a:cs typeface="+mn-lt"/>
              </a:rPr>
              <a:t> represents a </a:t>
            </a:r>
            <a:r>
              <a:rPr lang="en-US" sz="2400" b="1">
                <a:ea typeface="+mn-lt"/>
                <a:cs typeface="+mn-lt"/>
              </a:rPr>
              <a:t>worst-case climate change trajectory</a:t>
            </a:r>
            <a:r>
              <a:rPr lang="en-US" sz="2400">
                <a:ea typeface="+mn-lt"/>
                <a:cs typeface="+mn-lt"/>
              </a:rPr>
              <a:t>, predicting a global temperature rise of over </a:t>
            </a:r>
            <a:r>
              <a:rPr lang="en-US" sz="2400" b="1">
                <a:ea typeface="+mn-lt"/>
                <a:cs typeface="+mn-lt"/>
              </a:rPr>
              <a:t>4°C by 2100</a:t>
            </a:r>
            <a:r>
              <a:rPr lang="en-US" sz="2400">
                <a:ea typeface="+mn-lt"/>
                <a:cs typeface="+mn-lt"/>
              </a:rPr>
              <a:t>. </a:t>
            </a: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Under this scenario, species experience severe </a:t>
            </a:r>
            <a:r>
              <a:rPr lang="en-US" sz="2400" b="1">
                <a:ea typeface="+mn-lt"/>
                <a:cs typeface="+mn-lt"/>
              </a:rPr>
              <a:t>habitat loss, range shifts, and an increased risk of extinction</a:t>
            </a:r>
            <a:r>
              <a:rPr lang="en-US" sz="2400">
                <a:ea typeface="+mn-lt"/>
                <a:cs typeface="+mn-lt"/>
              </a:rPr>
              <a:t>. Many species, particularly mammals and birds, are forced to migrate across </a:t>
            </a:r>
            <a:r>
              <a:rPr lang="en-US" sz="2400" b="1">
                <a:ea typeface="+mn-lt"/>
                <a:cs typeface="+mn-lt"/>
              </a:rPr>
              <a:t>transboundary regions</a:t>
            </a:r>
            <a:r>
              <a:rPr lang="en-US" sz="2400">
                <a:ea typeface="+mn-lt"/>
                <a:cs typeface="+mn-lt"/>
              </a:rPr>
              <a:t>, where conservation efforts are often fragmented due to </a:t>
            </a:r>
            <a:r>
              <a:rPr lang="en-US" sz="2400" b="1">
                <a:ea typeface="+mn-lt"/>
                <a:cs typeface="+mn-lt"/>
              </a:rPr>
              <a:t>inconsistent environmental policies between nations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>
              <a:ea typeface="+mn-lt"/>
              <a:cs typeface="+mn-lt"/>
            </a:endParaRPr>
          </a:p>
          <a:p>
            <a:pPr marL="342900" indent="-34290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Traditional ecological monitoring techniques </a:t>
            </a:r>
            <a:r>
              <a:rPr lang="en-US" sz="2400" b="1">
                <a:ea typeface="+mn-lt"/>
                <a:cs typeface="+mn-lt"/>
              </a:rPr>
              <a:t>struggle to keep pace with rapid biodiversity changes</a:t>
            </a:r>
            <a:r>
              <a:rPr lang="en-US" sz="2400">
                <a:ea typeface="+mn-lt"/>
                <a:cs typeface="+mn-lt"/>
              </a:rPr>
              <a:t>. However, advances in </a:t>
            </a:r>
            <a:r>
              <a:rPr lang="en-US" sz="2400" b="1">
                <a:ea typeface="+mn-lt"/>
                <a:cs typeface="+mn-lt"/>
              </a:rPr>
              <a:t>Artificial Intelligence (AI), machine learning, and remote sensing</a:t>
            </a:r>
            <a:r>
              <a:rPr lang="en-US" sz="2400">
                <a:ea typeface="+mn-lt"/>
                <a:cs typeface="+mn-lt"/>
              </a:rPr>
              <a:t> offer new opportunities to analyze species distribution patterns, predict extinction risks, and optimize conservation strategies.</a:t>
            </a:r>
            <a:endParaRPr lang="en-US">
              <a:ea typeface="Calibri"/>
              <a:cs typeface="Calibri"/>
            </a:endParaRPr>
          </a:p>
          <a:p>
            <a:pPr algn="just"/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612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DF67F-E940-6D9D-0476-4563BCCD5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3F64EF35-9AC7-4140-D4C2-115F410AF6D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CD8B41C-FCC4-1CBA-658D-FF0AA5DDEFB6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-2062" y="-1474"/>
            <a:ext cx="12195158" cy="5668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4000" b="1" spc="-25">
                <a:solidFill>
                  <a:schemeClr val="bg1"/>
                </a:solidFill>
                <a:ea typeface="+mj-lt"/>
                <a:cs typeface="+mj-lt"/>
              </a:rPr>
              <a:t>Architecture Diagram for AI-Driven Biodiversity Analysis</a:t>
            </a:r>
            <a:endParaRPr lang="en-US" sz="4000" b="1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AB236E4-24AE-97A2-80E6-17103987EE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90BED935-2CA8-A335-C1AD-BD757DAE5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ED70376-9C92-B412-4B16-8EDC7821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E344C462-72E2-3127-15B3-3235B5A94AE0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55528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3200" b="1" i="0" kern="120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 algn="ctr">
              <a:spcBef>
                <a:spcPts val="10"/>
              </a:spcBef>
              <a:defRPr/>
            </a:pPr>
            <a:r>
              <a:rPr lang="en-US" sz="3600" kern="0">
                <a:solidFill>
                  <a:prstClr val="white"/>
                </a:solidFill>
                <a:latin typeface="Times New Roman"/>
                <a:cs typeface="Times New Roman"/>
              </a:rPr>
              <a:t>Architecture Diagram:</a:t>
            </a:r>
            <a:endParaRPr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diagram of a data processing process&#10;&#10;AI-generated content may be incorrect.">
            <a:extLst>
              <a:ext uri="{FF2B5EF4-FFF2-40B4-BE49-F238E27FC236}">
                <a16:creationId xmlns:a16="http://schemas.microsoft.com/office/drawing/2014/main" id="{0F29D69F-0BD0-FAFA-2A66-18196F0E04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900588"/>
            <a:ext cx="12192000" cy="1736681"/>
          </a:xfrm>
          <a:prstGeom prst="rect">
            <a:avLst/>
          </a:prstGeom>
        </p:spPr>
      </p:pic>
      <p:pic>
        <p:nvPicPr>
          <p:cNvPr id="6" name="Picture 5" descr="A diagram of a model&#10;&#10;AI-generated content may be incorrect.">
            <a:extLst>
              <a:ext uri="{FF2B5EF4-FFF2-40B4-BE49-F238E27FC236}">
                <a16:creationId xmlns:a16="http://schemas.microsoft.com/office/drawing/2014/main" id="{A87DA2B6-D0A7-8234-14FA-511E50DF90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172698"/>
            <a:ext cx="12192000" cy="160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37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20BDE5-F8A4-498C-4AAD-379D40DCB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7813F8E3-C9B8-6006-396B-7E2D9BC8CFF6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80F50485-3B58-4A22-ED4D-ABAEA035015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77ACDD0-B09C-9DC7-9BA5-C079C59FB1AD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720846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Result analysis and discussion 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3075438-A349-F532-6CE9-387AA0DC3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D595932-01FB-7BEF-4FA3-1972069C2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4C5E9AA-F82B-B8EE-1F25-0010CA0E8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D3F4F-3E1F-2D64-5D28-C127FBE2FE4C}"/>
              </a:ext>
            </a:extLst>
          </p:cNvPr>
          <p:cNvSpPr txBox="1"/>
          <p:nvPr/>
        </p:nvSpPr>
        <p:spPr>
          <a:xfrm>
            <a:off x="339307" y="1360099"/>
            <a:ext cx="11410802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latin typeface="Calibri"/>
                <a:ea typeface="+mn-lt"/>
                <a:cs typeface="Calibri"/>
              </a:rPr>
              <a:t>The study investigates the impact of climate change on biodiversity loss under the </a:t>
            </a:r>
            <a:r>
              <a:rPr lang="en-US" sz="2400" b="1">
                <a:latin typeface="Calibri"/>
                <a:ea typeface="+mn-lt"/>
                <a:cs typeface="Calibri"/>
              </a:rPr>
              <a:t>RCP 8.5</a:t>
            </a:r>
            <a:r>
              <a:rPr lang="en-US" sz="2400">
                <a:latin typeface="Calibri"/>
                <a:ea typeface="+mn-lt"/>
                <a:cs typeface="Calibri"/>
              </a:rPr>
              <a:t> scenario, highlighting the </a:t>
            </a:r>
            <a:r>
              <a:rPr lang="en-US" sz="2400" b="1">
                <a:latin typeface="Calibri"/>
                <a:ea typeface="+mn-lt"/>
                <a:cs typeface="Calibri"/>
              </a:rPr>
              <a:t>decline of mammal and bird species</a:t>
            </a:r>
            <a:r>
              <a:rPr lang="en-US" sz="2400">
                <a:latin typeface="Calibri"/>
                <a:ea typeface="+mn-lt"/>
                <a:cs typeface="Calibri"/>
              </a:rPr>
              <a:t> across different regions and transboundary areas. Using AI-driven </a:t>
            </a:r>
            <a:r>
              <a:rPr lang="en-US" sz="2400" b="1">
                <a:latin typeface="Calibri"/>
                <a:ea typeface="+mn-lt"/>
                <a:cs typeface="Calibri"/>
              </a:rPr>
              <a:t>predictive modeling, heatmaps, and clustering techniques</a:t>
            </a:r>
            <a:r>
              <a:rPr lang="en-US" sz="2400">
                <a:latin typeface="Calibri"/>
                <a:ea typeface="+mn-lt"/>
                <a:cs typeface="Calibri"/>
              </a:rPr>
              <a:t>, the research identifies high-risk countries and conservation gaps.</a:t>
            </a:r>
          </a:p>
          <a:p>
            <a:pPr algn="just"/>
            <a:endParaRPr lang="en-US" sz="2400">
              <a:latin typeface="Calibri"/>
              <a:ea typeface="Calibri"/>
              <a:cs typeface="Calibri"/>
            </a:endParaRPr>
          </a:p>
          <a:p>
            <a:pPr algn="just"/>
            <a:r>
              <a:rPr lang="en-US" sz="2800" b="1">
                <a:latin typeface="Calibri"/>
                <a:ea typeface="Calibri"/>
                <a:cs typeface="Calibri"/>
              </a:rPr>
              <a:t>Key Findings</a:t>
            </a:r>
          </a:p>
          <a:p>
            <a:pPr algn="just"/>
            <a:r>
              <a:rPr lang="en-US" sz="2000" b="1">
                <a:latin typeface="Calibri"/>
                <a:ea typeface="Calibri"/>
                <a:cs typeface="Calibri"/>
              </a:rPr>
              <a:t>A. Correlation Heatmap Analysis</a:t>
            </a: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Calibri"/>
              </a:rPr>
              <a:t>Strong positive correlations were observed between </a:t>
            </a:r>
            <a:r>
              <a:rPr lang="en-US" sz="2400" b="1">
                <a:latin typeface="Calibri"/>
                <a:ea typeface="+mn-lt"/>
                <a:cs typeface="Calibri"/>
              </a:rPr>
              <a:t>species richness decline in mammals and birds</a:t>
            </a:r>
            <a:r>
              <a:rPr lang="en-US" sz="2400">
                <a:latin typeface="Calibri"/>
                <a:ea typeface="+mn-lt"/>
                <a:cs typeface="Calibri"/>
              </a:rPr>
              <a:t> under different climate scenarios (</a:t>
            </a:r>
            <a:r>
              <a:rPr lang="en-US" sz="2400" b="1">
                <a:latin typeface="Calibri"/>
                <a:ea typeface="+mn-lt"/>
                <a:cs typeface="Calibri"/>
              </a:rPr>
              <a:t>RCP 4.5 &amp; RCP 8.5</a:t>
            </a:r>
            <a:r>
              <a:rPr lang="en-US" sz="2400">
                <a:latin typeface="Calibri"/>
                <a:ea typeface="+mn-lt"/>
                <a:cs typeface="Calibri"/>
              </a:rPr>
              <a:t>).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latin typeface="Calibri"/>
                <a:ea typeface="+mn-lt"/>
                <a:cs typeface="Calibri"/>
              </a:rPr>
              <a:t>Transboundary richness and threatened species</a:t>
            </a:r>
            <a:r>
              <a:rPr lang="en-US" sz="2400">
                <a:latin typeface="Calibri"/>
                <a:ea typeface="+mn-lt"/>
                <a:cs typeface="Calibri"/>
              </a:rPr>
              <a:t> had a high correlation (~0.80), indicating </a:t>
            </a:r>
            <a:r>
              <a:rPr lang="en-US" sz="2400" b="1">
                <a:latin typeface="Calibri"/>
                <a:ea typeface="+mn-lt"/>
                <a:cs typeface="Calibri"/>
              </a:rPr>
              <a:t>biodiversity hotspots also have a large number of endangered species.</a:t>
            </a:r>
            <a:endParaRPr lang="en-US" sz="2400" b="1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latin typeface="Calibri"/>
                <a:ea typeface="+mn-lt"/>
                <a:cs typeface="Calibri"/>
              </a:rPr>
              <a:t>Weak correlation between </a:t>
            </a:r>
            <a:r>
              <a:rPr lang="en-US" sz="2400" b="1">
                <a:latin typeface="Calibri"/>
                <a:ea typeface="+mn-lt"/>
                <a:cs typeface="Calibri"/>
              </a:rPr>
              <a:t>barrier species movement and species decline</a:t>
            </a:r>
            <a:r>
              <a:rPr lang="en-US" sz="2400">
                <a:latin typeface="Calibri"/>
                <a:ea typeface="+mn-lt"/>
                <a:cs typeface="Calibri"/>
              </a:rPr>
              <a:t>, suggesting migration obstacles do not always lead to richness loss.</a:t>
            </a:r>
            <a:endParaRPr lang="en-US" sz="2400">
              <a:latin typeface="Calibri"/>
              <a:ea typeface="Calibri"/>
              <a:cs typeface="Calibri"/>
            </a:endParaRPr>
          </a:p>
          <a:p>
            <a:pPr algn="just"/>
            <a:endParaRPr lang="en-US" sz="240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5448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90058B-37CA-859B-F76E-32B3F8211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20B665AC-E8E4-092B-812E-FDE15C1D2286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C8E88BF8-51DD-AAD3-E872-0494CDAAAFE9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B3480A9A-6C23-C135-76A0-22BFB8B7B4F1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720846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Result analysis and discussion 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7801A3E-BBC7-9FBE-1914-F4EB778A8D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8A3B219-2BF8-883C-028B-75777E086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D20F379-9061-AF84-20C2-FD888E932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pic>
        <p:nvPicPr>
          <p:cNvPr id="8" name="Picture 7" descr="A diagram of heatmap analysis&#10;&#10;AI-generated content may be incorrect.">
            <a:extLst>
              <a:ext uri="{FF2B5EF4-FFF2-40B4-BE49-F238E27FC236}">
                <a16:creationId xmlns:a16="http://schemas.microsoft.com/office/drawing/2014/main" id="{E1F0CC3A-C8F2-B8BE-C8F6-147D57997A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8542" y="1209890"/>
            <a:ext cx="6726011" cy="396784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B65AB1F-EC90-5C95-615F-7E227E7F5710}"/>
              </a:ext>
            </a:extLst>
          </p:cNvPr>
          <p:cNvSpPr txBox="1"/>
          <p:nvPr/>
        </p:nvSpPr>
        <p:spPr>
          <a:xfrm>
            <a:off x="337752" y="5187778"/>
            <a:ext cx="10981037" cy="163121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Key Insight:</a:t>
            </a:r>
            <a:r>
              <a:rPr lang="en-US" sz="2000"/>
              <a:t> </a:t>
            </a:r>
          </a:p>
          <a:p>
            <a:pPr marL="342900" indent="-342900">
              <a:buFont typeface="Arial"/>
              <a:buChar char="•"/>
            </a:pPr>
            <a:r>
              <a:rPr lang="en-US" sz="2000"/>
              <a:t>Loss of biodiversity is consistent across species groups, with transboundary regions requiring urgent conservation efforts.</a:t>
            </a:r>
            <a:endParaRPr lang="en-US" sz="2000"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The intensity of the color indicates the strength and direction of the correlations.</a:t>
            </a:r>
            <a:endParaRPr lang="en-US" sz="2000">
              <a:ea typeface="Calibri"/>
              <a:cs typeface="Calibri"/>
            </a:endParaRPr>
          </a:p>
          <a:p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914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FD03B5-1E02-0F71-2B64-68960BF8F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D8E1FA7-B327-471C-9C99-4A5CF6180DF5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1CA5EB94-BF69-E42F-40B1-C583407CC69D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720846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Result analysis and discussion 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9D066CF-37C8-D972-80F3-510720EC0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1DD4591D-BC1C-C84A-8A28-9B90EC216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E6C15E5-6A11-B574-C421-1E77D93CD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215281-3858-1862-B561-5207D4E0DD6B}"/>
              </a:ext>
            </a:extLst>
          </p:cNvPr>
          <p:cNvSpPr txBox="1"/>
          <p:nvPr/>
        </p:nvSpPr>
        <p:spPr>
          <a:xfrm>
            <a:off x="193591" y="6063049"/>
            <a:ext cx="9045145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Key Insight:</a:t>
            </a:r>
            <a:r>
              <a:rPr lang="en-US"/>
              <a:t> </a:t>
            </a:r>
            <a:r>
              <a:rPr lang="en-US">
                <a:ea typeface="+mn-lt"/>
                <a:cs typeface="+mn-lt"/>
              </a:rPr>
              <a:t>Climate-induced habitat loss is more severe in specific biodiversity-rich countries, necessitating targeted conservation.</a:t>
            </a:r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16D4D-73A8-EF08-252E-8C999ABDA014}"/>
              </a:ext>
            </a:extLst>
          </p:cNvPr>
          <p:cNvSpPr txBox="1"/>
          <p:nvPr/>
        </p:nvSpPr>
        <p:spPr>
          <a:xfrm>
            <a:off x="183293" y="245075"/>
            <a:ext cx="11835712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B. Species Decline Distribution Across Countries</a:t>
            </a:r>
          </a:p>
          <a:p>
            <a:pPr>
              <a:buFont typeface=""/>
              <a:buChar char="•"/>
            </a:pPr>
            <a:r>
              <a:rPr lang="en-US"/>
              <a:t>A </a:t>
            </a:r>
            <a:r>
              <a:rPr lang="en-US" b="1"/>
              <a:t>histogram analysis</a:t>
            </a:r>
            <a:r>
              <a:rPr lang="en-US"/>
              <a:t> showed that most countries experienced </a:t>
            </a:r>
            <a:r>
              <a:rPr lang="en-US" b="1"/>
              <a:t>moderate species decline (10-20%)</a:t>
            </a:r>
            <a:r>
              <a:rPr lang="en-US"/>
              <a:t>, while some faced </a:t>
            </a:r>
            <a:r>
              <a:rPr lang="en-US" b="1"/>
              <a:t>severe declines (&gt;30%)</a:t>
            </a:r>
            <a:r>
              <a:rPr lang="en-US"/>
              <a:t>.</a:t>
            </a:r>
          </a:p>
          <a:p>
            <a:pPr>
              <a:buFont typeface=""/>
              <a:buChar char="•"/>
            </a:pPr>
            <a:r>
              <a:rPr lang="en-US" b="1"/>
              <a:t>Left-skewed distribution:</a:t>
            </a:r>
            <a:r>
              <a:rPr lang="en-US"/>
              <a:t> Extreme losses concentrated in a few countries, highlighting biodiversity hotspots under significant threat.</a:t>
            </a:r>
          </a:p>
          <a:p>
            <a:pPr>
              <a:buFont typeface=""/>
              <a:buChar char="•"/>
            </a:pPr>
            <a:r>
              <a:rPr lang="en-US"/>
              <a:t>Outlier countries with </a:t>
            </a:r>
            <a:r>
              <a:rPr lang="en-US" b="1"/>
              <a:t>40-45% species richness loss</a:t>
            </a:r>
            <a:r>
              <a:rPr lang="en-US"/>
              <a:t> require </a:t>
            </a:r>
            <a:r>
              <a:rPr lang="en-US" b="1"/>
              <a:t>immediate conservation interventions</a:t>
            </a:r>
            <a:r>
              <a:rPr lang="en-US"/>
              <a:t>.</a:t>
            </a:r>
          </a:p>
        </p:txBody>
      </p:sp>
      <p:pic>
        <p:nvPicPr>
          <p:cNvPr id="11" name="Picture 10" descr="A graph with blue lines&#10;&#10;AI-generated content may be incorrect.">
            <a:extLst>
              <a:ext uri="{FF2B5EF4-FFF2-40B4-BE49-F238E27FC236}">
                <a16:creationId xmlns:a16="http://schemas.microsoft.com/office/drawing/2014/main" id="{CAD45F0D-712E-4D66-0372-1472CEED9C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4810" y="1995617"/>
            <a:ext cx="5493866" cy="3865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858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8F1FA2-C62C-439A-1EA2-B7CCE4C70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83817FE-D825-DC4A-570C-388188CC586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EAD3B256-0DC1-737F-4A92-9645E88745F1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720846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Result analysis and discussion 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3E573EE-1165-E993-FE46-2B5994771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C9DDD506-3B3C-7A73-6F55-7A0CAD9706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E52AD2-70CD-53C1-E09D-0355092A93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0CDA0B-C900-26EE-5BEA-995D06611D37}"/>
              </a:ext>
            </a:extLst>
          </p:cNvPr>
          <p:cNvSpPr txBox="1"/>
          <p:nvPr/>
        </p:nvSpPr>
        <p:spPr>
          <a:xfrm>
            <a:off x="191067" y="5015057"/>
            <a:ext cx="9220198" cy="20621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Key Insight:</a:t>
            </a:r>
            <a:r>
              <a:rPr lang="en-US" sz="1600"/>
              <a:t> </a:t>
            </a:r>
            <a:r>
              <a:rPr lang="en-US" sz="1600">
                <a:ea typeface="+mn-lt"/>
                <a:cs typeface="+mn-lt"/>
              </a:rPr>
              <a:t>Countries in arid and semi-arid regions are more vulnerable due to rising temperatures and habitat degradation.</a:t>
            </a:r>
          </a:p>
          <a:p>
            <a:r>
              <a:rPr lang="en-US" sz="1600">
                <a:ea typeface="+mn-lt"/>
                <a:cs typeface="+mn-lt"/>
              </a:rPr>
              <a:t>The </a:t>
            </a:r>
            <a:r>
              <a:rPr lang="en-US" sz="1600" err="1">
                <a:ea typeface="+mn-lt"/>
                <a:cs typeface="+mn-lt"/>
              </a:rPr>
              <a:t>barplot</a:t>
            </a:r>
            <a:r>
              <a:rPr lang="en-US" sz="1600">
                <a:ea typeface="+mn-lt"/>
                <a:cs typeface="+mn-lt"/>
              </a:rPr>
              <a:t> excellently showcases the </a:t>
            </a:r>
            <a:r>
              <a:rPr lang="en-US" sz="1600" b="1">
                <a:ea typeface="+mn-lt"/>
                <a:cs typeface="+mn-lt"/>
              </a:rPr>
              <a:t>degree of species decrease by each country with the ISO3 country</a:t>
            </a:r>
            <a:r>
              <a:rPr lang="en-US" sz="1600">
                <a:ea typeface="+mn-lt"/>
                <a:cs typeface="+mn-lt"/>
              </a:rPr>
              <a:t> </a:t>
            </a:r>
            <a:r>
              <a:rPr lang="en-US" sz="1600" b="1">
                <a:ea typeface="+mn-lt"/>
                <a:cs typeface="+mn-lt"/>
              </a:rPr>
              <a:t>codes </a:t>
            </a:r>
            <a:r>
              <a:rPr lang="en-US" sz="1600">
                <a:ea typeface="+mn-lt"/>
                <a:cs typeface="+mn-lt"/>
              </a:rPr>
              <a:t>on the y-axis and the </a:t>
            </a:r>
            <a:r>
              <a:rPr lang="en-US" sz="1600" b="1">
                <a:ea typeface="+mn-lt"/>
                <a:cs typeface="+mn-lt"/>
              </a:rPr>
              <a:t>percentage decrease</a:t>
            </a:r>
            <a:r>
              <a:rPr lang="en-US" sz="1600">
                <a:ea typeface="+mn-lt"/>
                <a:cs typeface="+mn-lt"/>
              </a:rPr>
              <a:t> on the </a:t>
            </a:r>
            <a:r>
              <a:rPr lang="en-US" sz="1600" err="1">
                <a:ea typeface="+mn-lt"/>
                <a:cs typeface="+mn-lt"/>
              </a:rPr>
              <a:t>xaxis</a:t>
            </a:r>
            <a:r>
              <a:rPr lang="en-US" sz="1600">
                <a:ea typeface="+mn-lt"/>
                <a:cs typeface="+mn-lt"/>
              </a:rPr>
              <a:t>.</a:t>
            </a:r>
            <a:endParaRPr lang="en-US" sz="1600">
              <a:ea typeface="Calibri"/>
              <a:cs typeface="Calibri"/>
            </a:endParaRPr>
          </a:p>
          <a:p>
            <a:r>
              <a:rPr lang="en-US" sz="1600">
                <a:ea typeface="+mn-lt"/>
                <a:cs typeface="+mn-lt"/>
              </a:rPr>
              <a:t>These declines might be attributed to a myriad of c</a:t>
            </a:r>
            <a:r>
              <a:rPr lang="en-US" sz="1600" b="1">
                <a:ea typeface="+mn-lt"/>
                <a:cs typeface="+mn-lt"/>
              </a:rPr>
              <a:t>limate change factors, such as increasing temperatures, habitat destruction, and changes in food chains</a:t>
            </a:r>
            <a:endParaRPr lang="en-US" sz="1600" b="1">
              <a:ea typeface="Calibri"/>
              <a:cs typeface="Calibri"/>
            </a:endParaRPr>
          </a:p>
          <a:p>
            <a:endParaRPr lang="en-US" sz="1600">
              <a:ea typeface="Calibri"/>
              <a:cs typeface="Calibri"/>
            </a:endParaRPr>
          </a:p>
          <a:p>
            <a:endParaRPr lang="en-US" sz="1600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396A8F-DD35-EE17-DD90-C700A4C82A41}"/>
              </a:ext>
            </a:extLst>
          </p:cNvPr>
          <p:cNvSpPr txBox="1"/>
          <p:nvPr/>
        </p:nvSpPr>
        <p:spPr>
          <a:xfrm>
            <a:off x="183293" y="245075"/>
            <a:ext cx="11835712" cy="440120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/>
              <a:t>C. Top 10 Countries with Highest Species Decline (RCP 8.5)</a:t>
            </a:r>
            <a:endParaRPr lang="en-US" sz="2000" b="1">
              <a:ea typeface="Calibri"/>
              <a:cs typeface="Calibri"/>
            </a:endParaRPr>
          </a:p>
          <a:p>
            <a:endParaRPr lang="en-US" sz="2000" b="1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2000">
                <a:ea typeface="+mn-lt"/>
                <a:cs typeface="+mn-lt"/>
              </a:rPr>
              <a:t>Countries with the most biodiversity loss: 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Botswana</a:t>
            </a:r>
            <a:r>
              <a:rPr lang="en-US" sz="2000">
                <a:ea typeface="+mn-lt"/>
                <a:cs typeface="+mn-lt"/>
              </a:rPr>
              <a:t> (-43.82%)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Kuwait</a:t>
            </a:r>
            <a:r>
              <a:rPr lang="en-US" sz="2000">
                <a:ea typeface="+mn-lt"/>
                <a:cs typeface="+mn-lt"/>
              </a:rPr>
              <a:t> (-40.24%)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Iraq</a:t>
            </a:r>
            <a:r>
              <a:rPr lang="en-US" sz="2000">
                <a:ea typeface="+mn-lt"/>
                <a:cs typeface="+mn-lt"/>
              </a:rPr>
              <a:t> (-39.83%)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Syria</a:t>
            </a:r>
            <a:r>
              <a:rPr lang="en-US" sz="2000">
                <a:ea typeface="+mn-lt"/>
                <a:cs typeface="+mn-lt"/>
              </a:rPr>
              <a:t> (-39.54%)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Jordan</a:t>
            </a:r>
            <a:r>
              <a:rPr lang="en-US" sz="2000">
                <a:ea typeface="+mn-lt"/>
                <a:cs typeface="+mn-lt"/>
              </a:rPr>
              <a:t> (-38.50%)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Palestine</a:t>
            </a:r>
            <a:r>
              <a:rPr lang="en-US" sz="2000">
                <a:ea typeface="+mn-lt"/>
                <a:cs typeface="+mn-lt"/>
              </a:rPr>
              <a:t> (-36.31%)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Israel</a:t>
            </a:r>
            <a:r>
              <a:rPr lang="en-US" sz="2000">
                <a:ea typeface="+mn-lt"/>
                <a:cs typeface="+mn-lt"/>
              </a:rPr>
              <a:t> (-35.66%)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Samoa</a:t>
            </a:r>
            <a:r>
              <a:rPr lang="en-US" sz="2000">
                <a:ea typeface="+mn-lt"/>
                <a:cs typeface="+mn-lt"/>
              </a:rPr>
              <a:t> (-34.81%)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Tunisia</a:t>
            </a:r>
            <a:r>
              <a:rPr lang="en-US" sz="2000">
                <a:ea typeface="+mn-lt"/>
                <a:cs typeface="+mn-lt"/>
              </a:rPr>
              <a:t> (-33.82%)</a:t>
            </a:r>
            <a:endParaRPr lang="en-US" sz="200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Namibia</a:t>
            </a:r>
            <a:r>
              <a:rPr lang="en-US" sz="2000">
                <a:ea typeface="+mn-lt"/>
                <a:cs typeface="+mn-lt"/>
              </a:rPr>
              <a:t> (-30.38%)</a:t>
            </a:r>
            <a:endParaRPr lang="en-US" sz="2000">
              <a:ea typeface="Calibri"/>
              <a:cs typeface="Calibri"/>
            </a:endParaRPr>
          </a:p>
          <a:p>
            <a:endParaRPr lang="en-US" sz="2000" b="1">
              <a:ea typeface="Calibri"/>
              <a:cs typeface="Calibri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422C07-B2E1-BC7E-7EEA-36922B4AC3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48" t="3350" r="-102" b="-233"/>
          <a:stretch/>
        </p:blipFill>
        <p:spPr>
          <a:xfrm>
            <a:off x="5069979" y="595532"/>
            <a:ext cx="6932346" cy="4291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0776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00273-1042-A9B0-5248-B4E2348B6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F3651C2B-2B5E-A8E5-8B71-1F87A2684EE1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FC93F442-4CB1-6F01-66A6-4DA1D9B7102C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720846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Result analysis and discussion 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844BE88-392C-2F25-B95D-94A274FA8A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6F42D82D-B2A0-5A7B-6FD5-D20D6C286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9D11BA6-D75D-E754-3576-EB22EAC95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pic>
        <p:nvPicPr>
          <p:cNvPr id="11" name="Picture 10" descr="A screenshot of a data&#10;&#10;AI-generated content may be incorrect.">
            <a:extLst>
              <a:ext uri="{FF2B5EF4-FFF2-40B4-BE49-F238E27FC236}">
                <a16:creationId xmlns:a16="http://schemas.microsoft.com/office/drawing/2014/main" id="{9263D629-A947-8C8A-4130-0DDEDB54A8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5629" y="156390"/>
            <a:ext cx="8273363" cy="6246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774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E03BF-BEB0-801D-A2F4-903FFF442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034FCE34-E862-1BD4-972E-BD9B66CC5AD8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AC23146-665C-A77E-6B30-0757D117835F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720846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Result analysis and discussion 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C001FA-1CC2-2F3B-1671-DC9FC1B52A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D548B583-027D-5699-7567-232B33134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B9A9B430-21AA-C3BC-D196-121506205E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95E0BA9-A435-B7FC-5C73-EC5F2D9746EE}"/>
              </a:ext>
            </a:extLst>
          </p:cNvPr>
          <p:cNvSpPr txBox="1"/>
          <p:nvPr/>
        </p:nvSpPr>
        <p:spPr>
          <a:xfrm>
            <a:off x="337365" y="5530504"/>
            <a:ext cx="9045145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b="1"/>
              <a:t>Key Insight:</a:t>
            </a:r>
            <a:r>
              <a:rPr lang="en-US" sz="1600"/>
              <a:t> 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Conservation policies must extend </a:t>
            </a:r>
            <a:r>
              <a:rPr lang="en-US" sz="1600" b="1">
                <a:ea typeface="+mn-lt"/>
                <a:cs typeface="+mn-lt"/>
              </a:rPr>
              <a:t>beyond national borders</a:t>
            </a:r>
            <a:r>
              <a:rPr lang="en-US" sz="1600">
                <a:ea typeface="+mn-lt"/>
                <a:cs typeface="+mn-lt"/>
              </a:rPr>
              <a:t> to protect migratory species.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An additional ten most affected transboundary regions feature areas where species richness is under siege, with </a:t>
            </a:r>
            <a:r>
              <a:rPr lang="en-US" sz="1600" b="1">
                <a:ea typeface="+mn-lt"/>
                <a:cs typeface="+mn-lt"/>
              </a:rPr>
              <a:t>Ecuador-Peru (ECU.PER)</a:t>
            </a:r>
            <a:r>
              <a:rPr lang="en-US" sz="1600">
                <a:ea typeface="+mn-lt"/>
                <a:cs typeface="+mn-lt"/>
              </a:rPr>
              <a:t> showing the </a:t>
            </a:r>
            <a:r>
              <a:rPr lang="en-US" sz="1600" b="1">
                <a:ea typeface="+mn-lt"/>
                <a:cs typeface="+mn-lt"/>
              </a:rPr>
              <a:t>highest biodiversity loss.</a:t>
            </a:r>
            <a:endParaRPr lang="en-US" sz="1600" b="1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1600" b="1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3FE868-8C3B-E574-2DA0-88DCEE521A8B}"/>
              </a:ext>
            </a:extLst>
          </p:cNvPr>
          <p:cNvSpPr txBox="1"/>
          <p:nvPr/>
        </p:nvSpPr>
        <p:spPr>
          <a:xfrm>
            <a:off x="183293" y="245075"/>
            <a:ext cx="1182133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D. Top 10 Affected Transboundary Areas</a:t>
            </a:r>
          </a:p>
          <a:p>
            <a:pPr marL="228600" indent="-228600">
              <a:buFont typeface=""/>
              <a:buChar char="•"/>
            </a:pPr>
            <a:r>
              <a:rPr lang="en-US" b="1"/>
              <a:t>Regions with highest species loss due to cross-border migration barriers:</a:t>
            </a:r>
            <a:r>
              <a:rPr lang="en-US"/>
              <a:t> 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Ecuador-Peru (ECU.PER):</a:t>
            </a:r>
            <a:r>
              <a:rPr lang="en-US"/>
              <a:t> 72 threatened species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Indonesia-Malaysia (IDN.MYS):</a:t>
            </a:r>
            <a:r>
              <a:rPr lang="en-US"/>
              <a:t> 64 threatened species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Colombia-Ecuador (COL.ECU):</a:t>
            </a:r>
            <a:r>
              <a:rPr lang="en-US"/>
              <a:t> 62 threatened species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Brunei-Malaysia (BRN.MYS):</a:t>
            </a:r>
            <a:r>
              <a:rPr lang="en-US"/>
              <a:t> 52 threatened species</a:t>
            </a:r>
          </a:p>
          <a:p>
            <a:pPr marL="228600" lvl="1" indent="-228600">
              <a:buFont typeface=""/>
              <a:buChar char="•"/>
            </a:pPr>
            <a:r>
              <a:rPr lang="en-US" b="1"/>
              <a:t>Myanmar-Thailand (MMR.THA):</a:t>
            </a:r>
            <a:r>
              <a:rPr lang="en-US"/>
              <a:t> 44 threatened species</a:t>
            </a:r>
            <a:endParaRPr lang="en-US" b="1">
              <a:ea typeface="Calibri"/>
              <a:cs typeface="Calibri"/>
            </a:endParaRPr>
          </a:p>
        </p:txBody>
      </p:sp>
      <p:pic>
        <p:nvPicPr>
          <p:cNvPr id="11" name="Picture 10" descr="A screenshot of a data&#10;&#10;AI-generated content may be incorrect.">
            <a:extLst>
              <a:ext uri="{FF2B5EF4-FFF2-40B4-BE49-F238E27FC236}">
                <a16:creationId xmlns:a16="http://schemas.microsoft.com/office/drawing/2014/main" id="{83F914E5-831A-B7DD-3718-059510D8DB6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00" b="3135"/>
          <a:stretch/>
        </p:blipFill>
        <p:spPr>
          <a:xfrm>
            <a:off x="2218596" y="2450357"/>
            <a:ext cx="8273338" cy="292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775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CEFC6D-8F36-F03E-F90B-87B133D2B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A4AFB810-CC43-F136-7C3E-177E4EDD93C3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5B87EF13-6CE6-8BB2-763B-75B1268DBCA0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720846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Result analysis and discussion 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9C4DC6D-C5FA-0B11-1512-130341E116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BA079A5-CCAB-9AE4-7100-9628EBA56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5680B37-C3BB-337D-4EF8-F9E8607D5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651627-B7DD-9F1A-4448-706B1CF16BDE}"/>
              </a:ext>
            </a:extLst>
          </p:cNvPr>
          <p:cNvSpPr txBox="1"/>
          <p:nvPr/>
        </p:nvSpPr>
        <p:spPr>
          <a:xfrm>
            <a:off x="279854" y="158035"/>
            <a:ext cx="11628406" cy="57329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A. Regression Analysis</a:t>
            </a:r>
            <a:endParaRPr lang="en-US" sz="2400" b="1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b="1"/>
              <a:t>High CO₂ emissions → higher biodiversity loss</a:t>
            </a:r>
            <a:r>
              <a:rPr lang="en-US" sz="2400"/>
              <a:t> (positive correlation).</a:t>
            </a: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b="1"/>
              <a:t>Stronger governance → lower species decline</a:t>
            </a:r>
            <a:r>
              <a:rPr lang="en-US" sz="2400"/>
              <a:t> (negative correlation).</a:t>
            </a: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/>
              <a:t>AI models </a:t>
            </a:r>
            <a:r>
              <a:rPr lang="en-US" sz="2400" b="1"/>
              <a:t>accurately predicted species decline</a:t>
            </a:r>
            <a:r>
              <a:rPr lang="en-US" sz="2400"/>
              <a:t>, showing climate conditions as the primary driver.</a:t>
            </a:r>
            <a:endParaRPr lang="en-US" sz="2400">
              <a:ea typeface="Calibri" panose="020F0502020204030204"/>
              <a:cs typeface="Calibri" panose="020F0502020204030204"/>
            </a:endParaRPr>
          </a:p>
          <a:p>
            <a:endParaRPr lang="en-US" sz="2400">
              <a:ea typeface="Calibri" panose="020F0502020204030204"/>
              <a:cs typeface="Calibri" panose="020F0502020204030204"/>
            </a:endParaRPr>
          </a:p>
          <a:p>
            <a:r>
              <a:rPr lang="en-US" sz="2400" b="1"/>
              <a:t>B. Clustering Analysis ( grouping countries based on biodiversity risk)</a:t>
            </a:r>
            <a:endParaRPr lang="en-US" sz="2400" b="1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b="1"/>
              <a:t>High-risk countries:</a:t>
            </a:r>
            <a:r>
              <a:rPr lang="en-US" sz="2400"/>
              <a:t> Severe species loss (&gt;30%). {Botswana, Kuwait, Syria}</a:t>
            </a: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b="1"/>
              <a:t>Moderate-risk countries:</a:t>
            </a:r>
            <a:r>
              <a:rPr lang="en-US" sz="2400"/>
              <a:t> Some species loss, conservation options available.</a:t>
            </a: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 b="1"/>
              <a:t>Low-risk countries:</a:t>
            </a:r>
            <a:r>
              <a:rPr lang="en-US" sz="2400"/>
              <a:t> Relatively stable biodiversity.</a:t>
            </a:r>
            <a:endParaRPr lang="en-US" sz="24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  <a:p>
            <a:r>
              <a:rPr lang="en-US" sz="2400" b="1"/>
              <a:t>C. Time-Series Forecasting (predicting the future biodiversity loss)</a:t>
            </a:r>
            <a:endParaRPr lang="en-US" sz="2400" b="1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/>
              <a:t>Under </a:t>
            </a:r>
            <a:r>
              <a:rPr lang="en-US" sz="2400" b="1"/>
              <a:t>RCP 8.5</a:t>
            </a:r>
            <a:r>
              <a:rPr lang="en-US" sz="2400"/>
              <a:t>, species richness could decline </a:t>
            </a:r>
            <a:r>
              <a:rPr lang="en-US" sz="2400" b="1"/>
              <a:t>by over 30% in some regions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400"/>
              <a:t>Under </a:t>
            </a:r>
            <a:r>
              <a:rPr lang="en-US" sz="2400" b="1"/>
              <a:t>RCP 4.5</a:t>
            </a:r>
            <a:r>
              <a:rPr lang="en-US" sz="2400"/>
              <a:t>, biodiversity loss is slower, proving </a:t>
            </a:r>
            <a:r>
              <a:rPr lang="en-US" sz="2400" b="1"/>
              <a:t>mitigation strategies can be effective</a:t>
            </a:r>
            <a:r>
              <a:rPr lang="en-US" sz="2400"/>
              <a:t>.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b="1"/>
              <a:t>Key Insight:</a:t>
            </a:r>
            <a:r>
              <a:rPr lang="en-US" sz="2400"/>
              <a:t> AI-based models provide crucial insights for targeted conservation strategies.</a:t>
            </a:r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17121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D84E7-32E5-64F5-F349-0AA2B2966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993F8CF1-D074-A0AD-3A76-BA78A1C70A3C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31FC7248-C56E-18F7-EB74-10F80C54226B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720846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Result analysis and discussion 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5703927-084C-FAE4-959F-9F5DA55C72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4B15C54-7C16-A775-2E1A-5BEDB3E44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E3723B0-E1AD-3E82-D654-7D0CE2598C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F449EB-001D-F74D-C7E7-CEFFF79045C4}"/>
              </a:ext>
            </a:extLst>
          </p:cNvPr>
          <p:cNvSpPr txBox="1"/>
          <p:nvPr/>
        </p:nvSpPr>
        <p:spPr>
          <a:xfrm>
            <a:off x="166584" y="147738"/>
            <a:ext cx="12431596" cy="67403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/>
              <a:t>Conservation Strategies and Recommendations</a:t>
            </a:r>
            <a:endParaRPr lang="en-US" sz="2400">
              <a:ea typeface="Calibri"/>
              <a:cs typeface="Calibri"/>
            </a:endParaRPr>
          </a:p>
          <a:p>
            <a:r>
              <a:rPr lang="en-US" sz="2400" b="1"/>
              <a:t>A. High-Priority Conservation Sites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Identified </a:t>
            </a:r>
            <a:r>
              <a:rPr lang="en-US" sz="2400" b="1">
                <a:ea typeface="+mn-lt"/>
                <a:cs typeface="+mn-lt"/>
              </a:rPr>
              <a:t>hotspots requiring urgent intervention</a:t>
            </a:r>
            <a:r>
              <a:rPr lang="en-US" sz="2400">
                <a:ea typeface="+mn-lt"/>
                <a:cs typeface="+mn-lt"/>
              </a:rPr>
              <a:t> (e.g., Botswana, Kuwait, and transboundary regions like Ecuador-Peru).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Expansion of </a:t>
            </a:r>
            <a:r>
              <a:rPr lang="en-US" sz="2400" b="1">
                <a:ea typeface="+mn-lt"/>
                <a:cs typeface="+mn-lt"/>
              </a:rPr>
              <a:t>protected areas</a:t>
            </a:r>
            <a:r>
              <a:rPr lang="en-US" sz="2400">
                <a:ea typeface="+mn-lt"/>
                <a:cs typeface="+mn-lt"/>
              </a:rPr>
              <a:t> and </a:t>
            </a:r>
            <a:r>
              <a:rPr lang="en-US" sz="2400" b="1">
                <a:ea typeface="+mn-lt"/>
                <a:cs typeface="+mn-lt"/>
              </a:rPr>
              <a:t>enforce strict conservation laws</a:t>
            </a:r>
            <a:r>
              <a:rPr lang="en-US" sz="2400">
                <a:ea typeface="+mn-lt"/>
                <a:cs typeface="+mn-lt"/>
              </a:rPr>
              <a:t> to prevent further loss.</a:t>
            </a:r>
            <a:endParaRPr lang="en-US" sz="24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  <a:p>
            <a:r>
              <a:rPr lang="en-US" sz="2400" b="1"/>
              <a:t>B. Policy Interventions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Strengthen </a:t>
            </a:r>
            <a:r>
              <a:rPr lang="en-US" sz="2400" b="1">
                <a:ea typeface="+mn-lt"/>
                <a:cs typeface="+mn-lt"/>
              </a:rPr>
              <a:t>climate adaptation strategies</a:t>
            </a:r>
            <a:r>
              <a:rPr lang="en-US" sz="2400">
                <a:ea typeface="+mn-lt"/>
                <a:cs typeface="+mn-lt"/>
              </a:rPr>
              <a:t> (e.g., afforestation, habitat restoration).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Implement </a:t>
            </a:r>
            <a:r>
              <a:rPr lang="en-US" sz="2400" b="1">
                <a:ea typeface="+mn-lt"/>
                <a:cs typeface="+mn-lt"/>
              </a:rPr>
              <a:t>sustainable land-use policies</a:t>
            </a:r>
            <a:r>
              <a:rPr lang="en-US" sz="2400">
                <a:ea typeface="+mn-lt"/>
                <a:cs typeface="+mn-lt"/>
              </a:rPr>
              <a:t> to prevent deforestation.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Increase </a:t>
            </a:r>
            <a:r>
              <a:rPr lang="en-US" sz="2400" b="1">
                <a:ea typeface="+mn-lt"/>
                <a:cs typeface="+mn-lt"/>
              </a:rPr>
              <a:t>conservation funding</a:t>
            </a:r>
            <a:r>
              <a:rPr lang="en-US" sz="2400">
                <a:ea typeface="+mn-lt"/>
                <a:cs typeface="+mn-lt"/>
              </a:rPr>
              <a:t> for at-risk species.</a:t>
            </a:r>
            <a:endParaRPr lang="en-US" sz="2400">
              <a:ea typeface="Calibri"/>
              <a:cs typeface="Calibri"/>
            </a:endParaRPr>
          </a:p>
          <a:p>
            <a:endParaRPr lang="en-US" sz="2400">
              <a:ea typeface="Calibri"/>
              <a:cs typeface="Calibri"/>
            </a:endParaRPr>
          </a:p>
          <a:p>
            <a:r>
              <a:rPr lang="en-US" sz="2400" b="1"/>
              <a:t>C. Role of Global Conservation Initiatives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Current treaties </a:t>
            </a:r>
            <a:r>
              <a:rPr lang="en-US" sz="2400" b="1">
                <a:ea typeface="+mn-lt"/>
                <a:cs typeface="+mn-lt"/>
              </a:rPr>
              <a:t>lack enforcement</a:t>
            </a:r>
            <a:r>
              <a:rPr lang="en-US" sz="2400">
                <a:ea typeface="+mn-lt"/>
                <a:cs typeface="+mn-lt"/>
              </a:rPr>
              <a:t>—need stronger </a:t>
            </a:r>
            <a:r>
              <a:rPr lang="en-US" sz="2400" b="1">
                <a:ea typeface="+mn-lt"/>
                <a:cs typeface="+mn-lt"/>
              </a:rPr>
              <a:t>cross-border collaboration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 sz="240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AI-driven conservation planning</a:t>
            </a:r>
            <a:r>
              <a:rPr lang="en-US" sz="2400">
                <a:ea typeface="+mn-lt"/>
                <a:cs typeface="+mn-lt"/>
              </a:rPr>
              <a:t> can </a:t>
            </a:r>
            <a:r>
              <a:rPr lang="en-US" sz="2400" b="1">
                <a:ea typeface="+mn-lt"/>
                <a:cs typeface="+mn-lt"/>
              </a:rPr>
              <a:t>analyze biodiversity threats and allocate resources efficiently</a:t>
            </a:r>
            <a:r>
              <a:rPr lang="en-US" sz="2400">
                <a:ea typeface="+mn-lt"/>
                <a:cs typeface="+mn-lt"/>
              </a:rPr>
              <a:t>.</a:t>
            </a:r>
          </a:p>
          <a:p>
            <a:r>
              <a:rPr lang="en-US" sz="2400" b="1">
                <a:ea typeface="+mn-lt"/>
                <a:cs typeface="+mn-lt"/>
              </a:rPr>
              <a:t>Key Insight:</a:t>
            </a:r>
            <a:r>
              <a:rPr lang="en-US" sz="2400">
                <a:ea typeface="+mn-lt"/>
                <a:cs typeface="+mn-lt"/>
              </a:rPr>
              <a:t> </a:t>
            </a:r>
            <a:r>
              <a:rPr lang="en-US" sz="2400" b="1">
                <a:ea typeface="+mn-lt"/>
                <a:cs typeface="+mn-lt"/>
              </a:rPr>
              <a:t>International cooperation is essential</a:t>
            </a:r>
            <a:r>
              <a:rPr lang="en-US" sz="2400">
                <a:ea typeface="+mn-lt"/>
                <a:cs typeface="+mn-lt"/>
              </a:rPr>
              <a:t> to mitigate </a:t>
            </a:r>
          </a:p>
          <a:p>
            <a:r>
              <a:rPr lang="en-US" sz="2400">
                <a:ea typeface="+mn-lt"/>
                <a:cs typeface="+mn-lt"/>
              </a:rPr>
              <a:t>                       biodiversity loss.</a:t>
            </a:r>
            <a:endParaRPr lang="en-US" sz="2400">
              <a:ea typeface="Calibri"/>
              <a:cs typeface="Calibri"/>
            </a:endParaRPr>
          </a:p>
          <a:p>
            <a:endParaRPr lang="en-US" sz="2400" b="1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9684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495C4-FBE5-5CFD-6F34-464FD9DC3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5CB103BE-BCD8-4E35-39FD-A60C389FC620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3C3F728B-B68B-890D-7ECE-1124F3ADA7B2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938A235-2DAA-EA10-7522-68D1E3ED0E48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720846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Future scope 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D347EB0-5824-70ED-A965-B779CE0A61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ED92E441-0C60-B57D-4B59-A1B6A0FDDB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D8C0AB0-6035-BC42-875F-E07527E6B5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6F8A5-7E02-9DC0-7991-4F771F4A32CF}"/>
              </a:ext>
            </a:extLst>
          </p:cNvPr>
          <p:cNvSpPr txBox="1"/>
          <p:nvPr/>
        </p:nvSpPr>
        <p:spPr>
          <a:xfrm>
            <a:off x="267420" y="914401"/>
            <a:ext cx="11369613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ea typeface="+mn-lt"/>
                <a:cs typeface="+mn-lt"/>
              </a:rPr>
              <a:t>Several avenues for further research and application emerge from this study:</a:t>
            </a:r>
            <a:endParaRPr lang="en-US"/>
          </a:p>
          <a:p>
            <a:pPr algn="just"/>
            <a:r>
              <a:rPr lang="en-US" sz="2000" b="1">
                <a:ea typeface="+mn-lt"/>
                <a:cs typeface="+mn-lt"/>
              </a:rPr>
              <a:t>Enhanced Predictive Models</a:t>
            </a:r>
            <a:endParaRPr lang="en-US">
              <a:ea typeface="+mn-lt"/>
              <a:cs typeface="+mn-lt"/>
            </a:endParaRPr>
          </a:p>
          <a:p>
            <a:pPr lvl="1" algn="just"/>
            <a:r>
              <a:rPr lang="en-US" sz="2000">
                <a:ea typeface="+mn-lt"/>
                <a:cs typeface="+mn-lt"/>
              </a:rPr>
              <a:t>Future AI models can integrate </a:t>
            </a:r>
            <a:r>
              <a:rPr lang="en-US" sz="2000" b="1">
                <a:ea typeface="+mn-lt"/>
                <a:cs typeface="+mn-lt"/>
              </a:rPr>
              <a:t>economic, genetic, and climate variables</a:t>
            </a:r>
            <a:r>
              <a:rPr lang="en-US" sz="2000">
                <a:ea typeface="+mn-lt"/>
                <a:cs typeface="+mn-lt"/>
              </a:rPr>
              <a:t> to improve biodiversity risk assessments.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2000" b="1">
                <a:ea typeface="+mn-lt"/>
                <a:cs typeface="+mn-lt"/>
              </a:rPr>
              <a:t>Longitudinal Studies</a:t>
            </a:r>
            <a:endParaRPr lang="en-US">
              <a:ea typeface="+mn-lt"/>
              <a:cs typeface="+mn-lt"/>
            </a:endParaRPr>
          </a:p>
          <a:p>
            <a:pPr lvl="1" algn="just"/>
            <a:r>
              <a:rPr lang="en-US" sz="2000">
                <a:ea typeface="+mn-lt"/>
                <a:cs typeface="+mn-lt"/>
              </a:rPr>
              <a:t>Establishing </a:t>
            </a:r>
            <a:r>
              <a:rPr lang="en-US" sz="2000" b="1">
                <a:ea typeface="+mn-lt"/>
                <a:cs typeface="+mn-lt"/>
              </a:rPr>
              <a:t>long-term ecological monitoring centers</a:t>
            </a:r>
            <a:r>
              <a:rPr lang="en-US" sz="2000">
                <a:ea typeface="+mn-lt"/>
                <a:cs typeface="+mn-lt"/>
              </a:rPr>
              <a:t> to continuously update biodiversity databases and enhance model accuracy.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2000" b="1">
                <a:ea typeface="+mn-lt"/>
                <a:cs typeface="+mn-lt"/>
              </a:rPr>
              <a:t>Transboundary Conservation Initiatives</a:t>
            </a:r>
            <a:endParaRPr lang="en-US">
              <a:ea typeface="+mn-lt"/>
              <a:cs typeface="+mn-lt"/>
            </a:endParaRPr>
          </a:p>
          <a:p>
            <a:pPr lvl="1" algn="just"/>
            <a:r>
              <a:rPr lang="en-US" sz="2000">
                <a:ea typeface="+mn-lt"/>
                <a:cs typeface="+mn-lt"/>
              </a:rPr>
              <a:t>Developing </a:t>
            </a:r>
            <a:r>
              <a:rPr lang="en-US" sz="2000" b="1">
                <a:ea typeface="+mn-lt"/>
                <a:cs typeface="+mn-lt"/>
              </a:rPr>
              <a:t>cross-border conservation policies</a:t>
            </a:r>
            <a:r>
              <a:rPr lang="en-US" sz="2000">
                <a:ea typeface="+mn-lt"/>
                <a:cs typeface="+mn-lt"/>
              </a:rPr>
              <a:t> to address </a:t>
            </a:r>
            <a:r>
              <a:rPr lang="en-US" sz="2000" b="1">
                <a:ea typeface="+mn-lt"/>
                <a:cs typeface="+mn-lt"/>
              </a:rPr>
              <a:t>species migration challenges</a:t>
            </a:r>
            <a:r>
              <a:rPr lang="en-US" sz="2000">
                <a:ea typeface="+mn-lt"/>
                <a:cs typeface="+mn-lt"/>
              </a:rPr>
              <a:t> due to climate change.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2000" b="1">
                <a:ea typeface="+mn-lt"/>
                <a:cs typeface="+mn-lt"/>
              </a:rPr>
              <a:t>Policy Integration</a:t>
            </a:r>
            <a:endParaRPr lang="en-US">
              <a:ea typeface="+mn-lt"/>
              <a:cs typeface="+mn-lt"/>
            </a:endParaRPr>
          </a:p>
          <a:p>
            <a:pPr lvl="1" algn="just"/>
            <a:r>
              <a:rPr lang="en-US" sz="2000">
                <a:ea typeface="+mn-lt"/>
                <a:cs typeface="+mn-lt"/>
              </a:rPr>
              <a:t>Strengthening the link between </a:t>
            </a:r>
            <a:r>
              <a:rPr lang="en-US" sz="2000" b="1">
                <a:ea typeface="+mn-lt"/>
                <a:cs typeface="+mn-lt"/>
              </a:rPr>
              <a:t>scientific research, policymakers, and conservation organizations</a:t>
            </a:r>
            <a:r>
              <a:rPr lang="en-US" sz="2000">
                <a:ea typeface="+mn-lt"/>
                <a:cs typeface="+mn-lt"/>
              </a:rPr>
              <a:t> for </a:t>
            </a:r>
            <a:r>
              <a:rPr lang="en-US" sz="2000" b="1">
                <a:ea typeface="+mn-lt"/>
                <a:cs typeface="+mn-lt"/>
              </a:rPr>
              <a:t>better implementation of biodiversity protection measures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en-US" sz="2000" b="1">
                <a:ea typeface="+mn-lt"/>
                <a:cs typeface="+mn-lt"/>
              </a:rPr>
              <a:t>Technological Innovations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 algn="just"/>
            <a:r>
              <a:rPr lang="en-US" sz="2000">
                <a:ea typeface="+mn-lt"/>
                <a:cs typeface="+mn-lt"/>
              </a:rPr>
              <a:t>Leveraging </a:t>
            </a:r>
            <a:r>
              <a:rPr lang="en-US" sz="2000" b="1">
                <a:ea typeface="+mn-lt"/>
                <a:cs typeface="+mn-lt"/>
              </a:rPr>
              <a:t>satellite-based AI models, drone monitoring, and blockchain-enabled conservation tracking</a:t>
            </a:r>
            <a:r>
              <a:rPr lang="en-US" sz="2000">
                <a:ea typeface="+mn-lt"/>
                <a:cs typeface="+mn-lt"/>
              </a:rPr>
              <a:t> for real-time biodiversity assessments.</a:t>
            </a:r>
            <a:endParaRPr lang="en-US">
              <a:ea typeface="Calibri" panose="020F0502020204030204"/>
              <a:cs typeface="Calibri" panose="020F0502020204030204"/>
            </a:endParaRPr>
          </a:p>
          <a:p>
            <a:pPr lvl="1" algn="just"/>
            <a:r>
              <a:rPr lang="en-US" sz="2000">
                <a:ea typeface="+mn-lt"/>
                <a:cs typeface="+mn-lt"/>
              </a:rPr>
              <a:t>By focusing on these areas, future research can </a:t>
            </a:r>
            <a:r>
              <a:rPr lang="en-US" sz="2000" b="1">
                <a:ea typeface="+mn-lt"/>
                <a:cs typeface="+mn-lt"/>
              </a:rPr>
              <a:t>contribute to global conservation efforts</a:t>
            </a:r>
            <a:r>
              <a:rPr lang="en-US" sz="2000">
                <a:ea typeface="+mn-lt"/>
                <a:cs typeface="+mn-lt"/>
              </a:rPr>
              <a:t> and ensure </a:t>
            </a:r>
            <a:r>
              <a:rPr lang="en-US" sz="2000" b="1">
                <a:ea typeface="+mn-lt"/>
                <a:cs typeface="+mn-lt"/>
              </a:rPr>
              <a:t>the long-term survival of species in a rapidly changing climate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/>
          </a:p>
          <a:p>
            <a:pPr algn="just"/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24208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4F8C2-2C8B-3EF7-DC7F-5BF3C89AB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DA63BDA-9191-9BE1-B786-EF28D853D6EC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FD3E4400-1CDA-025E-BA3D-29EF35B43E27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873055AD-EE85-81D9-33D8-38B5928D37F9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677265" y="173789"/>
            <a:ext cx="5009349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Problem statement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5AE83-032F-3D76-CB5E-A8803D207D88}"/>
              </a:ext>
            </a:extLst>
          </p:cNvPr>
          <p:cNvSpPr txBox="1"/>
          <p:nvPr/>
        </p:nvSpPr>
        <p:spPr>
          <a:xfrm>
            <a:off x="523103" y="1223320"/>
            <a:ext cx="11145794" cy="378565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Climate change is accelerating </a:t>
            </a:r>
            <a:r>
              <a:rPr lang="en-US" sz="2400" b="1">
                <a:ea typeface="+mn-lt"/>
                <a:cs typeface="+mn-lt"/>
              </a:rPr>
              <a:t>species decline</a:t>
            </a:r>
            <a:r>
              <a:rPr lang="en-US" sz="2400">
                <a:ea typeface="+mn-lt"/>
                <a:cs typeface="+mn-lt"/>
              </a:rPr>
              <a:t>, with </a:t>
            </a:r>
            <a:r>
              <a:rPr lang="en-US" sz="2400" b="1">
                <a:ea typeface="+mn-lt"/>
                <a:cs typeface="+mn-lt"/>
              </a:rPr>
              <a:t>mammals and birds</a:t>
            </a:r>
            <a:r>
              <a:rPr lang="en-US" sz="2400">
                <a:ea typeface="+mn-lt"/>
                <a:cs typeface="+mn-lt"/>
              </a:rPr>
              <a:t> being among the most affected. Rising temperatures and habitat destruction are </a:t>
            </a:r>
            <a:r>
              <a:rPr lang="en-US" sz="2400" b="1">
                <a:ea typeface="+mn-lt"/>
                <a:cs typeface="+mn-lt"/>
              </a:rPr>
              <a:t>forcing species to migrate</a:t>
            </a:r>
            <a:r>
              <a:rPr lang="en-US" sz="2400">
                <a:ea typeface="+mn-lt"/>
                <a:cs typeface="+mn-lt"/>
              </a:rPr>
              <a:t>, often across international borders. </a:t>
            </a:r>
            <a:endParaRPr lang="en-US">
              <a:ea typeface="+mn-lt"/>
              <a:cs typeface="+mn-lt"/>
            </a:endParaRPr>
          </a:p>
          <a:p>
            <a:pPr algn="just"/>
            <a:r>
              <a:rPr lang="en-US" sz="2400">
                <a:ea typeface="+mn-lt"/>
                <a:cs typeface="+mn-lt"/>
              </a:rPr>
              <a:t>Key challenges include:</a:t>
            </a:r>
            <a:endParaRPr lang="en-US"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Lack of coordinated conservation strategies</a:t>
            </a:r>
            <a:r>
              <a:rPr lang="en-US" sz="2400">
                <a:ea typeface="+mn-lt"/>
                <a:cs typeface="+mn-lt"/>
              </a:rPr>
              <a:t> for transboundary species.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Inability of traditional ecological monitoring techniques</a:t>
            </a:r>
            <a:r>
              <a:rPr lang="en-US" sz="2400">
                <a:ea typeface="+mn-lt"/>
                <a:cs typeface="+mn-lt"/>
              </a:rPr>
              <a:t> to track biodiversity loss in real-time.</a:t>
            </a:r>
            <a:endParaRPr lang="en-US"/>
          </a:p>
          <a:p>
            <a:pPr algn="just"/>
            <a:r>
              <a:rPr lang="en-US" sz="2400">
                <a:ea typeface="+mn-lt"/>
                <a:cs typeface="+mn-lt"/>
              </a:rPr>
              <a:t>Thus, there is an urgent need for </a:t>
            </a:r>
            <a:r>
              <a:rPr lang="en-US" sz="2400" b="1">
                <a:ea typeface="+mn-lt"/>
                <a:cs typeface="+mn-lt"/>
              </a:rPr>
              <a:t>data-driven approaches</a:t>
            </a:r>
            <a:r>
              <a:rPr lang="en-US" sz="2400">
                <a:ea typeface="+mn-lt"/>
                <a:cs typeface="+mn-lt"/>
              </a:rPr>
              <a:t> to identify species at risk, predict future biodiversity loss, and formulate effective conservation policies.</a:t>
            </a:r>
            <a:endParaRPr lang="en-US"/>
          </a:p>
          <a:p>
            <a:pPr algn="just"/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48687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7528C-70AD-F4C7-4C63-7E5DCD63E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160D965-A771-E817-2024-9C98A4FED4AB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89DC9B84-E55C-CCD6-67DB-0DD19D52826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679B4AF4-1127-CCB4-8E35-1B0F4380B6D0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2347035" y="155077"/>
            <a:ext cx="7498487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Conclusion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4A06B6-245E-F085-6009-214FD13A2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33894"/>
            <a:ext cx="9411212" cy="43021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F3F07FEA-6AFB-3FBD-F9B6-D1D7D5AFB0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198167"/>
            <a:ext cx="1120304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0" i="0" u="none" strike="noStrike" cap="none" normalizeH="0" baseline="0">
              <a:ln>
                <a:noFill/>
              </a:ln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B603ABB-AB54-9D31-76F5-849974B78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031" y="3455756"/>
            <a:ext cx="1073395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400"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610978-6F32-F987-6019-A52AC091C077}"/>
              </a:ext>
            </a:extLst>
          </p:cNvPr>
          <p:cNvSpPr txBox="1"/>
          <p:nvPr/>
        </p:nvSpPr>
        <p:spPr>
          <a:xfrm>
            <a:off x="339306" y="914401"/>
            <a:ext cx="11211463" cy="470898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>
                <a:ea typeface="+mn-lt"/>
                <a:cs typeface="+mn-lt"/>
              </a:rPr>
              <a:t>This study highlights the </a:t>
            </a:r>
            <a:r>
              <a:rPr lang="en-US" sz="2000" b="1">
                <a:ea typeface="+mn-lt"/>
                <a:cs typeface="+mn-lt"/>
              </a:rPr>
              <a:t>severe impact of climate change on biodiversity</a:t>
            </a:r>
            <a:r>
              <a:rPr lang="en-US" sz="2000">
                <a:ea typeface="+mn-lt"/>
                <a:cs typeface="+mn-lt"/>
              </a:rPr>
              <a:t>, particularly under </a:t>
            </a:r>
            <a:r>
              <a:rPr lang="en-US" sz="2000" b="1">
                <a:ea typeface="+mn-lt"/>
                <a:cs typeface="+mn-lt"/>
              </a:rPr>
              <a:t>RCP 8.5</a:t>
            </a:r>
            <a:r>
              <a:rPr lang="en-US" sz="2000">
                <a:ea typeface="+mn-lt"/>
                <a:cs typeface="+mn-lt"/>
              </a:rPr>
              <a:t>, which represents an </a:t>
            </a:r>
            <a:r>
              <a:rPr lang="en-US" sz="2000" b="1">
                <a:ea typeface="+mn-lt"/>
                <a:cs typeface="+mn-lt"/>
              </a:rPr>
              <a:t>unchecked greenhouse gas emission scenario</a:t>
            </a:r>
            <a:r>
              <a:rPr lang="en-US" sz="2000">
                <a:ea typeface="+mn-lt"/>
                <a:cs typeface="+mn-lt"/>
              </a:rPr>
              <a:t>. The findings reveal that </a:t>
            </a:r>
            <a:r>
              <a:rPr lang="en-US" sz="2000" b="1">
                <a:ea typeface="+mn-lt"/>
                <a:cs typeface="+mn-lt"/>
              </a:rPr>
              <a:t>mammals and birds face drastic population declines</a:t>
            </a:r>
            <a:r>
              <a:rPr lang="en-US" sz="2000">
                <a:ea typeface="+mn-lt"/>
                <a:cs typeface="+mn-lt"/>
              </a:rPr>
              <a:t>, with many species forced to </a:t>
            </a:r>
            <a:r>
              <a:rPr lang="en-US" sz="2000" b="1">
                <a:ea typeface="+mn-lt"/>
                <a:cs typeface="+mn-lt"/>
              </a:rPr>
              <a:t>migrate across political borders</a:t>
            </a:r>
            <a:r>
              <a:rPr lang="en-US" sz="2000">
                <a:ea typeface="+mn-lt"/>
                <a:cs typeface="+mn-lt"/>
              </a:rPr>
              <a:t>, where </a:t>
            </a:r>
            <a:r>
              <a:rPr lang="en-US" sz="2000" b="1">
                <a:ea typeface="+mn-lt"/>
                <a:cs typeface="+mn-lt"/>
              </a:rPr>
              <a:t>inconsistent conservation policies</a:t>
            </a:r>
            <a:r>
              <a:rPr lang="en-US" sz="2000">
                <a:ea typeface="+mn-lt"/>
                <a:cs typeface="+mn-lt"/>
              </a:rPr>
              <a:t> hinder their survival.</a:t>
            </a:r>
            <a:endParaRPr lang="en-US"/>
          </a:p>
          <a:p>
            <a:pPr algn="just"/>
            <a:r>
              <a:rPr lang="en-US" sz="2000">
                <a:ea typeface="+mn-lt"/>
                <a:cs typeface="+mn-lt"/>
              </a:rPr>
              <a:t>By integrating </a:t>
            </a:r>
            <a:r>
              <a:rPr lang="en-US" sz="2000" b="1">
                <a:ea typeface="+mn-lt"/>
                <a:cs typeface="+mn-lt"/>
              </a:rPr>
              <a:t>machine learning models, remote sensing, and GIS mapping</a:t>
            </a:r>
            <a:r>
              <a:rPr lang="en-US" sz="2000">
                <a:ea typeface="+mn-lt"/>
                <a:cs typeface="+mn-lt"/>
              </a:rPr>
              <a:t>, this study demonstrates the </a:t>
            </a:r>
            <a:r>
              <a:rPr lang="en-US" sz="2000" b="1">
                <a:ea typeface="+mn-lt"/>
                <a:cs typeface="+mn-lt"/>
              </a:rPr>
              <a:t>potential of AI-driven approaches in biodiversity conservation</a:t>
            </a:r>
            <a:r>
              <a:rPr lang="en-US" sz="2000">
                <a:ea typeface="+mn-lt"/>
                <a:cs typeface="+mn-lt"/>
              </a:rPr>
              <a:t>. The predictive models successfully identify </a:t>
            </a:r>
            <a:r>
              <a:rPr lang="en-US" sz="2000" b="1">
                <a:ea typeface="+mn-lt"/>
                <a:cs typeface="+mn-lt"/>
              </a:rPr>
              <a:t>biodiversity loss patterns, high-risk regions, and conservation priorities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/>
          </a:p>
          <a:p>
            <a:pPr algn="just"/>
            <a:r>
              <a:rPr lang="en-US" sz="2000">
                <a:ea typeface="+mn-lt"/>
                <a:cs typeface="+mn-lt"/>
              </a:rPr>
              <a:t>Key findings: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Biodiversity hotspots</a:t>
            </a:r>
            <a:r>
              <a:rPr lang="en-US" sz="2000">
                <a:ea typeface="+mn-lt"/>
                <a:cs typeface="+mn-lt"/>
              </a:rPr>
              <a:t> (such as tropical and subtropical regions) are </a:t>
            </a:r>
            <a:r>
              <a:rPr lang="en-US" sz="2000" b="1">
                <a:ea typeface="+mn-lt"/>
                <a:cs typeface="+mn-lt"/>
              </a:rPr>
              <a:t>most vulnerable to species decline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Countries with weak environmental policies</a:t>
            </a:r>
            <a:r>
              <a:rPr lang="en-US" sz="2000">
                <a:ea typeface="+mn-lt"/>
                <a:cs typeface="+mn-lt"/>
              </a:rPr>
              <a:t> face higher biodiversity loss.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000" b="1">
                <a:ea typeface="+mn-lt"/>
                <a:cs typeface="+mn-lt"/>
              </a:rPr>
              <a:t>AI and machine learning</a:t>
            </a:r>
            <a:r>
              <a:rPr lang="en-US" sz="2000">
                <a:ea typeface="+mn-lt"/>
                <a:cs typeface="+mn-lt"/>
              </a:rPr>
              <a:t> provide effective tools for </a:t>
            </a:r>
            <a:r>
              <a:rPr lang="en-US" sz="2000" b="1">
                <a:ea typeface="+mn-lt"/>
                <a:cs typeface="+mn-lt"/>
              </a:rPr>
              <a:t>predicting species extinction risks</a:t>
            </a:r>
            <a:r>
              <a:rPr lang="en-US" sz="2000">
                <a:ea typeface="+mn-lt"/>
                <a:cs typeface="+mn-lt"/>
              </a:rPr>
              <a:t> and optimizing conservation strategies.</a:t>
            </a:r>
            <a:endParaRPr lang="en-US"/>
          </a:p>
          <a:p>
            <a:pPr algn="just"/>
            <a:r>
              <a:rPr lang="en-US" sz="2000">
                <a:ea typeface="+mn-lt"/>
                <a:cs typeface="+mn-lt"/>
              </a:rPr>
              <a:t>To mitigate biodiversity loss, </a:t>
            </a:r>
            <a:r>
              <a:rPr lang="en-US" sz="2000" b="1">
                <a:ea typeface="+mn-lt"/>
                <a:cs typeface="+mn-lt"/>
              </a:rPr>
              <a:t>global conservation efforts must be strengthened</a:t>
            </a:r>
            <a:r>
              <a:rPr lang="en-US" sz="2000">
                <a:ea typeface="+mn-lt"/>
                <a:cs typeface="+mn-lt"/>
              </a:rPr>
              <a:t>, focusing on </a:t>
            </a:r>
            <a:r>
              <a:rPr lang="en-US" sz="2000" b="1">
                <a:ea typeface="+mn-lt"/>
                <a:cs typeface="+mn-lt"/>
              </a:rPr>
              <a:t>climate adaptation strategies, transboundary cooperation, and AI-driven monitoring systems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/>
          </a:p>
          <a:p>
            <a:pPr algn="just"/>
            <a:endParaRPr lang="en-US" sz="20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998771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84338-95CE-EAE7-4272-9164FD4205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C0B41FB-8042-335A-1471-E1C47F8033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84127"/>
              </p:ext>
            </p:extLst>
          </p:nvPr>
        </p:nvGraphicFramePr>
        <p:xfrm>
          <a:off x="1" y="0"/>
          <a:ext cx="12191985" cy="89611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63793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229032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3401961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251587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750142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015599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47391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/Journal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Methodology/Algorithms/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         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6002054">
                <a:tc>
                  <a:txBody>
                    <a:bodyPr/>
                    <a:lstStyle/>
                    <a:p>
                      <a:pPr algn="ctr"/>
                      <a:r>
                        <a:rPr lang="en-IN" b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5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Biodiversity Conservation in Climate Change-Driven Transient Communities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Peter Schippers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Euridice Leyequien Abarca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Jana Verboom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G. W. Wieger Wamelink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Claire C. Vos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Willem F. de Boer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Jeffrey A. Harvey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Tijl Essens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Carla J. Grashof-Bokdam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Michiel F. WallisDeVries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Marleen M. P. Cobben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500" b="0" i="0" u="none" strike="noStrike" kern="1200" baseline="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500" b="0" i="0" u="none" strike="noStrike" kern="1200" baseline="0" noProof="0">
                          <a:solidFill>
                            <a:srgbClr val="000000"/>
                          </a:solidFill>
                        </a:rPr>
                        <a:t>2021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5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Methodology: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Review-based approach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examining species responses to climate change and biodiversity conservation.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Analyzed spatial escape, local adaptation, species vulnerability, and management strategies.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Evaluated conservation measures such as landscape connectivity, assisted colonization, and species protection.</a:t>
                      </a:r>
                      <a:endParaRPr lang="en-US"/>
                    </a:p>
                    <a:p>
                      <a:pPr marL="0" lvl="0" indent="0">
                        <a:buNone/>
                      </a:pPr>
                      <a:r>
                        <a:rPr lang="en-US" sz="1600" b="1"/>
                        <a:t>Architecture: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Impact Assessment: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Analyzed species responses in transient communities.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Adaptation &amp; Mobility: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Evaluated ecological and evolutionary adjustments.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Management Strategies: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Explored conservation approaches.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Policy Recommendations: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Suggested monitoring, habitat connectivity, and mitigation measures.</a:t>
                      </a:r>
                      <a:endParaRPr lang="en-US"/>
                    </a:p>
                    <a:p>
                      <a:pPr marL="0" lvl="0" indent="0">
                        <a:buNone/>
                      </a:pPr>
                      <a:r>
                        <a:rPr lang="en-US" sz="1600" b="1"/>
                        <a:t>Algorithms:</a:t>
                      </a:r>
                    </a:p>
                    <a:p>
                      <a:pPr marL="0" lvl="0" indent="0">
                        <a:buNone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No computational algorithms were used.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Comprehensive Review:</a:t>
                      </a:r>
                      <a:r>
                        <a:rPr lang="en-US"/>
                        <a:t> Covers species adaptation, extinction risks, and conservation strategies.</a:t>
                      </a:r>
                      <a:br>
                        <a:rPr lang="en-US"/>
                      </a:br>
                      <a:r>
                        <a:rPr lang="en-US" b="1"/>
                        <a:t> Focus on Community Dynamics:</a:t>
                      </a:r>
                      <a:r>
                        <a:rPr lang="en-US"/>
                        <a:t> Highlights inter-species dependencies in transient communities.</a:t>
                      </a:r>
                      <a:br>
                        <a:rPr lang="en-US"/>
                      </a:br>
                      <a:r>
                        <a:rPr lang="en-US" b="1"/>
                        <a:t>Conservation-Oriented: </a:t>
                      </a:r>
                      <a:r>
                        <a:rPr lang="en-US"/>
                        <a:t>Provides practical strategies such as assisted colonization and habitat connectivity.</a:t>
                      </a:r>
                      <a:br>
                        <a:rPr lang="en-US"/>
                      </a:br>
                      <a:r>
                        <a:rPr lang="en-US" b="1"/>
                        <a:t>Policy Implications</a:t>
                      </a:r>
                      <a:r>
                        <a:rPr lang="en-US"/>
                        <a:t>: Emphasizes monitoring and adaptive conservation strategies.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Lacks Empirical Data: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The study is based on a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literature review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rather than original data collection.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1" i="0" u="none" strike="noStrike" noProof="0">
                          <a:latin typeface="Calibri"/>
                        </a:rPr>
                        <a:t>No Specific Species Analysis: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Focuses on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general species responses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rather than detailed case studies.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Limited Climate Projections: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Does not integrate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climate modeling or RCP-based projections.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Lack of Empirical Validation: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Requires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field studies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to confirm proposed conservation strategies.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No Spatial Modeling: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Does not use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GIS or remote sensing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for tracking biodiversity shifts.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1" i="0" u="none" strike="noStrike" noProof="0">
                          <a:latin typeface="Calibri"/>
                        </a:rPr>
                        <a:t>Limited Transboundary Focus: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More emphasis is needed on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cross-border conservation efforts.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2234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5FB316-D29B-109D-8E23-565877EB4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E5F25E4-4304-35DE-AA64-09B6E09A1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4676593"/>
              </p:ext>
            </p:extLst>
          </p:nvPr>
        </p:nvGraphicFramePr>
        <p:xfrm>
          <a:off x="-72081" y="51486"/>
          <a:ext cx="12261037" cy="10647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58894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179871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6181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3559277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045110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868129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1953575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076562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2.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/>
                        <a:t>Vulnerability to Climate Change of Species in Protected Areas in Thailand"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Nirunrut Pomoim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Alice C. Hughes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Yongyut Trisurat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8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Richard T. Corlett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2022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Methodology: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Study Area: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Protected areas in Thailand.</a:t>
                      </a:r>
                      <a:endParaRPr lang="en-US" sz="1600" b="1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Data Collection: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Species occurrence data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for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866 vertebrate and 591 plant species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Climate projections under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RCP8.5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for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2070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Data sourced from field surveys and biodiversity databases.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Analysis: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Species Distribution Models (SDMs)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used to project future species ranges.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0" i="0" u="none" strike="noStrike" noProof="0">
                          <a:latin typeface="Calibri"/>
                        </a:rPr>
                        <a:t>Evaluated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habitat loss, range shifts, and extinction risk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Architecture: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/>
                        <a:t>Data Collection:</a:t>
                      </a:r>
                      <a:r>
                        <a:rPr lang="en-US" sz="1600" b="0" i="0" u="none" strike="noStrike" noProof="0"/>
                        <a:t> Species occurrence &amp; environmental data.</a:t>
                      </a:r>
                      <a:endParaRPr lang="en-US" sz="1600" b="1" i="0" u="none" strike="noStrike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/>
                        <a:t>Modeling:</a:t>
                      </a:r>
                      <a:r>
                        <a:rPr lang="en-US" sz="1600" b="0" i="0" u="none" strike="noStrike" noProof="0"/>
                        <a:t> SDMs predicted future distributions.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/>
                        <a:t>Projections:</a:t>
                      </a:r>
                      <a:r>
                        <a:rPr lang="en-US" sz="1600" b="0" i="0" u="none" strike="noStrike" noProof="0"/>
                        <a:t> Assessed vulnerability under RCP8.5.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/>
                        <a:t>Impact Assessment:</a:t>
                      </a:r>
                      <a:r>
                        <a:rPr lang="en-US" sz="1600" b="0" i="0" u="none" strike="noStrike" noProof="0"/>
                        <a:t> Evaluated habitat changes &amp; extinction risks.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/>
                        <a:t>Policy:</a:t>
                      </a:r>
                      <a:r>
                        <a:rPr lang="en-US" sz="1600" b="0" i="0" u="none" strike="noStrike" noProof="0"/>
                        <a:t> Suggested conservation strategies.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b="1"/>
                        <a:t>Algorithms Used:</a:t>
                      </a:r>
                      <a:endParaRPr lang="en-US" sz="16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MaxEnt (Maximum Entropy Model)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– Predicted habitat suitability for species.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Species Distribution Models (SDMs)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– Used to model future species distributions.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Boyce Index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– Evaluated SDM model accuracy.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0" i="0" u="none" strike="noStrike" noProof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1" i="0" u="none" strike="noStrike" noProof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endParaRPr lang="en-US" sz="1600" b="1" i="0" u="none" strike="noStrike" noProof="0">
                        <a:latin typeface="Calibri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600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Large Dataset: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Covers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1,457 species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across different taxa.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1" i="0" u="none" strike="noStrike" noProof="0">
                          <a:latin typeface="Calibri"/>
                        </a:rPr>
                        <a:t>Future Projections: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Assesses biodiversity loss under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RCP8.5 (high emissions)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for 2070.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Protected Area Assessment: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Analyzes species vulnerability within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Thailand’s PA network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Policy Recommendations: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Suggests conservation actions like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monitoring, habitat connectivity, and species relocation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Data Bias: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Lowland forest species underrepresented due to habitat loss.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1" i="0" u="none" strike="noStrike" noProof="0">
                          <a:latin typeface="Calibri"/>
                        </a:rPr>
                        <a:t>No Cross-Border Analysis: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Does not assess transboundary biodiversity impacts.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Limited Species Interaction Modeling: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Does not account for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predator-prey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or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competitor species interactions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No Adaptive Migration Modeling: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Assumes static species movement potential.</a:t>
                      </a:r>
                      <a:endParaRPr lang="en-US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600" b="1" i="0" u="none" strike="noStrike" noProof="0">
                          <a:latin typeface="Calibri"/>
                        </a:rPr>
                        <a:t>Lack of Transboundary Focus: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Does not analyze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species movement across national borders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1" i="0" u="none" strike="noStrike" noProof="0">
                          <a:latin typeface="Calibri"/>
                        </a:rPr>
                        <a:t>No Genetic Adaptation Consideration: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Does not account for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evolutionary responses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to climate change.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1" i="0" u="none" strike="noStrike" noProof="0">
                          <a:latin typeface="Calibri"/>
                        </a:rPr>
                        <a:t>Uncertainty in Habitat Connectivity: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Future dispersal pathways not well-defined.</a:t>
                      </a:r>
                      <a:br>
                        <a:rPr lang="en-US" sz="1600" b="0" i="0" u="none" strike="noStrike" noProof="0">
                          <a:latin typeface="Calibri"/>
                        </a:rPr>
                      </a:br>
                      <a:r>
                        <a:rPr lang="en-US" sz="1600" b="1" i="0" u="none" strike="noStrike" noProof="0">
                          <a:latin typeface="Calibri"/>
                        </a:rPr>
                        <a:t>Lack of Real-Time Monitoring: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 Emphasizes projections but lacks </a:t>
                      </a:r>
                      <a:r>
                        <a:rPr lang="en-US" sz="1600" b="1" i="0" u="none" strike="noStrike" noProof="0">
                          <a:latin typeface="Calibri"/>
                        </a:rPr>
                        <a:t>long-term field monitoring data</a:t>
                      </a:r>
                      <a:r>
                        <a:rPr lang="en-US" sz="1600" b="0" i="0" u="none" strike="noStrike" noProof="0">
                          <a:latin typeface="Calibri"/>
                        </a:rPr>
                        <a:t>.</a:t>
                      </a:r>
                      <a:endParaRPr lang="en-GB" sz="16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1184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E7ABE3-D67D-9569-16B7-DE15F85BE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E19BD1B-D6F1-698A-D295-D519E61962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34956"/>
              </p:ext>
            </p:extLst>
          </p:nvPr>
        </p:nvGraphicFramePr>
        <p:xfrm>
          <a:off x="1" y="0"/>
          <a:ext cx="12191996" cy="122834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16308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327354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523999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3038167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1730477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2267810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087881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943897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SNO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Year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Methodology/</a:t>
                      </a:r>
                      <a:endParaRPr lang="en-US" sz="1400">
                        <a:latin typeface="Calibri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Research gap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endParaRPr lang="en-IN" sz="1400">
                        <a:solidFill>
                          <a:schemeClr val="tx1"/>
                        </a:solidFill>
                        <a:latin typeface="Calibri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599488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solidFill>
                            <a:schemeClr val="tx1"/>
                          </a:solidFill>
                          <a:latin typeface="Calibri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"The Transboundary Nature of the World’s Exploited Marine Species"</a:t>
                      </a:r>
                      <a:endParaRPr lang="en-IN" sz="1400" b="1" i="0" u="none" strike="noStrike" kern="1200" noProof="0">
                        <a:solidFill>
                          <a:schemeClr val="dk1"/>
                        </a:solidFill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Juliano Palacios-Abrantes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Gabriel Reygondeau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Colette C. C. Wabnitz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William W. L. Cheung</a:t>
                      </a:r>
                      <a:endParaRPr lang="en-IN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200" b="0" i="0" u="none" strike="noStrike" kern="120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200" b="0" i="0" u="none" strike="noStrike" kern="1200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rgbClr val="000000"/>
                          </a:solidFill>
                        </a:rPr>
                        <a:t>2020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Methodology: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Scope: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Global study on transboundary marine species.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Data: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938 species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fisheries catch (2005–2014) across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280 EEZs, 198 countries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(FishBase, GBIF, OBIS, IUCN).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Analysis: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Assessed </a:t>
                      </a:r>
                      <a:r>
                        <a:rPr lang="en-US" sz="1800" b="1" i="0" u="none" strike="noStrike" noProof="0">
                          <a:latin typeface="Calibri"/>
                        </a:rPr>
                        <a:t>species movement, fisheries revenue, and catch trends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Architecture: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Identification: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Defined transboundary species by presence in multiple EEZs.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Data Integration: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Combined species occurrence, niche models, and fisheries data.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Economic Impact: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Assessed revenue and fisheries contributions.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Catch Trends: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Classified species as increasing, stable, or declining.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Policy: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Emphasized need for international fisheries cooperation.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b="1"/>
                        <a:t>Algorithms: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ENM-Nereus: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Predicted species distribution from environmental data.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SDM-SAU: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Estimated ranges using life-history traits.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800" b="1" i="0" u="none" strike="noStrike" noProof="0">
                          <a:latin typeface="Calibri"/>
                        </a:rPr>
                        <a:t>ANOVA &amp; MANOVA: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 Analyzed revenue, species trends, and catch variations.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Global Scope:</a:t>
                      </a:r>
                      <a:r>
                        <a:rPr lang="en-IN" sz="1400" b="0" i="0" u="none" strike="noStrike" noProof="0"/>
                        <a:t> Covers </a:t>
                      </a:r>
                      <a:r>
                        <a:rPr lang="en-IN" sz="1400" b="1" i="0" u="none" strike="noStrike" noProof="0"/>
                        <a:t>938 transboundary marine species</a:t>
                      </a:r>
                      <a:r>
                        <a:rPr lang="en-IN" sz="1400" b="0" i="0" u="none" strike="noStrike" noProof="0"/>
                        <a:t> across </a:t>
                      </a:r>
                      <a:r>
                        <a:rPr lang="en-IN" sz="1400" b="1" i="0" u="none" strike="noStrike" noProof="0"/>
                        <a:t>198 coastal countries</a:t>
                      </a:r>
                      <a:r>
                        <a:rPr lang="en-IN" sz="1400" b="0" i="0" u="none" strike="noStrike" noProof="0"/>
                        <a:t>.</a:t>
                      </a:r>
                      <a:br>
                        <a:rPr lang="en-IN" sz="1400" b="0" i="0" u="none" strike="noStrike" noProof="0"/>
                      </a:br>
                      <a:r>
                        <a:rPr lang="en-IN" sz="1400" b="0" i="0" u="none" strike="noStrike" noProof="0"/>
                        <a:t> </a:t>
                      </a:r>
                      <a:r>
                        <a:rPr lang="en-IN" sz="1400" b="1" i="0" u="none" strike="noStrike" noProof="0"/>
                        <a:t>Comprehensive Fisheries Data:</a:t>
                      </a:r>
                      <a:r>
                        <a:rPr lang="en-IN" sz="1400" b="0" i="0" u="none" strike="noStrike" noProof="0"/>
                        <a:t> Analyzes </a:t>
                      </a:r>
                      <a:r>
                        <a:rPr lang="en-IN" sz="1400" b="1" i="0" u="none" strike="noStrike" noProof="0"/>
                        <a:t>fisheries revenue, catch volumes, and species trends</a:t>
                      </a:r>
                      <a:r>
                        <a:rPr lang="en-IN" sz="1400" b="0" i="0" u="none" strike="noStrike" noProof="0"/>
                        <a:t>.</a:t>
                      </a:r>
                      <a:br>
                        <a:rPr lang="en-IN" sz="1400" b="0" i="0" u="none" strike="noStrike" noProof="0"/>
                      </a:br>
                      <a:r>
                        <a:rPr lang="en-IN" sz="1400" b="0" i="0" u="none" strike="noStrike" noProof="0"/>
                        <a:t> </a:t>
                      </a:r>
                      <a:r>
                        <a:rPr lang="en-IN" sz="1400" b="1" i="0" u="none" strike="noStrike" noProof="0"/>
                        <a:t>Policy Relevance:</a:t>
                      </a:r>
                      <a:r>
                        <a:rPr lang="en-IN" sz="1400" b="0" i="0" u="none" strike="noStrike" noProof="0"/>
                        <a:t> Highlights </a:t>
                      </a:r>
                      <a:r>
                        <a:rPr lang="en-IN" sz="1400" b="1" i="0" u="none" strike="noStrike" noProof="0"/>
                        <a:t>climate-driven species shifts and international fisheries conflicts</a:t>
                      </a:r>
                      <a:r>
                        <a:rPr lang="en-IN" sz="1400" b="0" i="0" u="none" strike="noStrike" noProof="0"/>
                        <a:t>.</a:t>
                      </a:r>
                      <a:br>
                        <a:rPr lang="en-IN" sz="1400" b="0" i="0" u="none" strike="noStrike" noProof="0"/>
                      </a:br>
                      <a:r>
                        <a:rPr lang="en-IN" sz="1400" b="1" i="0" u="none" strike="noStrike" noProof="0"/>
                        <a:t>Strong Data Integration:</a:t>
                      </a:r>
                      <a:r>
                        <a:rPr lang="en-IN" sz="1400" b="0" i="0" u="none" strike="noStrike" noProof="0"/>
                        <a:t> Combines </a:t>
                      </a:r>
                      <a:r>
                        <a:rPr lang="en-IN" sz="1400" b="1" i="0" u="none" strike="noStrike" noProof="0"/>
                        <a:t>species occurrence, catch data, and ecological modeling</a:t>
                      </a:r>
                      <a:r>
                        <a:rPr lang="en-IN" sz="1400" b="0" i="0" u="none" strike="noStrike" noProof="0"/>
                        <a:t>.</a:t>
                      </a:r>
                    </a:p>
                    <a:p>
                      <a:pPr lvl="0">
                        <a:buFontTx/>
                        <a:buNone/>
                      </a:pPr>
                      <a:endParaRPr lang="en-IN" sz="140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Limited Climate Change Projection: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Does not model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future species distribution shifts under RCP scenarios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.</a:t>
                      </a:r>
                      <a:b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Lack of Genetic Stock Data: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Treats species as single units, not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distinct genetic populations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.</a:t>
                      </a:r>
                      <a:b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No Individual Stock Management Insights: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Focuses on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species-level trends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, not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specific fishery regulations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.</a:t>
                      </a:r>
                      <a:b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Calibri"/>
                        </a:rPr>
                      </a:b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No High-Seas Analysis: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Excludes species found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exclusively in international waters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1" i="0" u="none" strike="noStrike" noProof="0">
                          <a:latin typeface="Calibri"/>
                        </a:rPr>
                        <a:t>No Climate Change Impact Modeling: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Needs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RCP-based projections for future transboundary shifts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.</a:t>
                      </a:r>
                      <a:br>
                        <a:rPr lang="en-GB" sz="1400" b="0" i="0" u="none" strike="noStrike" noProof="0">
                          <a:latin typeface="Calibri"/>
                        </a:rPr>
                      </a:br>
                      <a:r>
                        <a:rPr lang="en-GB" sz="1400" b="0" i="0" u="none" strike="noStrike" noProof="0">
                          <a:latin typeface="Calibri"/>
                        </a:rPr>
                        <a:t>🔹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Lack of Adaptive Management Strategies: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Requires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recommendations for sustainable international fisheries governance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.</a:t>
                      </a:r>
                      <a:br>
                        <a:rPr lang="en-GB" sz="1400" b="0" i="0" u="none" strike="noStrike" noProof="0">
                          <a:latin typeface="Calibri"/>
                        </a:rPr>
                      </a:br>
                      <a:r>
                        <a:rPr lang="en-GB" sz="1400" b="0" i="0" u="none" strike="noStrike" noProof="0">
                          <a:latin typeface="Calibri"/>
                        </a:rPr>
                        <a:t>🔹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Limited Stock Connectivity Analysis: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Does not account for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larval dispersal &amp; migratory corridors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.</a:t>
                      </a:r>
                      <a:br>
                        <a:rPr lang="en-GB" sz="1400" b="0" i="0" u="none" strike="noStrike" noProof="0">
                          <a:latin typeface="Calibri"/>
                        </a:rPr>
                      </a:br>
                      <a:r>
                        <a:rPr lang="en-GB" sz="1400" b="0" i="0" u="none" strike="noStrike" noProof="0">
                          <a:latin typeface="Calibri"/>
                        </a:rPr>
                        <a:t>🔹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No High-Seas Governance Discussion: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Does not address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species crossing into non-EEZ regions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.</a:t>
                      </a:r>
                      <a:endParaRPr lang="en-US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GB" sz="1400" b="0" i="0" u="none" strike="noStrike" noProof="0"/>
                    </a:p>
                    <a:p>
                      <a:pPr lvl="0">
                        <a:buFontTx/>
                        <a:buNone/>
                      </a:pPr>
                      <a:endParaRPr lang="en-GB" sz="14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2453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ject 2">
            <a:extLst>
              <a:ext uri="{FF2B5EF4-FFF2-40B4-BE49-F238E27FC236}">
                <a16:creationId xmlns:a16="http://schemas.microsoft.com/office/drawing/2014/main" id="{CD0F0985-DFD0-DAEF-63B9-F4F7E6DD3943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B8E40-55B6-B234-AB96-0BDE23498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0913" y="1391793"/>
            <a:ext cx="6763384" cy="984885"/>
          </a:xfrm>
        </p:spPr>
        <p:txBody>
          <a:bodyPr/>
          <a:lstStyle/>
          <a:p>
            <a:endParaRPr lang="en-IN"/>
          </a:p>
          <a:p>
            <a:endParaRPr lang="en-IN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767008E-1B27-9E82-E6D5-D57A3D8C11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085711"/>
              </p:ext>
            </p:extLst>
          </p:nvPr>
        </p:nvGraphicFramePr>
        <p:xfrm>
          <a:off x="0" y="1"/>
          <a:ext cx="12192000" cy="685799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3122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120877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593822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3745095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1956619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62232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1750142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952638"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NO</a:t>
                      </a:r>
                      <a:endParaRPr lang="en-IN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  <a:endParaRPr lang="en-IN" sz="1400"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lang="en-IN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905361"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4</a:t>
                      </a: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"Considering the Implications of Climate-Induced Species Range Shifts in Marine Protected Areas Planning"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Charlotte K. Whitney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William W.L. Cheung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Natalie C. Ban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2023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Methodolgy: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Study Area: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Northern Shelf Bioregion, BC, including Alaska &amp; Washington.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Data: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SDMs for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98 species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, GFDL ESM2M climate projections, RCP 2.6 &amp; 8.5 (2060).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Analysis: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Compared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current vs. future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MPA species, identified gains/losses, used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Marxan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for conservation planning.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Architecture: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Range Shift Modeling: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Predicted species distributions under RCP 2.6 &amp; 8.5.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MPA Analysis: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Assessed species presence &amp; turnover in BC MPAs.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Spatial Planning: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Used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Marxan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to prioritize conservation areas.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Policy: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Recommended adaptive MPA planning &amp; transboundary strategies.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kern="1200">
                          <a:solidFill>
                            <a:schemeClr val="dk1"/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Algorithms: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Dynamic Bioclimate Envelope Model (DBEM)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– Predicted species shifts based on ocean conditions.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Species Distribution Models (SDMs)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– Modeled habitat suitability for 98 species.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Marxan (Spatial Optimization Tool)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– Identified priority areas for MPAs.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kern="1200">
                        <a:solidFill>
                          <a:schemeClr val="dk1"/>
                        </a:solidFill>
                        <a:latin typeface="Times New Roman"/>
                        <a:ea typeface="+mn-ea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1" i="0" u="none" strike="noStrike" noProof="0"/>
                        <a:t>Future-Oriented Conservation:</a:t>
                      </a:r>
                      <a:r>
                        <a:rPr lang="en-IN" sz="1400" b="0" i="0" u="none" strike="noStrike" noProof="0"/>
                        <a:t> Assesses </a:t>
                      </a:r>
                      <a:r>
                        <a:rPr lang="en-IN" sz="1400" b="1" i="0" u="none" strike="noStrike" noProof="0"/>
                        <a:t>species shifts in MPAs under climate change</a:t>
                      </a:r>
                      <a:r>
                        <a:rPr lang="en-IN" sz="1400" b="0" i="0" u="none" strike="noStrike" noProof="0"/>
                        <a:t>.</a:t>
                      </a:r>
                      <a:br>
                        <a:rPr lang="en-IN" sz="1400" b="0" i="0" u="none" strike="noStrike" noProof="0"/>
                      </a:br>
                      <a:r>
                        <a:rPr lang="en-IN" sz="1400" b="1" i="0" u="none" strike="noStrike" noProof="0"/>
                        <a:t>Climate Scenario Integration:</a:t>
                      </a:r>
                      <a:r>
                        <a:rPr lang="en-IN" sz="1400" b="0" i="0" u="none" strike="noStrike" noProof="0"/>
                        <a:t> Evaluates </a:t>
                      </a:r>
                      <a:r>
                        <a:rPr lang="en-IN" sz="1400" b="1" i="0" u="none" strike="noStrike" noProof="0"/>
                        <a:t>species persistence under RCP 2.6 &amp; RCP 8.5</a:t>
                      </a:r>
                      <a:r>
                        <a:rPr lang="en-IN" sz="1400" b="0" i="0" u="none" strike="noStrike" noProof="0"/>
                        <a:t>.</a:t>
                      </a:r>
                      <a:br>
                        <a:rPr lang="en-IN" sz="1400" b="0" i="0" u="none" strike="noStrike" noProof="0"/>
                      </a:br>
                      <a:r>
                        <a:rPr lang="en-IN" sz="1400" b="0" i="0" u="none" strike="noStrike" noProof="0"/>
                        <a:t> </a:t>
                      </a:r>
                      <a:r>
                        <a:rPr lang="en-IN" sz="1400" b="1" i="0" u="none" strike="noStrike" noProof="0"/>
                        <a:t>Spatial Planning with Marxan:</a:t>
                      </a:r>
                      <a:r>
                        <a:rPr lang="en-IN" sz="1400" b="0" i="0" u="none" strike="noStrike" noProof="0"/>
                        <a:t> Identifies </a:t>
                      </a:r>
                      <a:r>
                        <a:rPr lang="en-IN" sz="1400" b="1" i="0" u="none" strike="noStrike" noProof="0"/>
                        <a:t>priority conservation areas for 2060</a:t>
                      </a:r>
                      <a:r>
                        <a:rPr lang="en-IN" sz="1400" b="0" i="0" u="none" strike="noStrike" noProof="0"/>
                        <a:t>.</a:t>
                      </a:r>
                      <a:br>
                        <a:rPr lang="en-IN" sz="1400" b="0" i="0" u="none" strike="noStrike" noProof="0"/>
                      </a:br>
                      <a:r>
                        <a:rPr lang="en-IN" sz="1400" b="0" i="0" u="none" strike="noStrike" noProof="0"/>
                        <a:t> </a:t>
                      </a:r>
                      <a:r>
                        <a:rPr lang="en-IN" sz="1400" b="1" i="0" u="none" strike="noStrike" noProof="0"/>
                        <a:t>Transboundary Focus:</a:t>
                      </a:r>
                      <a:r>
                        <a:rPr lang="en-IN" sz="1400" b="0" i="0" u="none" strike="noStrike" noProof="0"/>
                        <a:t> Includes </a:t>
                      </a:r>
                      <a:r>
                        <a:rPr lang="en-IN" sz="1400" b="1" i="0" u="none" strike="noStrike" noProof="0"/>
                        <a:t>cross-border species movement into Alaska &amp; Washington</a:t>
                      </a:r>
                      <a:r>
                        <a:rPr lang="en-IN" sz="1400" b="0" i="0" u="none" strike="noStrike" noProof="0"/>
                        <a:t>.</a:t>
                      </a:r>
                      <a:br>
                        <a:rPr lang="en-IN" sz="1400" b="0" i="0" u="none" strike="noStrike" noProof="0"/>
                      </a:br>
                      <a:r>
                        <a:rPr lang="en-IN" sz="1400" b="0" i="0" u="none" strike="noStrike" noProof="0"/>
                        <a:t> </a:t>
                      </a:r>
                      <a:r>
                        <a:rPr lang="en-IN" sz="1400" b="1" i="0" u="none" strike="noStrike" noProof="0"/>
                        <a:t>Policy Relevance:</a:t>
                      </a:r>
                      <a:r>
                        <a:rPr lang="en-IN" sz="1400" b="0" i="0" u="none" strike="noStrike" noProof="0"/>
                        <a:t> Informs </a:t>
                      </a:r>
                      <a:r>
                        <a:rPr lang="en-IN" sz="1400" b="1" i="0" u="none" strike="noStrike" noProof="0"/>
                        <a:t>adaptive MPA management</a:t>
                      </a:r>
                      <a:r>
                        <a:rPr lang="en-IN" sz="1400" b="0" i="0" u="none" strike="noStrike" noProof="0"/>
                        <a:t> amid climate change.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Limited Species Coverage: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Only includes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98 species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, excluding many at-risk species.</a:t>
                      </a:r>
                      <a:b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Uncertainty in Climate Projections: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Results depend on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climate model accuracy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.</a:t>
                      </a:r>
                      <a:b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No Socioeconomic Considerations: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Does not assess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fishing pressure, economic factors, or human impact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on MPAs.</a:t>
                      </a:r>
                      <a:b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</a:rPr>
                      </a:b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Coarse Spatial Resolution: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Lacks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fine-scale data for nearshore conservation planning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noProof="0"/>
                        <a:t>Lack of Adaptive Management Strategies:</a:t>
                      </a:r>
                      <a:r>
                        <a:rPr lang="en-GB" sz="1400" b="0" i="0" u="none" strike="noStrike" noProof="0"/>
                        <a:t> Needs </a:t>
                      </a:r>
                      <a:r>
                        <a:rPr lang="en-GB" sz="1400" b="1" i="0" u="none" strike="noStrike" noProof="0"/>
                        <a:t>MPA flexibility plans for species shifts</a:t>
                      </a:r>
                      <a:r>
                        <a:rPr lang="en-GB" sz="1400" b="0" i="0" u="none" strike="noStrike" noProof="0"/>
                        <a:t>.</a:t>
                      </a:r>
                      <a:br>
                        <a:rPr lang="en-GB" sz="1400" b="0" i="0" u="none" strike="noStrike" noProof="0"/>
                      </a:br>
                      <a:r>
                        <a:rPr lang="en-GB" sz="1400" b="1" i="0" u="none" strike="noStrike" noProof="0"/>
                        <a:t>No Real-Time Monitoring Data:</a:t>
                      </a:r>
                      <a:r>
                        <a:rPr lang="en-GB" sz="1400" b="0" i="0" u="none" strike="noStrike" noProof="0"/>
                        <a:t> Lacks </a:t>
                      </a:r>
                      <a:r>
                        <a:rPr lang="en-GB" sz="1400" b="1" i="0" u="none" strike="noStrike" noProof="0"/>
                        <a:t>ongoing field data to validate projections</a:t>
                      </a:r>
                      <a:r>
                        <a:rPr lang="en-GB" sz="1400" b="0" i="0" u="none" strike="noStrike" noProof="0"/>
                        <a:t>.</a:t>
                      </a:r>
                      <a:br>
                        <a:rPr lang="en-GB" sz="1400" b="0" i="0" u="none" strike="noStrike" noProof="0"/>
                      </a:br>
                      <a:r>
                        <a:rPr lang="en-GB" sz="1400" b="0" i="0" u="none" strike="noStrike" noProof="0"/>
                        <a:t> </a:t>
                      </a:r>
                      <a:r>
                        <a:rPr lang="en-GB" sz="1400" b="1" i="0" u="none" strike="noStrike" noProof="0"/>
                        <a:t>Limited Ecosystem Interactions:</a:t>
                      </a:r>
                      <a:r>
                        <a:rPr lang="en-GB" sz="1400" b="0" i="0" u="none" strike="noStrike" noProof="0"/>
                        <a:t> Does not assess </a:t>
                      </a:r>
                      <a:r>
                        <a:rPr lang="en-GB" sz="1400" b="1" i="0" u="none" strike="noStrike" noProof="0"/>
                        <a:t>predator-prey dynamics or trophic shifts</a:t>
                      </a:r>
                      <a:r>
                        <a:rPr lang="en-GB" sz="1400" b="0" i="0" u="none" strike="noStrike" noProof="0"/>
                        <a:t>.</a:t>
                      </a:r>
                      <a:br>
                        <a:rPr lang="en-GB" sz="1400" b="0" i="0" u="none" strike="noStrike" noProof="0"/>
                      </a:br>
                      <a:r>
                        <a:rPr lang="en-GB" sz="1400" b="0" i="0" u="none" strike="noStrike" noProof="0"/>
                        <a:t> </a:t>
                      </a:r>
                      <a:r>
                        <a:rPr lang="en-GB" sz="1400" b="1" i="0" u="none" strike="noStrike" noProof="0"/>
                        <a:t>Need for Cross-Border Collaboration:</a:t>
                      </a:r>
                      <a:r>
                        <a:rPr lang="en-GB" sz="1400" b="0" i="0" u="none" strike="noStrike" noProof="0"/>
                        <a:t> Requires </a:t>
                      </a:r>
                      <a:r>
                        <a:rPr lang="en-GB" sz="1400" b="1" i="0" u="none" strike="noStrike" noProof="0"/>
                        <a:t>international conservation strategies</a:t>
                      </a:r>
                      <a:r>
                        <a:rPr lang="en-GB" sz="1400" b="0" i="0" u="none" strike="noStrike" noProof="0"/>
                        <a:t> beyond Canada’s EEZ.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346955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059745"/>
              </p:ext>
            </p:extLst>
          </p:nvPr>
        </p:nvGraphicFramePr>
        <p:xfrm>
          <a:off x="-72081" y="51486"/>
          <a:ext cx="12261033" cy="839228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2717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619603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748424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488295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1691192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84904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491759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lvl="0" algn="ctr">
                        <a:buNone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07656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5.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Unveiling differences in biodiversity conservation efficiency across 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multi-level ecological networks under future climate change scenarios</a:t>
                      </a:r>
                      <a:endParaRPr lang="en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Author:</a:t>
                      </a:r>
                      <a:endParaRPr lang="en-IN" sz="1400" b="0" i="0" u="none" strike="noStrike" baseline="0" noProof="0">
                        <a:solidFill>
                          <a:srgbClr val="2196D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baseline="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Qiqi</a:t>
                      </a:r>
                      <a:r>
                        <a:rPr lang="en-IN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 Liu </a:t>
                      </a:r>
                      <a:r>
                        <a:rPr lang="en-IN" sz="1400" b="0" i="0" u="none" strike="noStrike" baseline="0" noProof="0">
                          <a:solidFill>
                            <a:srgbClr val="2196D1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, Tian Hang, Yunfei Wu , </a:t>
                      </a:r>
                      <a:r>
                        <a:rPr lang="en-IN" sz="1400" b="0" i="0" u="none" strike="noStrike" baseline="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Youngkeun</a:t>
                      </a:r>
                      <a:r>
                        <a:rPr lang="en-IN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 Song </a:t>
                      </a:r>
                      <a:r>
                        <a:rPr lang="en-IN" sz="1400" b="0" i="0" u="none" strike="noStrike" baseline="0" noProof="0">
                          <a:solidFill>
                            <a:srgbClr val="2196D1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, Xiaolan Tang </a:t>
                      </a:r>
                      <a:endParaRPr lang="en-IN" sz="1400" b="0" i="0" u="none" strike="noStrike" baseline="0" noProof="0">
                        <a:solidFill>
                          <a:srgbClr val="2196D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Journal</a:t>
                      </a: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: Ecological Indicators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 b="0" i="0" u="none" strike="noStrik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Year</a:t>
                      </a: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: November 2024</a:t>
                      </a:r>
                    </a:p>
                    <a:p>
                      <a:pPr lvl="0">
                        <a:buNone/>
                      </a:pPr>
                      <a:endParaRPr lang="en-US" sz="1400" b="0" i="0" u="none" strike="noStrik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DOI</a:t>
                      </a: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: </a:t>
                      </a:r>
                      <a:r>
                        <a:rPr lang="en-US" sz="1400" b="0" i="0" u="none" strike="noStrike" baseline="0" noProof="0">
                          <a:solidFill>
                            <a:srgbClr val="2196D1"/>
                          </a:solidFill>
                          <a:latin typeface="Times New Roman"/>
                          <a:hlinkClick r:id="rId2"/>
                        </a:rPr>
                        <a:t>https://doi.org/10.1016/j.ecolind.2024.112933</a:t>
                      </a:r>
                      <a:endParaRPr lang="en-US" sz="1400" b="0" i="0" u="none" strike="noStrike" baseline="0" noProof="0">
                        <a:solidFill>
                          <a:srgbClr val="2196D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 b="0" i="0" u="none" strike="noStrik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 b="0" i="0" u="none" strike="noStrik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baseline="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>
                          <a:latin typeface="Times New Roman"/>
                        </a:rPr>
                        <a:t>Methodology</a:t>
                      </a:r>
                      <a:r>
                        <a:rPr lang="en-US" sz="1400">
                          <a:latin typeface="Times New Roman"/>
                        </a:rPr>
                        <a:t>: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Data Collection: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Household surveys (639 households), Focus Group Discussions (FGDs), Key Informant Interviews (KIIs), and secondary data review.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Sampling: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Random sampling across four physiographic regions (Mountain, Hill, Tarai, Gangetic Plain) in 12 villages.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Analysis: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Binary Logistic Regression (BLR) to assess factors influencing farmers’ climate change perceptions and adaptation strategies.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Architecture: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US" sz="1400" b="0" i="0" u="none" strike="noStrike" noProof="0">
                          <a:latin typeface="Times New Roman"/>
                        </a:rPr>
                        <a:t>Problem Identification &amp; Literature Review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Study Area Selection &amp; Sampling Strategy</a:t>
                      </a:r>
                      <a:endParaRPr lang="en-US" sz="1400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Household Surveys, FGDs, KIIs, &amp; Secondary Data Collection</a:t>
                      </a:r>
                      <a:endParaRPr lang="en-US" sz="1400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Data Processing &amp; Statistical Analysis (BLR in IBM SPSS Statistics 26)</a:t>
                      </a:r>
                      <a:endParaRPr lang="en-US" sz="1400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Results Interpretation &amp; Discussion</a:t>
                      </a:r>
                      <a:endParaRPr lang="en-US" sz="1400" b="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Algorithms used: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Times New Roman"/>
                        </a:rPr>
                        <a:t>Binary Logistic Regression (BLR)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1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Holistic Approach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Considers multiple species, climate change, and human impact.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Data-Driven Modeling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Uses advanced ecological modeling tools.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Practical Application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Aligns with global conservation goals (e.g., Kunming-Montreal Biodiversity Framework).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Strategic Prioritization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Highlights the importance of high-priority networks for better conservation efficiency.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Limited Species Scope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Focuses only on terrestrial species, excluding birds and aquatic life.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Short Climate History Considered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Uses only ~60 years of climate data, potentially missing long-term trends.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Static Protection Model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Does not account for future land use changes dynamically.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Integration of Dynamic Climate Models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Future studies could incorporate real-time climate simulations.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Expansion to Other Ecosystems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Inclusion of aquatic and avian species would enhance conservation strategies.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Socioeconomic &amp; Policy Factors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Need for integrating human development trends into conservation planning.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8770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8489677"/>
              </p:ext>
            </p:extLst>
          </p:nvPr>
        </p:nvGraphicFramePr>
        <p:xfrm>
          <a:off x="-72081" y="51486"/>
          <a:ext cx="12261036" cy="12669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58913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589009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4198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432432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45682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84904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491759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07656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6.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</a:rPr>
                        <a:t>Identification of biodiversity hotspots for threatened mammal species under future climate</a:t>
                      </a:r>
                    </a:p>
                    <a:p>
                      <a:pPr lvl="0">
                        <a:buNone/>
                      </a:pPr>
                      <a:endParaRPr lang="en-US" sz="1400" b="1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latin typeface="Times New Roman"/>
                        </a:rPr>
                        <a:t>Author</a:t>
                      </a:r>
                      <a:r>
                        <a:rPr lang="en-US" sz="1400">
                          <a:latin typeface="Times New Roman"/>
                        </a:rPr>
                        <a:t>: 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Nafiseh Faghih-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sabzevari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, Azita Farashi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  <a:p>
                      <a:r>
                        <a:rPr lang="en-US" sz="1400" b="1">
                          <a:latin typeface="Times New Roman"/>
                        </a:rPr>
                        <a:t>Journal</a:t>
                      </a:r>
                      <a:r>
                        <a:rPr lang="en-US" sz="1400">
                          <a:latin typeface="Times New Roman"/>
                        </a:rPr>
                        <a:t>: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Journal for Nature Conservation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 b="1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Year</a:t>
                      </a:r>
                      <a:r>
                        <a:rPr lang="en-US" sz="1400">
                          <a:latin typeface="Times New Roman"/>
                        </a:rPr>
                        <a:t>: 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September 2024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  <a:p>
                      <a:r>
                        <a:rPr lang="en-US" sz="1400" b="1">
                          <a:latin typeface="Times New Roman"/>
                        </a:rPr>
                        <a:t>DOI</a:t>
                      </a:r>
                      <a:r>
                        <a:rPr lang="en-US" sz="1400">
                          <a:latin typeface="Times New Roman"/>
                        </a:rPr>
                        <a:t>: </a:t>
                      </a:r>
                      <a:r>
                        <a:rPr lang="en-US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  <a:hlinkClick r:id="rId2"/>
                        </a:rPr>
                        <a:t>https://doi.org/10.1016/j.jnc.2024.126741</a:t>
                      </a:r>
                      <a:endParaRPr lang="en-US" sz="1400" b="0" i="0" u="none" strike="noStrike" noProof="0">
                        <a:solidFill>
                          <a:srgbClr val="2196D1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Methodology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Evaluating Species Vulnerability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Assessing 183 species based on habitat, physiology, and protection status using an MCQ-based scoring system.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Habitat Suitability </a:t>
                      </a:r>
                      <a:r>
                        <a:rPr lang="en-IN" sz="1400" b="1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Modeling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Using the </a:t>
                      </a:r>
                      <a:r>
                        <a:rPr lang="en-IN" sz="1400" b="1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MaxEnt</a:t>
                      </a: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model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to predict species distribution under </a:t>
                      </a: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SSP126 (low emissions)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and </a:t>
                      </a: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SSP585 (high emissions)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scenarios.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Biodiversity Hotspot Identification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Mapping present and future suitable habitats.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Conservation Network Analysis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Comparing protected areas with future biodiversity hotspots to find conservation gaps.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Algorithms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Species Distribution </a:t>
                      </a:r>
                      <a:r>
                        <a:rPr lang="en-IN" sz="1400" b="1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Modeling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Predicts suitable habitats using climate and topography.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Climate Scenarios Integration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Estimates habitat changes under different climate futures.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Biodiversity Hotspot Mapping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Identifies key conservation zones.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Conservation Network Evaluation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Assesses the effectiveness of protected areas.</a:t>
                      </a:r>
                    </a:p>
                    <a:p>
                      <a:pPr marL="0" lvl="0" indent="0">
                        <a:buClr>
                          <a:srgbClr val="000000"/>
                        </a:buClr>
                        <a:buNone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Architecture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</a:t>
                      </a: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MaxEnt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Presence-only species distribution </a:t>
                      </a:r>
                      <a:r>
                        <a:rPr lang="en-IN" sz="14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modeling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Pearson’s Correlation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Feature selection by removing highly correlated variables.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Jackknife Test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Identifies key environmental predictors.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 panose="020B0604020202020204" pitchFamily="34" charset="0"/>
                        <a:buChar char="•"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ROC Curve &amp; AUC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Evaluates model accuracy.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Data-Driven Conservation Planning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Identifies high-risk species and regions needing protection.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Predictive Approach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Uses future climate scenarios to estimate habitat shifts.</a:t>
                      </a:r>
                      <a:endParaRPr lang="en-US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Quantitative Vulnerability Assessment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Standardized scoring system for species sensitivity to climate change.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Focuses Only on Mammals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Other taxa (birds, reptiles, amphibians) are not considered.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Limited Climate Variables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Does not account for additional factors like land-use change or human intervention.</a:t>
                      </a:r>
                      <a:endParaRPr lang="en-US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Static Conservation Network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Does not integrate dynamic conservation strategies.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Integration of Land-Use Changes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Future studies could consider urbanization and habitat fragmentation effects.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Expansion to Other Taxa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Inclusion of other species groups for a more comprehensive conservation strategy.</a:t>
                      </a:r>
                      <a:endParaRPr lang="en-US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Dynamic Conservation Planning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Need for adaptive conservation strategies based on real-time monitoring.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>
                        <a:buFont typeface="Arial" panose="020B0604020202020204" pitchFamily="34" charset="0"/>
                        <a:buChar char="•"/>
                      </a:pPr>
                      <a:endParaRPr lang="en-US" sz="140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02210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391590"/>
              </p:ext>
            </p:extLst>
          </p:nvPr>
        </p:nvGraphicFramePr>
        <p:xfrm>
          <a:off x="-72081" y="51486"/>
          <a:ext cx="12261035" cy="103125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72717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233524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48392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84904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491759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  <a:endParaRPr lang="en-IN" sz="1400">
                        <a:latin typeface="Times New Roman"/>
                      </a:endParaRPr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  <a:endParaRPr lang="en-IN" sz="1400">
                        <a:latin typeface="Times New Roman"/>
                      </a:endParaRPr>
                    </a:p>
                    <a:p>
                      <a:pPr lvl="0" algn="ctr"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lang="en-IN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07656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>
                          <a:latin typeface="Times New Roman"/>
                        </a:rPr>
                        <a:t>Unveiling mid-century conservation priorities: Co-occurrence of biodiversity, climate change exposure, and carbon storage in the Middle and Lower Yangtze River Basin, China</a:t>
                      </a:r>
                      <a:endParaRPr lang="en-US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 b="1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/>
                        </a:rPr>
                        <a:t>Authors</a:t>
                      </a:r>
                      <a:r>
                        <a:rPr lang="en-IN" sz="1400">
                          <a:latin typeface="Times New Roman"/>
                        </a:rPr>
                        <a:t>: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Xiaoyang Ou , Xi Zheng </a:t>
                      </a:r>
                      <a:r>
                        <a:rPr lang="en-IN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, Yang Liu </a:t>
                      </a:r>
                      <a:r>
                        <a:rPr lang="en-IN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, </a:t>
                      </a:r>
                      <a:r>
                        <a:rPr lang="en-IN" sz="14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Yingshuo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Lyu </a:t>
                      </a:r>
                      <a:r>
                        <a:rPr lang="en-IN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, Xin Ai </a:t>
                      </a:r>
                      <a:r>
                        <a:rPr lang="en-IN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, Xiang Gu</a:t>
                      </a:r>
                      <a:endParaRPr lang="en-IN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IN" sz="1400" b="1">
                          <a:latin typeface="Times New Roman"/>
                        </a:rPr>
                        <a:t>Journal</a:t>
                      </a:r>
                      <a:r>
                        <a:rPr lang="en-IN" sz="1400">
                          <a:latin typeface="Times New Roman"/>
                        </a:rPr>
                        <a:t>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Global Ecology and Conservation</a:t>
                      </a:r>
                      <a:endParaRPr lang="en-IN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IN" sz="1400" b="1">
                          <a:latin typeface="Times New Roman"/>
                        </a:rPr>
                        <a:t>Year</a:t>
                      </a:r>
                      <a:r>
                        <a:rPr lang="en-IN" sz="1400">
                          <a:latin typeface="Times New Roman"/>
                        </a:rPr>
                        <a:t>: 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7 October 2024</a:t>
                      </a:r>
                      <a:endParaRPr lang="en-IN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IN" sz="1400" b="1">
                          <a:latin typeface="Times New Roman"/>
                        </a:rPr>
                        <a:t>DOI</a:t>
                      </a:r>
                      <a:r>
                        <a:rPr lang="en-IN" sz="1400">
                          <a:latin typeface="Times New Roman"/>
                        </a:rPr>
                        <a:t>: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  <a:hlinkClick r:id="rId2"/>
                        </a:rPr>
                        <a:t>https://doi.org/10.1016/j.gecco.2024.e03245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/>
                        </a:rPr>
                        <a:t>Methodology</a:t>
                      </a:r>
                      <a:r>
                        <a:rPr lang="en-IN" sz="1400">
                          <a:latin typeface="Times New Roman"/>
                        </a:rPr>
                        <a:t>: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Species Distribution </a:t>
                      </a:r>
                      <a:r>
                        <a:rPr lang="en-IN" sz="1400" b="1" i="0" u="none" strike="noStrike" noProof="0" err="1">
                          <a:latin typeface="Times New Roman"/>
                        </a:rPr>
                        <a:t>Modeling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 (SDM)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Uses 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BIOMOD2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 (R) for predicting species distributions.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Climate Change Exposure Analysis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Uses </a:t>
                      </a:r>
                      <a:r>
                        <a:rPr lang="en-IN" sz="1400" b="1" i="0" u="none" strike="noStrike" noProof="0" err="1">
                          <a:latin typeface="Times New Roman"/>
                        </a:rPr>
                        <a:t>VoCC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 (R package)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 to detect climate change hotspots/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coldspots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Carbon Storage </a:t>
                      </a:r>
                      <a:r>
                        <a:rPr lang="en-IN" sz="1400" b="1" i="0" u="none" strike="noStrike" noProof="0" err="1">
                          <a:latin typeface="Times New Roman"/>
                        </a:rPr>
                        <a:t>Modeling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Uses 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PLUS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 and </a:t>
                      </a:r>
                      <a:r>
                        <a:rPr lang="en-IN" sz="1400" b="1" i="0" u="none" strike="noStrike" noProof="0" err="1">
                          <a:latin typeface="Times New Roman"/>
                        </a:rPr>
                        <a:t>InVEST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 models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 to project future carbon storage under 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SSP1-2.6, SSP2-4.5, SSP5-8.5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Conservation Priority Mapping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Uses 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Zonation software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 to prioritize species-rich, climate-stable, and high-carbon areas.</a:t>
                      </a:r>
                      <a:endParaRPr lang="en-IN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r>
                        <a:rPr lang="en-IN" sz="1400" b="1">
                          <a:latin typeface="Times New Roman"/>
                        </a:rPr>
                        <a:t>Algorithms</a:t>
                      </a:r>
                      <a:r>
                        <a:rPr lang="en-IN" sz="1400">
                          <a:latin typeface="Times New Roman"/>
                        </a:rPr>
                        <a:t>: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SDM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Predicts species habitats under different climate scenarios.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Climate Exposure Mapping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Identifies climate risks using velocity analysis.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Carbon Storage Simulation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Evaluates future carbon sequestration.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Spatial Prioritization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Integrates biodiversity, climate adaptation, and carbon storage.</a:t>
                      </a:r>
                      <a:endParaRPr lang="en-IN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Architecture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: 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BIOMOD2 (R)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Uses multiple ML algorithms (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GLM, RF, </a:t>
                      </a:r>
                      <a:r>
                        <a:rPr lang="en-IN" sz="1400" b="1" i="0" u="none" strike="noStrike" noProof="0" err="1">
                          <a:latin typeface="Times New Roman"/>
                        </a:rPr>
                        <a:t>MaxEnt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, ANN, CTA, FDA, GBM, SRE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) for species </a:t>
                      </a:r>
                      <a:r>
                        <a:rPr lang="en-IN" sz="1400" b="0" i="0" u="none" strike="noStrike" noProof="0" err="1">
                          <a:latin typeface="Times New Roman"/>
                        </a:rPr>
                        <a:t>modeling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 err="1">
                          <a:latin typeface="Times New Roman"/>
                        </a:rPr>
                        <a:t>VoCC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 (R package)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Maps climate change risks.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PLUS Model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Simulates land use changes.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 err="1">
                          <a:latin typeface="Times New Roman"/>
                        </a:rPr>
                        <a:t>InVEST</a:t>
                      </a:r>
                      <a:r>
                        <a:rPr lang="en-IN" sz="1400" b="1" i="0" u="none" strike="noStrike" noProof="0">
                          <a:latin typeface="Times New Roman"/>
                        </a:rPr>
                        <a:t> Model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Estimates carbon storage.</a:t>
                      </a:r>
                      <a:endParaRPr lang="en-IN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Zonation Software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Ranks conservation areas.</a:t>
                      </a:r>
                      <a:endParaRPr lang="en-IN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Comprehensive Integration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Combines biodiversity, climate adaptation, and carbon storage for a holistic conservation strategy.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Predictive Modeling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Uses advanced </a:t>
                      </a:r>
                      <a:r>
                        <a:rPr lang="en-US" sz="1400" b="1" i="0" u="none" strike="noStrike" noProof="0">
                          <a:latin typeface="Times New Roman"/>
                        </a:rPr>
                        <a:t>ensemble modeling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to improve species distribution predictions.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Data-Driven Prioritization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Identifies conservation hotspots with maximum ecological and climate benefits.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Climate Resilience Focus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Incorporates climate velocity analysis to protect species from future climate risks.</a:t>
                      </a:r>
                      <a:endParaRPr lang="en-US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Static Conservation Network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Does not dynamically account for future policy or land use changes.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Focus on Terrestrial Ecosystems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Lacks consideration of aquatic biodiversity.</a:t>
                      </a:r>
                      <a:endParaRPr lang="en-IN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>
                          <a:latin typeface="Times New Roman"/>
                        </a:rPr>
                        <a:t>Limited Socioeconomic Factors</a:t>
                      </a:r>
                      <a:r>
                        <a:rPr lang="en-IN" sz="1400" b="0" i="0" u="none" strike="noStrike" noProof="0">
                          <a:latin typeface="Times New Roman"/>
                        </a:rPr>
                        <a:t>: Does not explicitly integrate human activity impacts into conservation priority decisions.</a:t>
                      </a:r>
                      <a:endParaRPr lang="en-IN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Dynamic Conservation Planning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Need for adaptive management strategies that update conservation priorities based on real-time environmental changes.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Integration of Socioeconomic Drivers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Future studies could incorporate human land use trends, urban expansion, and socio-economic factors affecting conservation.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Expanding to Other Ecosystems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: Research could extend to </a:t>
                      </a:r>
                      <a:r>
                        <a:rPr lang="en-US" sz="1400" b="1" i="0" u="none" strike="noStrike" noProof="0">
                          <a:latin typeface="Times New Roman"/>
                        </a:rPr>
                        <a:t>freshwater and marine biodiversity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conservation planning.</a:t>
                      </a:r>
                      <a:endParaRPr lang="en-US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8400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9766599"/>
              </p:ext>
            </p:extLst>
          </p:nvPr>
        </p:nvGraphicFramePr>
        <p:xfrm>
          <a:off x="-72081" y="51486"/>
          <a:ext cx="12261034" cy="10804359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7934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519986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4198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3059643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960880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272793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325079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481435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latin typeface="Times New Roman"/>
                        </a:rPr>
                        <a:t>Identify priority protected areas for biodiversity conservation adapting to future climate and land cover changes</a:t>
                      </a:r>
                    </a:p>
                    <a:p>
                      <a:pPr lvl="0">
                        <a:buNone/>
                      </a:pPr>
                      <a:endParaRPr lang="en-US" sz="1400" b="1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b="1">
                          <a:latin typeface="Times New Roman"/>
                        </a:rPr>
                        <a:t>Authors</a:t>
                      </a:r>
                      <a:r>
                        <a:rPr lang="en-IN" sz="1400">
                          <a:latin typeface="Times New Roman"/>
                        </a:rPr>
                        <a:t>: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Ruixue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Liu , </a:t>
                      </a:r>
                      <a:r>
                        <a:rPr lang="en-IN" sz="1400" b="0" i="0" u="none" strike="noStrike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Huilin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 Kong </a:t>
                      </a:r>
                      <a:r>
                        <a:rPr lang="en-IN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, Qixuan Wang</a:t>
                      </a:r>
                      <a:r>
                        <a:rPr lang="en-IN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</a:rPr>
                        <a:t> 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, Yun Li ,</a:t>
                      </a:r>
                      <a:endParaRPr lang="en-IN" sz="140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  <a:p>
                      <a:r>
                        <a:rPr lang="en-IN" sz="1400" b="1">
                          <a:latin typeface="Times New Roman"/>
                        </a:rPr>
                        <a:t>Journal</a:t>
                      </a:r>
                      <a:r>
                        <a:rPr lang="en-IN" sz="1400">
                          <a:latin typeface="Times New Roman"/>
                        </a:rPr>
                        <a:t>: 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Ecological Indicators</a:t>
                      </a: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  <a:p>
                      <a:r>
                        <a:rPr lang="en-IN" sz="1400" b="1">
                          <a:latin typeface="Times New Roman"/>
                        </a:rPr>
                        <a:t>Year</a:t>
                      </a:r>
                      <a:r>
                        <a:rPr lang="en-IN" sz="1400">
                          <a:latin typeface="Times New Roman"/>
                        </a:rPr>
                        <a:t>: </a:t>
                      </a:r>
                      <a:r>
                        <a:rPr lang="en-IN" sz="1400" b="0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December 2024</a:t>
                      </a: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IN" sz="1400" b="1">
                          <a:latin typeface="Times New Roman"/>
                        </a:rPr>
                        <a:t>DOI</a:t>
                      </a:r>
                      <a:r>
                        <a:rPr lang="en-IN" sz="1400">
                          <a:latin typeface="Times New Roman"/>
                        </a:rPr>
                        <a:t>: </a:t>
                      </a:r>
                      <a:r>
                        <a:rPr lang="en-IN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  <a:hlinkClick r:id="rId2"/>
                        </a:rPr>
                        <a:t>https://doi.org/10.1016/j.ecolind.2024.113068</a:t>
                      </a:r>
                      <a:r>
                        <a:rPr lang="en-IN" sz="1400" b="0" i="0" u="none" strike="noStrike" noProof="0">
                          <a:solidFill>
                            <a:srgbClr val="2196D1"/>
                          </a:solidFill>
                          <a:latin typeface="Times New Roman"/>
                        </a:rPr>
                        <a:t> 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400" b="0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Methodology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: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Species Distribution </a:t>
                      </a:r>
                      <a:r>
                        <a:rPr lang="en-IN" sz="1400" b="1" i="0" u="none" strike="noStrike" kern="120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Modeling</a:t>
                      </a: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(SDM):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Uses </a:t>
                      </a:r>
                      <a:r>
                        <a:rPr lang="en-IN" sz="1400" b="1" i="0" u="none" strike="noStrike" kern="120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MaxEnt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to predict the distribution of rare species.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Habitat Quality Assessment: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The </a:t>
                      </a:r>
                      <a:r>
                        <a:rPr lang="en-IN" sz="1400" b="1" i="0" u="none" strike="noStrike" kern="120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InVEST</a:t>
                      </a: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model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evaluates habitat conditions using land cover data.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Land Cover Prediction: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SD &amp; FLUS models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simulate land-use changes under climate scenarios (</a:t>
                      </a: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SSP126, SSP245, SSP585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).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Conservation Prioritization: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</a:t>
                      </a: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Zonation model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integrates species distribution and habitat quality to map </a:t>
                      </a: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PPAs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from </a:t>
                      </a: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2020 to 2050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Gap Analysis: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Compares </a:t>
                      </a: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PPAs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with </a:t>
                      </a: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existing protected areas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to identify conservation gaps.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endParaRPr lang="en-IN" sz="1400" b="0" i="0" u="none" strike="noStrike" kern="120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Algorithms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:</a:t>
                      </a:r>
                      <a:endParaRPr lang="en-US" sz="1400" b="0" i="0" u="none" strike="noStrike" kern="120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MaxEnt</a:t>
                      </a:r>
                      <a:r>
                        <a:rPr lang="en-US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:</a:t>
                      </a: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Predicts species distribution.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noProof="0" err="1">
                          <a:solidFill>
                            <a:srgbClr val="000000"/>
                          </a:solidFill>
                          <a:latin typeface="Times New Roman"/>
                        </a:rPr>
                        <a:t>InVEST</a:t>
                      </a:r>
                      <a:r>
                        <a:rPr lang="en-US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Model:</a:t>
                      </a: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Assesses habitat quality.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FLUS Model:</a:t>
                      </a: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Simulates land-use change using </a:t>
                      </a:r>
                      <a:r>
                        <a:rPr lang="en-US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Artificial Neural Networks (ANN) &amp; Cellular Automata (CA)</a:t>
                      </a: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Zonation Model:</a:t>
                      </a: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Ranks conservation areas based on biodiversity value.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Pearson’s Correlation:</a:t>
                      </a:r>
                      <a:r>
                        <a:rPr lang="en-US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Removes highly correlated environmental variables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endParaRPr lang="en-US" sz="1400" b="0" i="0" u="none" strike="noStrike" kern="120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Architecture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: 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SDM: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Predicts habitat suitability for rare species.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Climate &amp; Land Cover Integration: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Models climate and land-use impacts.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Habitat Quality Assessment: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Evaluates degradation due to human activities.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Conservation Mapping:</a:t>
                      </a:r>
                      <a:r>
                        <a:rPr lang="en-IN" sz="1400" b="0" i="0" u="none" strike="noStrike" kern="1200" noProof="0">
                          <a:solidFill>
                            <a:srgbClr val="000000"/>
                          </a:solidFill>
                          <a:latin typeface="Times New Roman"/>
                        </a:rPr>
                        <a:t> Prioritizes key biodiversity areas for protection.</a:t>
                      </a:r>
                      <a:endParaRPr lang="en-IN" sz="140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endParaRPr lang="en-IN" sz="1400" b="0" i="0" u="none" strike="noStrike" kern="1200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Comprehensive Integration: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Combines biodiversity, climate adaptation, and land use dynamics.</a:t>
                      </a:r>
                      <a:br>
                        <a:rPr lang="en-US" sz="1400" b="0" i="0" u="none" strike="noStrike" noProof="0">
                          <a:latin typeface="Times New Roman"/>
                        </a:rPr>
                      </a:br>
                      <a:r>
                        <a:rPr lang="en-US" sz="1400" b="1" i="0" u="none" strike="noStrike" noProof="0">
                          <a:latin typeface="Times New Roman"/>
                        </a:rPr>
                        <a:t>Predictive Conservation Planning: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Identifies future conservation priorities rather than focusing on static historical data.</a:t>
                      </a:r>
                      <a:br>
                        <a:rPr lang="en-US" sz="1400" b="0" i="0" u="none" strike="noStrike" noProof="0">
                          <a:latin typeface="Times New Roman"/>
                        </a:rPr>
                      </a:br>
                      <a:r>
                        <a:rPr lang="en-US" sz="1400" b="1" i="0" u="none" strike="noStrike" noProof="0">
                          <a:latin typeface="Times New Roman"/>
                        </a:rPr>
                        <a:t>Systematic Spatial Optimization: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Uses advanced modeling techniques for prioritizing biodiversity protection.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Limited to Terrestrial Ecosystems: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Aquatic and marine biodiversity are not considered.</a:t>
                      </a:r>
                      <a:br>
                        <a:rPr lang="en-US" sz="1400" b="0" i="0" u="none" strike="noStrike" noProof="0">
                          <a:latin typeface="Times New Roman"/>
                        </a:rPr>
                      </a:br>
                      <a:r>
                        <a:rPr lang="en-US" sz="1400" b="1" i="0" u="none" strike="noStrike" noProof="0">
                          <a:latin typeface="Times New Roman"/>
                        </a:rPr>
                        <a:t>Uncertain Future Land Use Predictions: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Socioeconomic factors may lead to deviations in predicted land cover changes.</a:t>
                      </a:r>
                      <a:br>
                        <a:rPr lang="en-US" sz="1400" b="0" i="0" u="none" strike="noStrike" noProof="0">
                          <a:latin typeface="Times New Roman"/>
                        </a:rPr>
                      </a:br>
                      <a:r>
                        <a:rPr lang="en-US" sz="1400" b="1" i="0" u="none" strike="noStrike" noProof="0">
                          <a:latin typeface="Times New Roman"/>
                        </a:rPr>
                        <a:t>Simplified Species Interactions: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Does not account for species adaptability, inter-species competition, or physiological tolerances.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Integration of Human Activity &amp; Policy Factors: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Future studies could incorporate urbanization, economic development, and conservation policies.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Dynamic Conservation Planning: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Need for adaptive strategies that update based on real-time environmental changes.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Multi-Species Interaction Modeling: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Expanding the approach to consider predator-prey dynamics, migration patterns, and genetic diversity conservation.</a:t>
                      </a: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618594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061320"/>
              </p:ext>
            </p:extLst>
          </p:nvPr>
        </p:nvGraphicFramePr>
        <p:xfrm>
          <a:off x="-72081" y="51486"/>
          <a:ext cx="12261035" cy="693968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7934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519987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4198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432432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45682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84904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491759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</a:p>
                    <a:p>
                      <a:pPr algn="ctr"/>
                      <a:endParaRPr lang="en-IN" sz="1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 sz="1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 sz="120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 sz="1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 sz="1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 sz="12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679722">
                <a:tc>
                  <a:txBody>
                    <a:bodyPr/>
                    <a:lstStyle/>
                    <a:p>
                      <a:pPr algn="ctr"/>
                      <a:r>
                        <a:rPr lang="en-IN" sz="12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"Analysis of Farmers’ Perceptions of Climate Changes and Adaptation Strategies in the Transboundary Gandaki River Basin"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Raju Rai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Yili Zhang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Basanta Paudel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Jianzhong Yan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Narendra Raj Khanal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200" b="0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2023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Methodology: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</a:rPr>
                        <a:t>Data Collection: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 Household surveys (639 households), Focus Group Discussions (FGDs), Key Informant Interviews (KIIs), and secondary data review.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</a:rPr>
                        <a:t>Sampling: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 Random sampling across four physiographic regions (Mountain, Hill, Tarai, Gangetic Plain) in 12 villages.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</a:rPr>
                        <a:t>Analysis: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 Binary Logistic Regression (BLR) to assess factors influencing farmers’ climate change perceptions and adaptation strategies.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</a:rPr>
                        <a:t>Architecture: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Problem Identification &amp; Literature Review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Study Area Selection &amp; Sampling Strategy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Household Surveys, FGDs, KIIs, &amp; Secondary Data Collection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Data Processing &amp; Statistical Analysis (BLR in IBM SPSS Statistics 26)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Results Interpretation &amp; Discussion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Algorithms: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Binary Logistic Regression (BLR)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1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b="1" i="0" u="none" strike="noStrike" noProof="0">
                          <a:latin typeface="Calibri"/>
                        </a:rPr>
                        <a:t>Robust Dataset:</a:t>
                      </a:r>
                      <a:r>
                        <a:rPr lang="en-IN" sz="1200" b="0" i="0" u="none" strike="noStrike" noProof="0">
                          <a:latin typeface="Calibri"/>
                        </a:rPr>
                        <a:t> Data from 639 households across multiple regions enhance reliability.</a:t>
                      </a:r>
                      <a:br>
                        <a:rPr lang="en-IN" sz="1200" b="0" i="0" u="none" strike="noStrike" noProof="0">
                          <a:latin typeface="Calibri"/>
                        </a:rPr>
                      </a:br>
                      <a:r>
                        <a:rPr lang="en-IN" sz="1200" b="0" i="0" u="none" strike="noStrike" noProof="0">
                          <a:latin typeface="Calibri"/>
                        </a:rPr>
                        <a:t> </a:t>
                      </a:r>
                      <a:r>
                        <a:rPr lang="en-IN" sz="1200" b="1" i="0" u="none" strike="noStrike" noProof="0">
                          <a:latin typeface="Calibri"/>
                        </a:rPr>
                        <a:t>Effective Analysis:</a:t>
                      </a:r>
                      <a:r>
                        <a:rPr lang="en-IN" sz="1200" b="0" i="0" u="none" strike="noStrike" noProof="0">
                          <a:latin typeface="Calibri"/>
                        </a:rPr>
                        <a:t> BLR identifies key factors influencing climate change perception.</a:t>
                      </a:r>
                      <a:br>
                        <a:rPr lang="en-IN" sz="1200" b="0" i="0" u="none" strike="noStrike" noProof="0">
                          <a:latin typeface="Calibri"/>
                        </a:rPr>
                      </a:br>
                      <a:r>
                        <a:rPr lang="en-IN" sz="1200" b="0" i="0" u="none" strike="noStrike" noProof="0">
                          <a:latin typeface="Calibri"/>
                        </a:rPr>
                        <a:t> </a:t>
                      </a:r>
                      <a:r>
                        <a:rPr lang="en-IN" sz="1200" b="1" i="0" u="none" strike="noStrike" noProof="0">
                          <a:latin typeface="Calibri"/>
                        </a:rPr>
                        <a:t>Regional Insights:</a:t>
                      </a:r>
                      <a:r>
                        <a:rPr lang="en-IN" sz="1200" b="0" i="0" u="none" strike="noStrike" noProof="0">
                          <a:latin typeface="Calibri"/>
                        </a:rPr>
                        <a:t> Compares climate perceptions across different geographical areas.</a:t>
                      </a:r>
                      <a:br>
                        <a:rPr lang="en-IN" sz="1200" b="0" i="0" u="none" strike="noStrike" noProof="0">
                          <a:latin typeface="Calibri"/>
                        </a:rPr>
                      </a:br>
                      <a:r>
                        <a:rPr lang="en-IN" sz="1200" b="0" i="0" u="none" strike="noStrike" noProof="0">
                          <a:latin typeface="Calibri"/>
                        </a:rPr>
                        <a:t> </a:t>
                      </a:r>
                      <a:r>
                        <a:rPr lang="en-IN" sz="1200" b="1" i="0" u="none" strike="noStrike" noProof="0">
                          <a:latin typeface="Calibri"/>
                        </a:rPr>
                        <a:t>Mixed Methods:</a:t>
                      </a:r>
                      <a:r>
                        <a:rPr lang="en-IN" sz="1200" b="0" i="0" u="none" strike="noStrike" noProof="0">
                          <a:latin typeface="Calibri"/>
                        </a:rPr>
                        <a:t> Combines surveys, FGDs, and KIIs for a comprehensive approach.</a:t>
                      </a:r>
                      <a:br>
                        <a:rPr lang="en-IN" sz="1200" b="0" i="0" u="none" strike="noStrike" noProof="0">
                          <a:latin typeface="Calibri"/>
                        </a:rPr>
                      </a:br>
                      <a:r>
                        <a:rPr lang="en-IN" sz="1200" b="0" i="0" u="none" strike="noStrike" noProof="0">
                          <a:latin typeface="Calibri"/>
                        </a:rPr>
                        <a:t> </a:t>
                      </a:r>
                      <a:r>
                        <a:rPr lang="en-IN" sz="1200" b="1" i="0" u="none" strike="noStrike" noProof="0">
                          <a:latin typeface="Calibri"/>
                        </a:rPr>
                        <a:t>Policy Impact:</a:t>
                      </a:r>
                      <a:r>
                        <a:rPr lang="en-IN" sz="1200" b="0" i="0" u="none" strike="noStrike" noProof="0">
                          <a:latin typeface="Calibri"/>
                        </a:rPr>
                        <a:t> Supports region-specific climate adaptation strategies.</a:t>
                      </a:r>
                      <a:endParaRPr lang="en-IN" sz="1200" b="0" i="0" u="none" strike="noStrike" noProof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Limited Temporal Scope: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Relies on survey data rather than long-term climate records.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Lack of Real-time Data: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Discusses temperature and precipitation trends but lacks direct meteorological analysis.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Perception Over Impact: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Focuses on farmers' views rather than empirical evidence of climate change effects.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1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Potential Bias:</a:t>
                      </a: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 Responses may be influenced by personal experiences rather than objective climate data.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200" b="0" i="0" u="none" strike="noStrike" kern="1200" noProof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200" b="1" i="0" u="none" strike="noStrike" noProof="0">
                          <a:latin typeface="Calibri"/>
                        </a:rPr>
                        <a:t>Limited Adaptation Analysis:</a:t>
                      </a:r>
                      <a:r>
                        <a:rPr lang="en-GB" sz="1200" b="0" i="0" u="none" strike="noStrike" noProof="0">
                          <a:latin typeface="Calibri"/>
                        </a:rPr>
                        <a:t> Identifies farmers' strategies but does not assess their effectiveness.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200" b="1" i="0" u="none" strike="noStrike" noProof="0">
                          <a:latin typeface="Calibri"/>
                        </a:rPr>
                        <a:t>No Climate Model Integration:</a:t>
                      </a:r>
                      <a:r>
                        <a:rPr lang="en-GB" sz="1200" b="0" i="0" u="none" strike="noStrike" noProof="0">
                          <a:latin typeface="Calibri"/>
                        </a:rPr>
                        <a:t> Lacks validation through climate models or remote sensing data.</a:t>
                      </a: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200" b="1" i="0" u="none" strike="noStrike" noProof="0">
                          <a:latin typeface="Calibri"/>
                        </a:rPr>
                        <a:t>Incomplete Socio-Economic Analysis:</a:t>
                      </a:r>
                      <a:r>
                        <a:rPr lang="en-GB" sz="1200" b="0" i="0" u="none" strike="noStrike" noProof="0">
                          <a:latin typeface="Calibri"/>
                        </a:rPr>
                        <a:t> Missing insights on policies, financial conditions, and technology access.</a:t>
                      </a: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200" b="1" i="0" u="none" strike="noStrike" noProof="0">
                          <a:latin typeface="Calibri"/>
                        </a:rPr>
                        <a:t>Need for Longitudinal Studies:</a:t>
                      </a:r>
                      <a:r>
                        <a:rPr lang="en-GB" sz="1200" b="0" i="0" u="none" strike="noStrike" noProof="0">
                          <a:latin typeface="Calibri"/>
                        </a:rPr>
                        <a:t> Long-term research could better track changing perceptions.</a:t>
                      </a: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200" b="1" i="0" u="none" strike="noStrike" noProof="0">
                          <a:latin typeface="Calibri"/>
                        </a:rPr>
                        <a:t>No Crop-Specific Impact Assessment:</a:t>
                      </a:r>
                      <a:r>
                        <a:rPr lang="en-GB" sz="1200" b="0" i="0" u="none" strike="noStrike" noProof="0">
                          <a:latin typeface="Calibri"/>
                        </a:rPr>
                        <a:t> Does not examine how climate change affects specific crops.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200" b="0" i="0" u="none" strike="noStrike" noProof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79910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385D0-2523-04B1-EC86-E557A8629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3CAF4801-2015-CC50-B941-BB26164CCB8F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067FBA00-9FC9-52CA-7013-0E0A50362EC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610DD890-8DAB-1C59-2D43-FFE38D26C379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677265" y="173789"/>
            <a:ext cx="5009349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Objectives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0499E0-AFAD-6022-F5CB-2B7151DC62B7}"/>
              </a:ext>
            </a:extLst>
          </p:cNvPr>
          <p:cNvSpPr txBox="1"/>
          <p:nvPr/>
        </p:nvSpPr>
        <p:spPr>
          <a:xfrm>
            <a:off x="523103" y="1223320"/>
            <a:ext cx="11145794" cy="30469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400">
                <a:ea typeface="+mn-lt"/>
                <a:cs typeface="+mn-lt"/>
              </a:rPr>
              <a:t>The primary goal of this study is to analyze and predict species decline under </a:t>
            </a:r>
            <a:r>
              <a:rPr lang="en-US" sz="2400" b="1">
                <a:ea typeface="+mn-lt"/>
                <a:cs typeface="+mn-lt"/>
              </a:rPr>
              <a:t>RCP 8.5</a:t>
            </a:r>
            <a:r>
              <a:rPr lang="en-US" sz="2400">
                <a:ea typeface="+mn-lt"/>
                <a:cs typeface="+mn-lt"/>
              </a:rPr>
              <a:t> using </a:t>
            </a:r>
            <a:r>
              <a:rPr lang="en-US" sz="2400" b="1">
                <a:ea typeface="+mn-lt"/>
                <a:cs typeface="+mn-lt"/>
              </a:rPr>
              <a:t>AI-driven methodologies</a:t>
            </a:r>
            <a:r>
              <a:rPr lang="en-US" sz="2400">
                <a:ea typeface="+mn-lt"/>
                <a:cs typeface="+mn-lt"/>
              </a:rPr>
              <a:t>. The specific objectives include: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Quantify species decline</a:t>
            </a:r>
            <a:r>
              <a:rPr lang="en-US" sz="2400">
                <a:ea typeface="+mn-lt"/>
                <a:cs typeface="+mn-lt"/>
              </a:rPr>
              <a:t> under extreme climate scenarios, focusing on </a:t>
            </a:r>
            <a:r>
              <a:rPr lang="en-US" sz="2400" b="1">
                <a:ea typeface="+mn-lt"/>
                <a:cs typeface="+mn-lt"/>
              </a:rPr>
              <a:t>mammals and birds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Identify high-risk transboundary regions</a:t>
            </a:r>
            <a:r>
              <a:rPr lang="en-US" sz="2400">
                <a:ea typeface="+mn-lt"/>
                <a:cs typeface="+mn-lt"/>
              </a:rPr>
              <a:t> experiencing significant biodiversity loss.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Assess conservation gaps</a:t>
            </a:r>
            <a:r>
              <a:rPr lang="en-US" sz="2400">
                <a:ea typeface="+mn-lt"/>
                <a:cs typeface="+mn-lt"/>
              </a:rPr>
              <a:t> in </a:t>
            </a:r>
            <a:r>
              <a:rPr lang="en-US" sz="2400" b="1">
                <a:ea typeface="+mn-lt"/>
                <a:cs typeface="+mn-lt"/>
              </a:rPr>
              <a:t>protected areas and ecological corridors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 b="1">
                <a:ea typeface="+mn-lt"/>
                <a:cs typeface="+mn-lt"/>
              </a:rPr>
              <a:t>Propose AI-driven conservation strategies</a:t>
            </a:r>
            <a:r>
              <a:rPr lang="en-US" sz="2400">
                <a:ea typeface="+mn-lt"/>
                <a:cs typeface="+mn-lt"/>
              </a:rPr>
              <a:t> for high-risk regions and transboundary ecosystems.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8010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519891"/>
              </p:ext>
            </p:extLst>
          </p:nvPr>
        </p:nvGraphicFramePr>
        <p:xfrm>
          <a:off x="-72081" y="51486"/>
          <a:ext cx="12261034" cy="113793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4130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533791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4198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432432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45682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2158196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182605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07656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"Shifting Shadows: Assessing the Habitat and Climate Change Response of Binturong (Arctictis binturong) in the Conservation Landscape of the Asian Continent"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IN" sz="1400" b="1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Imon Abedin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Tanoy Mukherjee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Ah Ran Kim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Hyun-Woo Kim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Soo Rin Lee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Shantanu Kundu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2025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latin typeface="Times New Roman"/>
                        </a:rPr>
                        <a:t>Methodology: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Study Area: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13 countries in South and Southeast Asia.</a:t>
                      </a:r>
                      <a:endParaRPr lang="en-US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Data Collection: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246 species occurrence points (GBIF, 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iNaturalist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GeoCAT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); bioclimatic, habitat, and topographic data (</a:t>
                      </a:r>
                      <a:r>
                        <a:rPr lang="en-US" sz="1400" b="0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WorldClim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, Copernicus, NASA SRTM).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Modeling: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SDMs for habitat suitability; future projections (SSP245, SSP585).</a:t>
                      </a:r>
                      <a:endParaRPr lang="en-US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Habitat &amp; Connectivity: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FRAGSTATS 4.2.1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(fragmentation analysis); </a:t>
                      </a:r>
                      <a:r>
                        <a:rPr lang="en-US" sz="1400" b="1" i="0" u="none" strike="noStrike" noProof="0" err="1">
                          <a:solidFill>
                            <a:srgbClr val="000000"/>
                          </a:solidFill>
                          <a:latin typeface="Calibri"/>
                        </a:rPr>
                        <a:t>Circuitscape</a:t>
                      </a: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(ArcGIS 10.6)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  <a:latin typeface="Calibri"/>
                        </a:rPr>
                        <a:t> (corridor connectivity).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</a:rPr>
                        <a:t>Architecture: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</a:rPr>
                        <a:t>Data Collection: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 Species occurrences &amp; environmental variables.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</a:rPr>
                        <a:t>Modeling: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 SDMs for species distribution &amp; future habitat (2041–2080, SSP scenarios).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</a:rPr>
                        <a:t>Habitat Analysis: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 Landscape metrics for fragmentation &amp; suitability.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</a:rPr>
                        <a:t>Corridor Assessment: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 Identified </a:t>
                      </a: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</a:rPr>
                        <a:t>9 transboundary corridors</a:t>
                      </a:r>
                      <a:r>
                        <a:rPr lang="en-US" sz="1400" b="0" i="0" u="none" strike="noStrike" noProof="0">
                          <a:solidFill>
                            <a:srgbClr val="000000"/>
                          </a:solidFill>
                        </a:rPr>
                        <a:t> &amp; future connectivity.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solidFill>
                            <a:srgbClr val="000000"/>
                          </a:solidFill>
                        </a:rPr>
                        <a:t>Algorithms: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Maximum Entropy (</a:t>
                      </a:r>
                      <a:r>
                        <a:rPr lang="en-US" sz="1400" b="0" i="0" u="none" strike="noStrike" baseline="0" noProof="0" err="1">
                          <a:solidFill>
                            <a:srgbClr val="000000"/>
                          </a:solidFill>
                          <a:latin typeface="Calibri"/>
                        </a:rPr>
                        <a:t>MaxEnt</a:t>
                      </a: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)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Random Forest (RF)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Boosted Regression Tree (BRT)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Generalized Linear Model (GLM)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buFont typeface="Arial"/>
                        <a:buChar char="•"/>
                      </a:pPr>
                      <a:r>
                        <a:rPr lang="en-US" sz="1400" b="0" i="0" u="none" strike="noStrike" baseline="0" noProof="0">
                          <a:solidFill>
                            <a:srgbClr val="000000"/>
                          </a:solidFill>
                          <a:latin typeface="Calibri"/>
                        </a:rPr>
                        <a:t>Multivariate Adaptive Regression Splines (MARS)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>
                        <a:solidFill>
                          <a:srgbClr val="000000"/>
                        </a:solidFill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>
                        <a:solidFill>
                          <a:srgbClr val="000000"/>
                        </a:solidFill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>
                        <a:solidFill>
                          <a:srgbClr val="000000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Comprehensive SDM Analysis:</a:t>
                      </a:r>
                      <a:r>
                        <a:rPr lang="en-IN" sz="1400" b="0" i="0" u="none" strike="noStrike" noProof="0"/>
                        <a:t> First habitat study of binturong across 13 transboundary regions.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Ensemble </a:t>
                      </a:r>
                      <a:r>
                        <a:rPr lang="en-IN" sz="1400" b="1" i="0" u="none" strike="noStrike" noProof="0" err="1"/>
                        <a:t>Modeling</a:t>
                      </a:r>
                      <a:r>
                        <a:rPr lang="en-IN" sz="1400" b="1" i="0" u="none" strike="noStrike" noProof="0"/>
                        <a:t>:</a:t>
                      </a:r>
                      <a:r>
                        <a:rPr lang="en-IN" sz="1400" b="0" i="0" u="none" strike="noStrike" noProof="0"/>
                        <a:t> Used multiple algorithms for higher prediction accuracy.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Climate Impact Assessment:</a:t>
                      </a:r>
                      <a:r>
                        <a:rPr lang="en-IN" sz="1400" b="0" i="0" u="none" strike="noStrike" noProof="0"/>
                        <a:t> </a:t>
                      </a:r>
                      <a:r>
                        <a:rPr lang="en-IN" sz="1400" b="0" i="0" u="none" strike="noStrike" noProof="0" err="1"/>
                        <a:t>Modeled</a:t>
                      </a:r>
                      <a:r>
                        <a:rPr lang="en-IN" sz="1400" b="0" i="0" u="none" strike="noStrike" noProof="0"/>
                        <a:t> species distribution under SSP245 &amp; SSP585.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Transboundary Conservation:</a:t>
                      </a:r>
                      <a:r>
                        <a:rPr lang="en-IN" sz="1400" b="0" i="0" u="none" strike="noStrike" noProof="0"/>
                        <a:t> Identified 9 key corridors for habitat connectivity.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Policy Implications:</a:t>
                      </a:r>
                      <a:r>
                        <a:rPr lang="en-IN" sz="1400" b="0" i="0" u="none" strike="noStrike" noProof="0"/>
                        <a:t> Supports conservation planning for threatened species.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Single-Species Focus: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Findings specific to binturong, not generalized to other species.</a:t>
                      </a: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No Direct RCP 8.5 Analysis: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Uses SSP585 instead of traditional RCP models.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Limited Ecological Factors: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Lacks detailed analysis of deforestation and human-wildlife conflict.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No Field Validation: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Relies on remote sensing and modeling without ground-truth verification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0" i="0" u="none" strike="noStrike" noProof="0">
                          <a:latin typeface="Calibri"/>
                        </a:rPr>
                        <a:t>🔹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Limited Multi-Species Analysis: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Future studies should assess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multiple species decline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across transboundary landscapes.</a:t>
                      </a:r>
                      <a:br>
                        <a:rPr lang="en-GB" sz="1400" b="0" i="0" u="none" strike="noStrike" noProof="0">
                          <a:latin typeface="Calibri"/>
                        </a:rPr>
                      </a:br>
                      <a:r>
                        <a:rPr lang="en-GB" sz="1400" b="0" i="0" u="none" strike="noStrike" noProof="0">
                          <a:latin typeface="Calibri"/>
                        </a:rPr>
                        <a:t>🔹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No Genetic or </a:t>
                      </a:r>
                      <a:r>
                        <a:rPr lang="en-GB" sz="1400" b="1" i="0" u="none" strike="noStrike" noProof="0" err="1">
                          <a:latin typeface="Calibri"/>
                        </a:rPr>
                        <a:t>Behavioral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 Data: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The study does not consider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genetic diversity or species migration patterns.</a:t>
                      </a:r>
                      <a:br>
                        <a:rPr lang="en-GB" sz="1400" b="1" i="0" u="none" strike="noStrike" noProof="0">
                          <a:latin typeface="Calibri"/>
                        </a:rPr>
                      </a:br>
                      <a:r>
                        <a:rPr lang="en-GB" sz="1400" b="1" i="0" u="none" strike="noStrike" noProof="0">
                          <a:latin typeface="Calibri"/>
                        </a:rPr>
                        <a:t>🔹 Uncertainty in Future Projections: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The study acknowledges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high uncertainty in habitat shifts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due to climate change.</a:t>
                      </a:r>
                      <a:br>
                        <a:rPr lang="en-GB" sz="1400" b="0" i="0" u="none" strike="noStrike" noProof="0">
                          <a:latin typeface="Calibri"/>
                        </a:rPr>
                      </a:br>
                      <a:r>
                        <a:rPr lang="en-GB" sz="1400" b="0" i="0" u="none" strike="noStrike" noProof="0">
                          <a:latin typeface="Calibri"/>
                        </a:rPr>
                        <a:t>🔹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Need for Field-Based Conservation Strategies: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Suggests </a:t>
                      </a:r>
                      <a:r>
                        <a:rPr lang="en-GB" sz="1400" b="1" i="0" u="none" strike="noStrike" noProof="0">
                          <a:latin typeface="Calibri"/>
                        </a:rPr>
                        <a:t>camera trapping &amp; AI-based monitoring</a:t>
                      </a:r>
                      <a:r>
                        <a:rPr lang="en-GB" sz="1400" b="0" i="0" u="none" strike="noStrike" noProof="0">
                          <a:latin typeface="Calibri"/>
                        </a:rPr>
                        <a:t> to validate model predictions.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789919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571088"/>
              </p:ext>
            </p:extLst>
          </p:nvPr>
        </p:nvGraphicFramePr>
        <p:xfrm>
          <a:off x="-72081" y="51486"/>
          <a:ext cx="12261028" cy="988580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55542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492375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4198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432432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45682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2194366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146433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07656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>
                          <a:latin typeface="Times New Roman"/>
                        </a:rPr>
                        <a:t>Efficacy of Fisheries Management Strategies in Mitigating Ecological, Social, and Economic Risks of Climate Warming in China"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Jie Yin</a:t>
                      </a:r>
                      <a:endParaRPr lang="en-US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Ying Xue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 err="1">
                          <a:solidFill>
                            <a:schemeClr val="dk1"/>
                          </a:solidFill>
                          <a:latin typeface="Times New Roman"/>
                        </a:rPr>
                        <a:t>Yunzhou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 Li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 err="1">
                          <a:solidFill>
                            <a:schemeClr val="dk1"/>
                          </a:solidFill>
                          <a:latin typeface="Times New Roman"/>
                        </a:rPr>
                        <a:t>Chongliang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 Zhang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 err="1">
                          <a:solidFill>
                            <a:schemeClr val="dk1"/>
                          </a:solidFill>
                          <a:latin typeface="Times New Roman"/>
                        </a:rPr>
                        <a:t>Binduo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 Xu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Yiping Ren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Yong Chen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2025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Methodology:</a:t>
                      </a:r>
                      <a:br>
                        <a:rPr lang="en-US" sz="1400" b="1" i="0" u="none" strike="noStrike" noProof="0"/>
                      </a:br>
                      <a:r>
                        <a:rPr lang="en-US" sz="1400" b="1" i="0" u="none" strike="noStrike" noProof="0">
                          <a:latin typeface="Times New Roman"/>
                        </a:rPr>
                        <a:t>Study Area: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Haizhou Bay, China (Yellow Sea)</a:t>
                      </a:r>
                      <a:endParaRPr lang="en-US" sz="1400" b="1" i="0" u="none" strike="noStrike" noProof="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Data: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Fisheries &amp; ecosystem data (2011–2019), SSP1-2.6 &amp; SSP5-8.5 projections, economic &amp; biological reports.</a:t>
                      </a:r>
                      <a:endParaRPr lang="en-US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Model: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</a:t>
                      </a:r>
                      <a:r>
                        <a:rPr lang="en-US" sz="1400" b="1" i="0" u="none" strike="noStrike" noProof="0" err="1">
                          <a:latin typeface="Times New Roman"/>
                        </a:rPr>
                        <a:t>Ecosim</a:t>
                      </a:r>
                      <a:r>
                        <a:rPr lang="en-US" sz="1400" b="1" i="0" u="none" strike="noStrike" noProof="0">
                          <a:latin typeface="Times New Roman"/>
                        </a:rPr>
                        <a:t> (</a:t>
                      </a:r>
                      <a:r>
                        <a:rPr lang="en-US" sz="1400" b="1" i="0" u="none" strike="noStrike" noProof="0" err="1">
                          <a:latin typeface="Times New Roman"/>
                        </a:rPr>
                        <a:t>EwE</a:t>
                      </a:r>
                      <a:r>
                        <a:rPr lang="en-US" sz="1400" b="1" i="0" u="none" strike="noStrike" noProof="0">
                          <a:latin typeface="Times New Roman"/>
                        </a:rPr>
                        <a:t>)</a:t>
                      </a:r>
                      <a:r>
                        <a:rPr lang="en-US" sz="1400" b="0" i="0" u="none" strike="noStrike" noProof="0">
                          <a:latin typeface="Times New Roman"/>
                        </a:rPr>
                        <a:t> for species interactions, trophic dynamics, and socio-economic analysis.</a:t>
                      </a:r>
                      <a:endParaRPr lang="en-US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Architecture: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Modeling:</a:t>
                      </a:r>
                      <a:r>
                        <a:rPr lang="en-US" sz="1400" b="0" i="0" u="none" strike="noStrike" noProof="0"/>
                        <a:t> Used </a:t>
                      </a:r>
                      <a:r>
                        <a:rPr lang="en-US" sz="1400" b="1" i="0" u="none" strike="noStrike" noProof="0" err="1"/>
                        <a:t>Ecopath</a:t>
                      </a:r>
                      <a:r>
                        <a:rPr lang="en-US" sz="1400" b="0" i="0" u="none" strike="noStrike" noProof="0"/>
                        <a:t> (2011) for baseline; </a:t>
                      </a:r>
                      <a:r>
                        <a:rPr lang="en-US" sz="1400" b="1" i="0" u="none" strike="noStrike" noProof="0" err="1"/>
                        <a:t>Ecosim</a:t>
                      </a:r>
                      <a:r>
                        <a:rPr lang="en-US" sz="1400" b="0" i="0" u="none" strike="noStrike" noProof="0"/>
                        <a:t> for species, fishing, and climate effects.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Projections:</a:t>
                      </a:r>
                      <a:r>
                        <a:rPr lang="en-US" sz="1400" b="0" i="0" u="none" strike="noStrike" noProof="0"/>
                        <a:t> Simulated SSP1-2.6 &amp; SSP5-8.5 (2020–2099).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Strategies:</a:t>
                      </a:r>
                      <a:r>
                        <a:rPr lang="en-US" sz="1400" b="0" i="0" u="none" strike="noStrike" noProof="0"/>
                        <a:t> Evaluated </a:t>
                      </a:r>
                      <a:r>
                        <a:rPr lang="en-US" sz="1400" b="1" i="0" u="none" strike="noStrike" noProof="0"/>
                        <a:t>Status Quo, No Fishing, </a:t>
                      </a:r>
                      <a:r>
                        <a:rPr lang="en-US" sz="1400" b="1" i="0" u="none" strike="noStrike" noProof="0" err="1"/>
                        <a:t>fMSY</a:t>
                      </a:r>
                      <a:r>
                        <a:rPr lang="en-US" sz="1400" b="1" i="0" u="none" strike="noStrike" noProof="0"/>
                        <a:t>, </a:t>
                      </a:r>
                      <a:r>
                        <a:rPr lang="en-US" sz="1400" b="1" i="0" u="none" strike="noStrike" noProof="0" err="1"/>
                        <a:t>fMEY</a:t>
                      </a:r>
                      <a:r>
                        <a:rPr lang="en-US" sz="1400" b="1" i="0" u="none" strike="noStrike" noProof="0"/>
                        <a:t>, HCR</a:t>
                      </a:r>
                      <a:r>
                        <a:rPr lang="en-US" sz="1400" b="0" i="0" u="none" strike="noStrike" noProof="0"/>
                        <a:t>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Assessment:</a:t>
                      </a:r>
                      <a:r>
                        <a:rPr lang="en-US" sz="1400" b="0" i="0" u="none" strike="noStrike" noProof="0"/>
                        <a:t> Compared </a:t>
                      </a:r>
                      <a:r>
                        <a:rPr lang="en-US" sz="1400" b="1" i="0" u="none" strike="noStrike" noProof="0"/>
                        <a:t>ecological, economic, and social impacts</a:t>
                      </a:r>
                      <a:r>
                        <a:rPr lang="en-US" sz="1400" b="0" i="0" u="none" strike="noStrike" noProof="0"/>
                        <a:t>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Times New Roman"/>
                        </a:rPr>
                        <a:t>Algorithms:</a:t>
                      </a:r>
                      <a:br>
                        <a:rPr lang="en-US" sz="1400" b="1" i="0" u="none" strike="noStrike" noProof="0">
                          <a:latin typeface="Times New Roman"/>
                        </a:rPr>
                      </a:br>
                      <a:r>
                        <a:rPr lang="en-US" sz="1400" b="1" i="0" u="none" strike="noStrike" noProof="0" err="1"/>
                        <a:t>EwE</a:t>
                      </a:r>
                      <a:r>
                        <a:rPr lang="en-US" sz="1400" b="1" i="0" u="none" strike="noStrike" noProof="0"/>
                        <a:t>:</a:t>
                      </a:r>
                      <a:r>
                        <a:rPr lang="en-US" sz="1400" b="0" i="0" u="none" strike="noStrike" noProof="0"/>
                        <a:t> Mass-balance &amp; time-dynamic ecosystem modeling.</a:t>
                      </a:r>
                      <a:endParaRPr lang="en-US" sz="1400" b="1" i="0" u="none" strike="noStrike" noProof="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Gaussian Curves:</a:t>
                      </a:r>
                      <a:r>
                        <a:rPr lang="en-US" sz="1400" b="0" i="0" u="none" strike="noStrike" noProof="0"/>
                        <a:t> Modeled temperature effects on fish biomass.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fMSY &amp; fMEY:</a:t>
                      </a:r>
                      <a:r>
                        <a:rPr lang="en-US" sz="1400" b="0" i="0" u="none" strike="noStrike" noProof="0"/>
                        <a:t> Optimized sustainable fishing limits.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HCRs:</a:t>
                      </a:r>
                      <a:r>
                        <a:rPr lang="en-US" sz="1400" b="0" i="0" u="none" strike="noStrike" noProof="0"/>
                        <a:t> Adjusted fishing pressure based on population dynamics.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Ecosystem-Wide Analysis:</a:t>
                      </a:r>
                      <a:r>
                        <a:rPr lang="en-IN" sz="1400" b="0" i="0" u="none" strike="noStrike" noProof="0"/>
                        <a:t> Simulates fisheries management at a regional scale.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Climate Scenarios:</a:t>
                      </a:r>
                      <a:r>
                        <a:rPr lang="en-IN" sz="1400" b="0" i="0" u="none" strike="noStrike" noProof="0"/>
                        <a:t> Assesses sustainability under SSP5-8.5.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Multi-Impact Assessment:</a:t>
                      </a:r>
                      <a:r>
                        <a:rPr lang="en-IN" sz="1400" b="0" i="0" u="none" strike="noStrike" noProof="0"/>
                        <a:t> Evaluates ecological, economic, and food security effects.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Adaptive Strategies:</a:t>
                      </a:r>
                      <a:r>
                        <a:rPr lang="en-IN" sz="1400" b="0" i="0" u="none" strike="noStrike" noProof="0"/>
                        <a:t> Identifies measures to reduce biodiversity loss and fisheries collapse.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Policy Insights:</a:t>
                      </a:r>
                      <a:r>
                        <a:rPr lang="en-IN" sz="1400" b="0" i="0" u="none" strike="noStrike" noProof="0"/>
                        <a:t> Guides sustainable fisheries management in China and beyond.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China-Specific Scope: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Findings may not apply to other transboundary ecosystems.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Limited Biodiversity Focus: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Emphasizes fisheries sustainability over species conservation.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Spatial Limitations: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Ecosim lacks geospatial modeling for species migration predictions.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No Habitat Adaptation Measures: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Does not assess Marine Protected Areas (MPAs) or conservation zones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400" b="1" i="0" u="none" strike="noStrike" noProof="0"/>
                        <a:t>Limited Cross-Border Biodiversity Analysis:</a:t>
                      </a:r>
                      <a:r>
                        <a:rPr lang="en-GB" sz="1400" b="0" i="0" u="none" strike="noStrike" noProof="0"/>
                        <a:t> Does not address </a:t>
                      </a:r>
                      <a:r>
                        <a:rPr lang="en-GB" sz="1400" b="1" i="0" u="none" strike="noStrike" noProof="0"/>
                        <a:t>transboundary species movement</a:t>
                      </a:r>
                      <a:r>
                        <a:rPr lang="en-GB" sz="1400" b="0" i="0" u="none" strike="noStrike" noProof="0"/>
                        <a:t> under climate change.</a:t>
                      </a:r>
                      <a:br>
                        <a:rPr lang="en-GB" sz="1400" b="0" i="0" u="none" strike="noStrike" noProof="0"/>
                      </a:br>
                      <a:r>
                        <a:rPr lang="en-GB" sz="1400" b="0" i="0" u="none" strike="noStrike" noProof="0"/>
                        <a:t> </a:t>
                      </a:r>
                      <a:r>
                        <a:rPr lang="en-GB" sz="1400" b="1" i="0" u="none" strike="noStrike" noProof="0"/>
                        <a:t>Lack of Detailed High-Risk Species Assessment:</a:t>
                      </a:r>
                      <a:r>
                        <a:rPr lang="en-GB" sz="1400" b="0" i="0" u="none" strike="noStrike" noProof="0"/>
                        <a:t> Does not focus on </a:t>
                      </a:r>
                      <a:r>
                        <a:rPr lang="en-GB" sz="1400" b="1" i="0" u="none" strike="noStrike" noProof="0"/>
                        <a:t>specific vulnerable marine species</a:t>
                      </a:r>
                      <a:r>
                        <a:rPr lang="en-GB" sz="1400" b="0" i="0" u="none" strike="noStrike" noProof="0"/>
                        <a:t>.</a:t>
                      </a:r>
                      <a:br>
                        <a:rPr lang="en-GB" sz="1400" b="0" i="0" u="none" strike="noStrike" noProof="0"/>
                      </a:br>
                      <a:r>
                        <a:rPr lang="en-GB" sz="1400" b="1" i="0" u="none" strike="noStrike" noProof="0"/>
                        <a:t>Absence of Geospatial Climate Models:</a:t>
                      </a:r>
                      <a:r>
                        <a:rPr lang="en-GB" sz="1400" b="0" i="0" u="none" strike="noStrike" noProof="0"/>
                        <a:t> </a:t>
                      </a:r>
                      <a:r>
                        <a:rPr lang="en-GB" sz="1400" b="1" i="0" u="none" strike="noStrike" noProof="0"/>
                        <a:t>Does not use GIS-based or remote sensing data</a:t>
                      </a:r>
                      <a:r>
                        <a:rPr lang="en-GB" sz="1400" b="0" i="0" u="none" strike="noStrike" noProof="0"/>
                        <a:t> for spatial fisheries predictions.</a:t>
                      </a:r>
                      <a:br>
                        <a:rPr lang="en-GB" sz="1400" b="0" i="0" u="none" strike="noStrike" noProof="0"/>
                      </a:br>
                      <a:r>
                        <a:rPr lang="en-GB" sz="1400" b="0" i="0" u="none" strike="noStrike" noProof="0"/>
                        <a:t> </a:t>
                      </a:r>
                      <a:r>
                        <a:rPr lang="en-GB" sz="1400" b="1" i="0" u="none" strike="noStrike" noProof="0"/>
                        <a:t>Uncertainty in Long-Term Projections:</a:t>
                      </a:r>
                      <a:r>
                        <a:rPr lang="en-GB" sz="1400" b="0" i="0" u="none" strike="noStrike" noProof="0"/>
                        <a:t> Management effectiveness </a:t>
                      </a:r>
                      <a:r>
                        <a:rPr lang="en-GB" sz="1400" b="1" i="0" u="none" strike="noStrike" noProof="0"/>
                        <a:t>declines under extreme emissions scenarios (SSP5-8.5)</a:t>
                      </a:r>
                      <a:r>
                        <a:rPr lang="en-GB" sz="1400" b="0" i="0" u="none" strike="noStrike" noProof="0"/>
                        <a:t>.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856674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3339"/>
              </p:ext>
            </p:extLst>
          </p:nvPr>
        </p:nvGraphicFramePr>
        <p:xfrm>
          <a:off x="-72081" y="51486"/>
          <a:ext cx="12261035" cy="924572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7934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519987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4198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432432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45682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84904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491759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N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O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 sz="1400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 sz="1400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076562">
                <a:tc>
                  <a:txBody>
                    <a:bodyPr/>
                    <a:lstStyle/>
                    <a:p>
                      <a:pPr algn="ctr"/>
                      <a:r>
                        <a:rPr lang="en-IN" sz="1400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A Delphi Assessment of Climate Change Risks in Southern Africa in the 21st Century</a:t>
                      </a:r>
                      <a:endParaRPr lang="en-US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Robert J. Scholes</a:t>
                      </a:r>
                      <a:endParaRPr lang="en-US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Kaera L. Coetzer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Ruwadzano Matsika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Bernard W.T. Coetzee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Yolandi Ernst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Anita Etale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Nzalalemba Serge Kubanza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Khangelani Moyo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Bright Nkrumah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Francois A. Engelbrecht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Mulala Danny Simatele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Coleen H. Vogel</a:t>
                      </a:r>
                      <a:endParaRPr lang="en-IN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2023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Methodology: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Study Area:</a:t>
                      </a:r>
                      <a:r>
                        <a:rPr lang="en-US" sz="1400" b="0" i="0" u="none" strike="noStrike" noProof="0"/>
                        <a:t> Southern Africa (10 countries).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Data:</a:t>
                      </a:r>
                      <a:r>
                        <a:rPr lang="en-US" sz="1400" b="0" i="0" u="none" strike="noStrike" noProof="0"/>
                        <a:t> Expert-driven Delphi assessment of 50+ climate risks.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Scope:</a:t>
                      </a:r>
                      <a:r>
                        <a:rPr lang="en-US" sz="1400" b="0" i="0" u="none" strike="noStrike" noProof="0"/>
                        <a:t> Mid-term risk analysis (2041–2060) under RCP 8.5.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Scoring:</a:t>
                      </a:r>
                      <a:r>
                        <a:rPr lang="en-US" sz="1400" b="0" i="0" u="none" strike="noStrike" noProof="0"/>
                        <a:t> </a:t>
                      </a:r>
                      <a:r>
                        <a:rPr lang="en-US" sz="1400" b="1" i="0" u="none" strike="noStrike" noProof="0"/>
                        <a:t>Likelihood × Impact</a:t>
                      </a:r>
                      <a:r>
                        <a:rPr lang="en-US" sz="1400" b="0" i="0" u="none" strike="noStrike" noProof="0"/>
                        <a:t>, adjusted by confidence and expert rankings.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Key Risk Clusters:</a:t>
                      </a:r>
                      <a:r>
                        <a:rPr lang="en-US" sz="1400" b="0" i="0" u="none" strike="noStrike" noProof="0"/>
                        <a:t> </a:t>
                      </a:r>
                      <a:r>
                        <a:rPr lang="en-US" sz="1400" b="1" i="0" u="none" strike="noStrike" noProof="0"/>
                        <a:t>Food, water, energy, heat stress, and biodiversity loss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>
                          <a:latin typeface="Times New Roman"/>
                        </a:rPr>
                        <a:t>Architecture: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Risk List:</a:t>
                      </a:r>
                      <a:r>
                        <a:rPr lang="en-US" sz="1400" b="0" i="0" u="none" strike="noStrike" noProof="0"/>
                        <a:t> Experts identified key climate risks.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Scoring:</a:t>
                      </a:r>
                      <a:r>
                        <a:rPr lang="en-US" sz="1400" b="0" i="0" u="none" strike="noStrike" noProof="0"/>
                        <a:t> Delphi panel ranked risks by likelihood and impact.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Clustering:</a:t>
                      </a:r>
                      <a:r>
                        <a:rPr lang="en-US" sz="1400" b="0" i="0" u="none" strike="noStrike" noProof="0"/>
                        <a:t> Grouped into five major categories.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Scenario Analysis:</a:t>
                      </a:r>
                      <a:r>
                        <a:rPr lang="en-US" sz="1400" b="0" i="0" u="none" strike="noStrike" noProof="0"/>
                        <a:t> Assessed under RCP 8.5.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Policy Review:</a:t>
                      </a:r>
                      <a:r>
                        <a:rPr lang="en-US" sz="1400" b="0" i="0" u="none" strike="noStrike" noProof="0"/>
                        <a:t> Evaluated mitigation and adaptation strategies.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Algorithms used: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Modified Delphi Method: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Iterative expert-based risk ranking.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>
                          <a:latin typeface="Calibri"/>
                        </a:rPr>
                        <a:t>Risk Scoring Model:</a:t>
                      </a:r>
                      <a:r>
                        <a:rPr lang="en-US" sz="1400" b="0" i="0" u="none" strike="noStrike" noProof="0">
                          <a:latin typeface="Calibri"/>
                        </a:rPr>
                        <a:t> Weighted risk scores based on expert consensus.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Broad Risk Coverage:</a:t>
                      </a:r>
                      <a:r>
                        <a:rPr lang="en-IN" sz="1400" b="0" i="0" u="none" strike="noStrike" noProof="0"/>
                        <a:t> Assesses climate threats across key sectors.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Expert-Driven:</a:t>
                      </a:r>
                      <a:r>
                        <a:rPr lang="en-IN" sz="1400" b="0" i="0" u="none" strike="noStrike" noProof="0"/>
                        <a:t> Uses Delphi method for credible, consensus-based findings.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Scenario Analysis:</a:t>
                      </a:r>
                      <a:r>
                        <a:rPr lang="en-IN" sz="1400" b="0" i="0" u="none" strike="noStrike" noProof="0"/>
                        <a:t> Evaluates risks under RCP 8.5 high-emission projections.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Holistic Approach:</a:t>
                      </a:r>
                      <a:r>
                        <a:rPr lang="en-IN" sz="1400" b="0" i="0" u="none" strike="noStrike" noProof="0"/>
                        <a:t> Integrates biodiversity, food, water, and energy risks.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1" i="0" u="none" strike="noStrike" noProof="0"/>
                        <a:t>Policy Relevance:</a:t>
                      </a:r>
                      <a:r>
                        <a:rPr lang="en-IN" sz="1400" b="0" i="0" u="none" strike="noStrike" noProof="0"/>
                        <a:t> Offers governance recommendations for climate adaptation.</a:t>
                      </a:r>
                      <a:endParaRPr lang="en-IN"/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noProof="0"/>
                        <a:t>4o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Regional Scope: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Limited to Southern Africa, not globally applicable.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Lack of Species-Specific Analysis: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Focuses on biodiversity broadly, not individual species.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Qualitative Approach: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Lacks detailed ecological modeling or quantitative data.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No Spatial Mapping: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Does not include geospatial risk assessments.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Limited Ecosystem Strategies: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Lacks in-depth ecosystem-based adaptation plans.</a:t>
                      </a:r>
                      <a:endParaRPr lang="en-US"/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4o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1" i="0" u="none" strike="noStrike" noProof="0"/>
                        <a:t>Limited Transboundary Focus:</a:t>
                      </a:r>
                      <a:r>
                        <a:rPr lang="en-GB" sz="1400" b="0" i="0" u="none" strike="noStrike" noProof="0"/>
                        <a:t> Lacks cross-border conservation strategies.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1" i="0" u="none" strike="noStrike" noProof="0"/>
                        <a:t>No Species-Level Analysis:</a:t>
                      </a:r>
                      <a:r>
                        <a:rPr lang="en-GB" sz="1400" b="0" i="0" u="none" strike="noStrike" noProof="0"/>
                        <a:t> Does not assess high-risk species in detail.</a:t>
                      </a: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1" i="0" u="none" strike="noStrike" noProof="0"/>
                        <a:t>Lack of Ecosystem Strategies:</a:t>
                      </a:r>
                      <a:r>
                        <a:rPr lang="en-GB" sz="1400" b="0" i="0" u="none" strike="noStrike" noProof="0"/>
                        <a:t> Missing targeted adaptation plans for ecosystems.</a:t>
                      </a: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1" i="0" u="none" strike="noStrike" noProof="0"/>
                        <a:t>No Climate Model Integration:</a:t>
                      </a:r>
                      <a:r>
                        <a:rPr lang="en-GB" sz="1400" b="0" i="0" u="none" strike="noStrike" noProof="0"/>
                        <a:t> Does not use downscaled projections for higher accuracy.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850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256120"/>
              </p:ext>
            </p:extLst>
          </p:nvPr>
        </p:nvGraphicFramePr>
        <p:xfrm>
          <a:off x="-72081" y="51486"/>
          <a:ext cx="12261019" cy="6794498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816096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451100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1761344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967880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1991300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011947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</a:p>
                    <a:p>
                      <a:pPr algn="ctr" defTabSz="914400"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782551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b="1" i="0" u="none" strike="noStrike" noProof="0"/>
                        <a:t> Biodiversity loss reduces global terrestrial carbon storage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Authors: Sarah R. Weiskopf, Forest Isbell, Maria Isabel Arce-Plata, Moreno Di Marco, Mike Harfoot, Justin Johnson, Susannah B. Lerman, Brian W. Miller, Toni Lyn Morelli, Akira S. Mori, Ensheng Weng, Simon Ferrier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Journal: Nature Communications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2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Year: 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Used the Biogeographic Infrastructure for Large‐scaled Biodiversity Indicators (BILBI) model to project changes in plant species richness under different climate and land-use scenarios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Linked BILBI model outputs with empirical biodiversity-biomass relationships from experimental data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Applied the biodiversity-biomass relationships to global carbon storage maps from CMIP5 climate models to estimate carbon loss due to biodiversity loss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Analyzed two scenarios: "global sustainability" (SSP1/RCP2.6) and "fossil-fueled development" (SSP5/RCP8.5)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Provides a novel approach to quantify potential carbon storage losses due to biodiversity loss at a global scale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Incorporates both climate change and land-use change impacts on biodiversity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Uses empirical biodiversity-ecosystem functioning relationships to estimate carbon losses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Considers a range of uncertainty in species-area and biodiversity-biomass relationships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Identifies potential hotspots of biodiversity-driven carbon loss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Relies on experimental biodiversity-biomass relationships that may not fully represent natural ecosystems</a:t>
                      </a:r>
                      <a:endParaRPr lang="en-US" sz="15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Does not account for potential species gains or adaptations in new climate conditions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Uses slightly different input data for biodiversity and carbon storage models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Does not fully account for changes in soil carbon or litter carbon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5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200" b="0" i="0" u="none" strike="noStrike" noProof="0"/>
                        <a:t>Need for improved understanding of how biodiversity-ecosystem functioning relationships vary across space and time in natural ecosystems</a:t>
                      </a:r>
                      <a:endParaRPr lang="en-GB" sz="1400" b="0" i="0" u="none" strike="noStrike" noProof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200" b="0" i="0" u="none" strike="noStrike" noProof="0"/>
                        <a:t>Lack of knowledge on how climate change may affect plant functional traits and biodiversity-biomass relationships in the future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200" b="0" i="0" u="none" strike="noStrike" noProof="0"/>
                        <a:t>Limited information on biodiversity-soil carbon relationships across different ecosystem types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200" b="0" i="0" u="none" strike="noStrike" noProof="0"/>
                        <a:t>Need for better integration of biodiversity effects into Earth System Models and ecosystem service models</a:t>
                      </a: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GB" sz="1400" b="0" i="0" u="none" strike="noStrike" noProof="0">
                        <a:latin typeface="Times New Roman"/>
                      </a:endParaRPr>
                    </a:p>
                    <a:p>
                      <a:pPr lvl="0">
                        <a:buNone/>
                      </a:pPr>
                      <a:endParaRPr lang="en-GB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78347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19044"/>
              </p:ext>
            </p:extLst>
          </p:nvPr>
        </p:nvGraphicFramePr>
        <p:xfrm>
          <a:off x="-72081" y="51486"/>
          <a:ext cx="12261033" cy="68961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122419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4198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432432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45682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84904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491759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977900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</a:p>
                    <a:p>
                      <a:pPr algn="ctr" defTabSz="914400"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91820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chemeClr val="dk1"/>
                          </a:solidFill>
                        </a:rPr>
                        <a:t>Interconnecting Global Threats: Climate Change, Biodiversity Loss, and Infectious Diseases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chemeClr val="dk1"/>
                          </a:solidFill>
                        </a:rPr>
                        <a:t>Authors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: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Alaina Pfenning-Butterworth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Lauren B. Buckley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John M. Drake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Johannah E. Farner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Maxwell J. Farrell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Alyssa-Lois M. Gehman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Erin A. Mordecai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Patrick R. Stephens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John L. Gittleman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T. Jonathan Davies</a:t>
                      </a:r>
                      <a:endParaRPr lang="en-IN"/>
                    </a:p>
                    <a:p>
                      <a:pPr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chemeClr val="dk1"/>
                          </a:solidFill>
                        </a:rPr>
                        <a:t>Journal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n-IN" sz="1400" b="0" i="1" u="none" strike="noStrike" kern="1200" noProof="0">
                          <a:solidFill>
                            <a:schemeClr val="dk1"/>
                          </a:solidFill>
                        </a:rPr>
                        <a:t>The Lancet Planetary Health</a:t>
                      </a:r>
                      <a:endParaRPr lang="en-IN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chemeClr val="dk1"/>
                          </a:solidFill>
                        </a:rPr>
                        <a:t>Year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: 2024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Conducted a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literature assessment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of research on climate change, biodiversity loss, and infectious disease emergence.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Utilized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case studies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to exemplify interactions between climate, biodiversity, and disease.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Analyzed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mechanistic pathways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linking these pressures using scientific reports and ecological models.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Investigated the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geographical overlap of global pressures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using data on climate change risk, biodiversity loss, and zoonotic host richness.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Provides a </a:t>
                      </a:r>
                      <a:r>
                        <a:rPr lang="en-IN" sz="1400" b="1" i="0" u="none" strike="noStrike" noProof="0"/>
                        <a:t>comprehensive framework</a:t>
                      </a:r>
                      <a:r>
                        <a:rPr lang="en-IN" sz="1400" b="0" i="0" u="none" strike="noStrike" noProof="0"/>
                        <a:t> connecting climate change, biodiversity loss, and disease emergence.</a:t>
                      </a:r>
                      <a:endParaRPr lang="en-IN" sz="1400" b="0" i="0" u="none" strike="noStrike" noProof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Highlights </a:t>
                      </a:r>
                      <a:r>
                        <a:rPr lang="en-IN" sz="1400" b="1" i="0" u="none" strike="noStrike" noProof="0"/>
                        <a:t>feedback loops</a:t>
                      </a:r>
                      <a:r>
                        <a:rPr lang="en-IN" sz="1400" b="0" i="0" u="none" strike="noStrike" noProof="0"/>
                        <a:t> and interdependencies, offering insights for planetary health policies.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Advocates for </a:t>
                      </a:r>
                      <a:r>
                        <a:rPr lang="en-IN" sz="1400" b="1" i="0" u="none" strike="noStrike" noProof="0"/>
                        <a:t>interdisciplinary collaboration</a:t>
                      </a:r>
                      <a:r>
                        <a:rPr lang="en-IN" sz="1400" b="0" i="0" u="none" strike="noStrike" noProof="0"/>
                        <a:t> across environmental science, epidemiology, and public health.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Identifies key </a:t>
                      </a:r>
                      <a:r>
                        <a:rPr lang="en-IN" sz="1400" b="1" i="0" u="none" strike="noStrike" noProof="0"/>
                        <a:t>data gaps</a:t>
                      </a:r>
                      <a:r>
                        <a:rPr lang="en-IN" sz="1400" b="0" i="0" u="none" strike="noStrike" noProof="0"/>
                        <a:t> and challenges in research on interconnected global threats.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Some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mechanistic links remain speculative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due to limited empirical data.</a:t>
                      </a: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Scale mismatches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in research (e.g., climate studies operate on large scales, while disease ecology is often local).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Relies on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existing literature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, limiting novel experimental validation of hypotheses.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Need for </a:t>
                      </a:r>
                      <a:r>
                        <a:rPr lang="en-GB" sz="1400" b="1" i="0" u="none" strike="noStrike" noProof="0"/>
                        <a:t>better integration of climate change, biodiversity, and disease modeling</a:t>
                      </a:r>
                      <a:r>
                        <a:rPr lang="en-GB" sz="1400" b="0" i="0" u="none" strike="noStrike" noProof="0"/>
                        <a:t>.</a:t>
                      </a:r>
                      <a:endParaRPr lang="en-GB" sz="1400" b="0" i="0" u="none" strike="noStrike" noProof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Lack of research on </a:t>
                      </a:r>
                      <a:r>
                        <a:rPr lang="en-GB" sz="1400" b="1" i="0" u="none" strike="noStrike" noProof="0"/>
                        <a:t>how biodiversity changes impact disease transmission across different ecosystems</a:t>
                      </a:r>
                      <a:r>
                        <a:rPr lang="en-GB" sz="1400" b="0" i="0" u="none" strike="noStrike" noProof="0"/>
                        <a:t>.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Limited data on </a:t>
                      </a:r>
                      <a:r>
                        <a:rPr lang="en-GB" sz="1400" b="1" i="0" u="none" strike="noStrike" noProof="0"/>
                        <a:t>how disease-driven biodiversity loss affects long-term carbon sequestration and climate feedbacks</a:t>
                      </a:r>
                      <a:r>
                        <a:rPr lang="en-GB" sz="1400" b="0" i="0" u="none" strike="noStrike" noProof="0"/>
                        <a:t>.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Insufficient understanding of </a:t>
                      </a:r>
                      <a:r>
                        <a:rPr lang="en-GB" sz="1400" b="1" i="0" u="none" strike="noStrike" noProof="0"/>
                        <a:t>non-linear interactions</a:t>
                      </a:r>
                      <a:r>
                        <a:rPr lang="en-GB" sz="1400" b="0" i="0" u="none" strike="noStrike" noProof="0"/>
                        <a:t> between global pressures.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GB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588153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3440449"/>
              </p:ext>
            </p:extLst>
          </p:nvPr>
        </p:nvGraphicFramePr>
        <p:xfrm>
          <a:off x="-72081" y="51486"/>
          <a:ext cx="12261028" cy="68987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61999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178942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4603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635468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1949214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84904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491759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  <a:endParaRPr lang="en-US"/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  <a:endParaRPr lang="en-US"/>
                    </a:p>
                    <a:p>
                      <a:pPr lvl="0" algn="ctr"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  <a:endParaRPr lang="en-IN"/>
                    </a:p>
                    <a:p>
                      <a:pPr lvl="0" algn="ctr"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  <a:endParaRPr lang="en-IN"/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  <a:endParaRPr lang="en-US"/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  <a:endParaRPr lang="en-US"/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  <a:endParaRPr lang="en-US"/>
                    </a:p>
                    <a:p>
                      <a:pPr lvl="0" algn="ctr" defTabSz="914400">
                        <a:buNone/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51180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chemeClr val="dk1"/>
                          </a:solidFill>
                        </a:rPr>
                        <a:t>The Impact of Climate Change on Biological Systems and Biodiversity</a:t>
                      </a: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chemeClr val="dk1"/>
                          </a:solidFill>
                        </a:rPr>
                        <a:t>Author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: Fatemeh </a:t>
                      </a:r>
                      <a:r>
                        <a:rPr lang="en-IN" sz="1400" b="0" i="0" u="none" strike="noStrike" kern="1200" noProof="0" err="1">
                          <a:solidFill>
                            <a:schemeClr val="dk1"/>
                          </a:solidFill>
                        </a:rPr>
                        <a:t>Kouhestani</a:t>
                      </a:r>
                      <a:endParaRPr lang="en-US" err="1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chemeClr val="dk1"/>
                          </a:solidFill>
                        </a:rPr>
                        <a:t>Journal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: </a:t>
                      </a:r>
                      <a:r>
                        <a:rPr lang="en-IN" sz="1400" b="0" i="1" u="none" strike="noStrike" kern="1200" noProof="0">
                          <a:solidFill>
                            <a:schemeClr val="dk1"/>
                          </a:solidFill>
                        </a:rPr>
                        <a:t>International Journal of Science and Research Archive</a:t>
                      </a:r>
                      <a:endParaRPr lang="en-IN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1" i="0" u="none" strike="noStrike" kern="1200" noProof="0">
                          <a:solidFill>
                            <a:schemeClr val="dk1"/>
                          </a:solidFill>
                        </a:rPr>
                        <a:t>Year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: 2025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Utilized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literature review and analytical perspectives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to assess the effects of climate change on biodiversity.</a:t>
                      </a: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Examined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species distribution shifts, reproductive cycle alterations, and ecosystem stability changes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due to climate change.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Integrated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remote sensing, GIS, and predictive modeling tools (CLIMEX, </a:t>
                      </a:r>
                      <a:r>
                        <a:rPr lang="en-US" sz="1400" b="1" i="0" u="none" strike="noStrike" kern="1200" noProof="0" err="1">
                          <a:solidFill>
                            <a:schemeClr val="dk1"/>
                          </a:solidFill>
                        </a:rPr>
                        <a:t>MaxEnt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, BioMod2)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to analyze habitat loss.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Conducted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field-based observations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in the Amazon Rainforest and Caribbean coral reefs.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Employed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satellite imagery (Sentinel-2, MODIS)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to monitor vegetation cover and ocean temperature anomalies.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Used </a:t>
                      </a:r>
                      <a:r>
                        <a:rPr lang="en-US" sz="1400" b="1" i="0" u="none" strike="noStrike" kern="1200" noProof="0">
                          <a:solidFill>
                            <a:schemeClr val="dk1"/>
                          </a:solidFill>
                        </a:rPr>
                        <a:t>AI and machine learning models (Random Forest, Neural Networks)</a:t>
                      </a: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 to predict biodiversity loss patterns.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Combines </a:t>
                      </a:r>
                      <a:r>
                        <a:rPr lang="en-IN" sz="1400" b="1" i="0" u="none" strike="noStrike" noProof="0"/>
                        <a:t>multiple methodologies (remote sensing, field studies, and computational </a:t>
                      </a:r>
                      <a:r>
                        <a:rPr lang="en-IN" sz="1400" b="1" i="0" u="none" strike="noStrike" noProof="0" err="1"/>
                        <a:t>modeling</a:t>
                      </a:r>
                      <a:r>
                        <a:rPr lang="en-IN" sz="1400" b="1" i="0" u="none" strike="noStrike" noProof="0"/>
                        <a:t>)</a:t>
                      </a:r>
                      <a:r>
                        <a:rPr lang="en-IN" sz="1400" b="0" i="0" u="none" strike="noStrike" noProof="0"/>
                        <a:t> for a holistic view.</a:t>
                      </a:r>
                      <a:endParaRPr lang="en-IN" sz="1400" b="0" i="0" u="none" strike="noStrike" noProof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High model accuracy (</a:t>
                      </a:r>
                      <a:r>
                        <a:rPr lang="en-IN" sz="1400" b="1" i="0" u="none" strike="noStrike" noProof="0" err="1"/>
                        <a:t>MaxEnt</a:t>
                      </a:r>
                      <a:r>
                        <a:rPr lang="en-IN" sz="1400" b="1" i="0" u="none" strike="noStrike" noProof="0"/>
                        <a:t> AUC score: 0.91; BioMod2 AUC score: 0.93</a:t>
                      </a:r>
                      <a:r>
                        <a:rPr lang="en-IN" sz="1400" b="0" i="0" u="none" strike="noStrike" noProof="0"/>
                        <a:t>).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Addresses </a:t>
                      </a:r>
                      <a:r>
                        <a:rPr lang="en-IN" sz="1400" b="1" i="0" u="none" strike="noStrike" noProof="0"/>
                        <a:t>terrestrial and marine biodiversity impacts</a:t>
                      </a:r>
                      <a:r>
                        <a:rPr lang="en-IN" sz="1400" b="0" i="0" u="none" strike="noStrike" noProof="0"/>
                        <a:t>, providing broad ecological insights.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Suggests practical conservation strategies like </a:t>
                      </a:r>
                      <a:r>
                        <a:rPr lang="en-IN" sz="1400" b="1" i="0" u="none" strike="noStrike" noProof="0"/>
                        <a:t>wildlife corridors and coral reef restoration</a:t>
                      </a:r>
                      <a:r>
                        <a:rPr lang="en-IN" sz="1400" b="0" i="0" u="none" strike="noStrike" noProof="0"/>
                        <a:t>.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Relies on </a:t>
                      </a:r>
                      <a:r>
                        <a:rPr lang="en-US" sz="1400" b="1" i="0" u="none" strike="noStrike" noProof="0"/>
                        <a:t>existing datasets</a:t>
                      </a:r>
                      <a:r>
                        <a:rPr lang="en-US" sz="1400" b="0" i="0" u="none" strike="noStrike" noProof="0"/>
                        <a:t>, which may have </a:t>
                      </a:r>
                      <a:r>
                        <a:rPr lang="en-US" sz="1400" b="1" i="0" u="none" strike="noStrike" noProof="0"/>
                        <a:t>inherent biases or missing data</a:t>
                      </a:r>
                      <a:r>
                        <a:rPr lang="en-US" sz="1400" b="0" i="0" u="none" strike="noStrike" noProof="0"/>
                        <a:t>.</a:t>
                      </a:r>
                      <a:endParaRPr lang="en-US" sz="140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Model predictions are based on specific climate scenarios</a:t>
                      </a:r>
                      <a:r>
                        <a:rPr lang="en-US" sz="1400" b="0" i="0" u="none" strike="noStrike" noProof="0"/>
                        <a:t>, which may not fully capture unexpected variables.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1" i="0" u="none" strike="noStrike" noProof="0"/>
                        <a:t>Uncertainties in species adaptation mechanisms</a:t>
                      </a:r>
                      <a:r>
                        <a:rPr lang="en-US" sz="1400" b="0" i="0" u="none" strike="noStrike" noProof="0"/>
                        <a:t> are not fully addressed.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Need for </a:t>
                      </a:r>
                      <a:r>
                        <a:rPr lang="en-GB" sz="1400" b="1" i="0" u="none" strike="noStrike" noProof="0"/>
                        <a:t>better real-time biodiversity monitoring</a:t>
                      </a:r>
                      <a:r>
                        <a:rPr lang="en-GB" sz="1400" b="0" i="0" u="none" strike="noStrike" noProof="0"/>
                        <a:t> using </a:t>
                      </a:r>
                      <a:r>
                        <a:rPr lang="en-GB" sz="1400" b="1" i="0" u="none" strike="noStrike" noProof="0"/>
                        <a:t>advanced AI and satellite-based systems</a:t>
                      </a:r>
                      <a:r>
                        <a:rPr lang="en-GB" sz="1400" b="0" i="0" u="none" strike="noStrike" noProof="0"/>
                        <a:t>.</a:t>
                      </a:r>
                      <a:endParaRPr lang="en-GB" sz="1400" b="0" i="0" u="none" strike="noStrike" noProof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Limited understanding of </a:t>
                      </a:r>
                      <a:r>
                        <a:rPr lang="en-GB" sz="1400" b="1" i="0" u="none" strike="noStrike" noProof="0"/>
                        <a:t>long-term adaptation potential of species under extreme climate stress</a:t>
                      </a:r>
                      <a:r>
                        <a:rPr lang="en-GB" sz="1400" b="0" i="0" u="none" strike="noStrike" noProof="0"/>
                        <a:t>.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Lack of research on </a:t>
                      </a:r>
                      <a:r>
                        <a:rPr lang="en-GB" sz="1400" b="1" i="0" u="none" strike="noStrike" noProof="0"/>
                        <a:t>cross-trophic interactions</a:t>
                      </a:r>
                      <a:r>
                        <a:rPr lang="en-GB" sz="1400" b="0" i="0" u="none" strike="noStrike" noProof="0"/>
                        <a:t> in response to climate change.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More </a:t>
                      </a:r>
                      <a:r>
                        <a:rPr lang="en-GB" sz="1400" b="1" i="0" u="none" strike="noStrike" noProof="0"/>
                        <a:t>localized studies required</a:t>
                      </a:r>
                      <a:r>
                        <a:rPr lang="en-GB" sz="1400" b="0" i="0" u="none" strike="noStrike" noProof="0"/>
                        <a:t> for high-risk biodiversity hotspots beyond Amazon and Caribbean.</a:t>
                      </a:r>
                      <a:endParaRPr lang="en-GB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GB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6184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446312"/>
              </p:ext>
            </p:extLst>
          </p:nvPr>
        </p:nvGraphicFramePr>
        <p:xfrm>
          <a:off x="-72081" y="51486"/>
          <a:ext cx="12261033" cy="691146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473200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1913131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84904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491759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</a:p>
                    <a:p>
                      <a:pPr algn="ctr" defTabSz="914400"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65150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200" b="1" i="0" u="none" strike="noStrike" kern="1200" noProof="0">
                          <a:solidFill>
                            <a:schemeClr val="dk1"/>
                          </a:solidFill>
                        </a:rPr>
                        <a:t> Biodiversity losses associated with global warming of 1.5 to 4 °C above pre-industrial levels in six countries</a:t>
                      </a:r>
                      <a:br>
                        <a:rPr lang="en-IN" sz="1200" b="1" i="0" u="none" strike="noStrike" kern="1200" noProof="0">
                          <a:solidFill>
                            <a:srgbClr val="000000"/>
                          </a:solidFill>
                        </a:rPr>
                      </a:br>
                      <a:endParaRPr lang="en-IN" sz="1200" b="1" i="0" u="none" strike="noStrike" kern="1200" noProof="0">
                        <a:solidFill>
                          <a:srgbClr val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chemeClr val="dk1"/>
                          </a:solidFill>
                        </a:rPr>
                        <a:t>Authors: J. Price, R. Warren, N. Forstenhäusler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200" b="0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200" b="0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chemeClr val="dk1"/>
                          </a:solidFill>
                        </a:rPr>
                        <a:t>Journal: Climatic Change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200" b="0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200" b="0" i="0" u="none" strike="noStrike" kern="1200" noProof="0">
                          <a:solidFill>
                            <a:schemeClr val="dk1"/>
                          </a:solidFill>
                        </a:rPr>
                        <a:t>Year: 2024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Used the Wallace Initiative database containing projections of climate change impacts on over 125,000 plant and vertebrate species</a:t>
                      </a:r>
                      <a:endParaRPr lang="en-US" sz="1400" b="0" i="0" u="none" strike="noStrike" noProof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Analyzed impacts at global warming levels of 1.5°C, 2°C, 3°C and 4°C above pre-industrial levels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Quantified climate refugia (areas retaining &gt;75% of modeled species) in six countries: China, Brazil, Egypt, Ethiopia, Ghana and India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Incorporated 21 alternative regional climate projections to account for uncertainty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/>
                        <a:t>Overlaid current land use and protected area data to assess realistic refugia extent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Provides detailed, country-level analysis of climate change impacts on biodiversity</a:t>
                      </a:r>
                      <a:endParaRPr lang="en-IN" sz="1400" b="0" i="0" u="none" strike="noStrike" noProof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Considers multiple warming scenarios relevant to policy targets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Accounts for regional climate uncertainty using multiple models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Incorporates current land use to give realistic estimates of remaining natural habitat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200" b="0" i="0" u="none" strike="noStrike" noProof="0"/>
                        <a:t>Identifies potential priority areas for conservation and restoration</a:t>
                      </a:r>
                      <a:endParaRPr lang="en-IN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Does not consider species dispersal or adaptation potential</a:t>
                      </a:r>
                      <a:endParaRPr lang="en-US" sz="15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Excludes impacts of extreme events, which may accelerate biodiversity loss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Cannot capture disruptions to species interactions or ecosystem functioning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CO2 fertilization effects on plants not included, which could alter projections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kern="1200" noProof="0">
                          <a:solidFill>
                            <a:schemeClr val="dk1"/>
                          </a:solidFill>
                        </a:rPr>
                        <a:t>Coarse spatial resolution may miss microrefugia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5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</a:rPr>
                        <a:t>Need for improved understanding of species' adaptive capacity and dispersal abilities</a:t>
                      </a:r>
                      <a:endParaRPr lang="en-US" sz="1500" b="0" i="0" u="none" strike="noStrike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</a:rPr>
                        <a:t>Lack of information on how climate change may disrupt species interactions and ecosystem functioning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</a:rPr>
                        <a:t>Limited knowledge of extreme event impacts on biodiversity at regional scales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</a:rPr>
                        <a:t>Need for higher resolution modeling to identify potential microrefugia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200" b="0" i="0" u="none" strike="noStrike" noProof="0">
                          <a:solidFill>
                            <a:schemeClr val="dk1"/>
                          </a:solidFill>
                        </a:rPr>
                        <a:t>Gap in understanding how CO2 fertilization may interact with climate impacts on plants</a:t>
                      </a: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endParaRPr lang="en-US" sz="1500" b="0" i="0" u="none" strike="noStrike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110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8542054"/>
              </p:ext>
            </p:extLst>
          </p:nvPr>
        </p:nvGraphicFramePr>
        <p:xfrm>
          <a:off x="-72081" y="51486"/>
          <a:ext cx="12261026" cy="875655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5959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300653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24806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91965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208494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92319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</a:p>
                    <a:p>
                      <a:pPr algn="ctr" defTabSz="914400"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95630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17.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500" b="0" i="0" u="none" strike="noStrike" kern="1200" noProof="0">
                          <a:solidFill>
                            <a:schemeClr val="dk1"/>
                          </a:solidFill>
                        </a:rPr>
                        <a:t>Habitat Loss in the IUCN Extent: Climate Change-Induced Threat on the Red Goral (Naemorhedus baileyi) in the Temperate Mountains of South Asia.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Imon Abedin, Tanoy Mukherjee, Joynal Abedin, Hyun-Woo Kim, Shantanu Kundu</a:t>
                      </a:r>
                      <a:endParaRPr lang="en-IN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2024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Times New Roman"/>
                        </a:rPr>
                        <a:t>MDPI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It integrates four machine learning models: Boosted Regression Trees (BRT), Generalized Linear Model (GLM), Multivariate Adaptive Regression Splines (MARS), and Maximum Entropy (MaxEnt) to improve prediction accuracy.</a:t>
                      </a:r>
                      <a:endParaRPr lang="en-US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The study uses species occurrence data from GeoCAT, GBIF, and iNaturalist and considers bioclimatic, topographic, and habitat variables as predictors.</a:t>
                      </a:r>
                      <a:endParaRPr lang="en-US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Climate change projections (SSP245 &amp; SSP585) are based on the HadGEM3-GC31 LL model from CMIP6 datasets.</a:t>
                      </a:r>
                      <a:endParaRPr lang="en-US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Landscape fragmentation and connectivity are assessed using FRAGSTATS and Circuitscape tools to identify key biological corridors and conservation priorities.</a:t>
                      </a: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0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First comprehensive assessment of Red Goral habitat using an ensemble SDM approach.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Identifies key protected areas (Dibang Wildlife Sanctuary &amp; Hkakaborazi National Park) for conservation efforts.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Highlights future habitat loss risks due to climate change.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Suggests strategic conservation interventions (corridor connectivity, habitat restoration).</a:t>
                      </a:r>
                      <a:endParaRPr lang="en-IN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500" b="0" i="0" u="none" strike="noStrike" kern="1200" noProof="0">
                          <a:solidFill>
                            <a:schemeClr val="dk1"/>
                          </a:solidFill>
                        </a:rPr>
                        <a:t>Relies on limited species occurrence data (only 31 locations).</a:t>
                      </a:r>
                      <a:endParaRPr lang="en-US" b="0"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500" b="0" i="0" u="none" strike="noStrike" kern="1200" noProof="0">
                          <a:solidFill>
                            <a:schemeClr val="dk1"/>
                          </a:solidFill>
                        </a:rPr>
                        <a:t>The impact of human-induced factors (e.g., hunting, land-use change) is not explicitly modeled.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500" b="0" i="0" u="none" strike="noStrike" kern="1200" noProof="0">
                          <a:solidFill>
                            <a:schemeClr val="dk1"/>
                          </a:solidFill>
                        </a:rPr>
                        <a:t>Future habitat projections assume constant non-climatic variables, which may not reflect real-world changes.</a:t>
                      </a:r>
                      <a:endParaRPr lang="en-US" b="0"/>
                    </a:p>
                    <a:p>
                      <a:pPr lvl="0">
                        <a:buNone/>
                      </a:pPr>
                      <a:endParaRPr lang="en-US" sz="15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600" b="0" i="0" u="none" strike="noStrike" noProof="0"/>
                        <a:t>Lack of extensive field surveys outside known IUCN ranges to improve model accuracy.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600" b="0" i="0" u="none" strike="noStrike" noProof="0"/>
                        <a:t>Limited transboundary cooperation among India, Myanmar, and China for conservation efforts.</a:t>
                      </a:r>
                      <a:endParaRPr lang="en-GB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600" b="0" i="0" u="none" strike="noStrike" noProof="0"/>
                        <a:t>Need for reassessment of Red Goral’s IUCN status (potentially "Endangered" instead of "Vulnerable").</a:t>
                      </a:r>
                      <a:endParaRPr lang="en-GB" b="0"/>
                    </a:p>
                    <a:p>
                      <a:pPr lvl="0">
                        <a:buNone/>
                      </a:pPr>
                      <a:endParaRPr lang="en-GB" sz="16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87267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2486653"/>
              </p:ext>
            </p:extLst>
          </p:nvPr>
        </p:nvGraphicFramePr>
        <p:xfrm>
          <a:off x="-72081" y="51486"/>
          <a:ext cx="12261027" cy="753884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74699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308100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527299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1709928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2108200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232601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12599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</a:p>
                    <a:p>
                      <a:pPr algn="ctr" defTabSz="914400"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58800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18.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Consequence of Habitat Specificity: A Rising Risk of Habitat Loss for Endemic and Sub-Endemic Woody Species under Climate Change in the Hyrcanian Ecoregion.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Katarzyna Sękiewicz, Montserrat Salvà-Catarineu, Łukasz Walas, Angel Romo, Hamid Gholizadeh, Alireza Naqinezhad, Vahid Farzaliyev, Małgorzata Mazur, Adam Boratyński</a:t>
                      </a: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  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2024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Regional Environmental Change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The study employs an ensemble species distribution modeling (SDM) approach to estimate habitat loss for 15 endemic woody taxa in the Hyrcanian ecoregion.</a:t>
                      </a:r>
                      <a:endParaRPr lang="en-US" sz="1400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Uses MaxEnt (Maximum Entropy) modeling to predict current and future habitat suitability under RCP4.5 and RCP8.5 climate scenarios.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Species occurrence data is gathered from GBIF, literature sources, and vegetation databases.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Environmental predictors include bioclimatic, topographic, and soil variables processed from CHELSA and SoilGrid datasets.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Spatial prioritization and conservation assessment are performed using Zonation software to identify high-priority areas for protection under climate change.</a:t>
                      </a:r>
                      <a:endParaRPr lang="en-US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0" i="0" u="none" strike="noStrike" noProof="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0" i="0" u="none" strike="noStrike" noProof="0">
                        <a:latin typeface="Times New Roman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First comprehensive climate risk assessment for multiple Hyrcanian endemic species.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Identifies key climatic refugia and priority conservation areas for biodiversity protection.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Highlights severe habitat losses in eastern Golestan and Talysh Mountains while suggesting stable areas in Mazandaran.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Provides actionable data for climate adaptation and conservation planning</a:t>
                      </a:r>
                      <a:endParaRPr lang="en-IN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Limited taxonomic resolution for some species with unresolved classifications.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Potential modeling uncertainties due to assumptions on species' static environmental tolerance.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kern="1200" noProof="0">
                          <a:solidFill>
                            <a:schemeClr val="dk1"/>
                          </a:solidFill>
                        </a:rPr>
                        <a:t>Excludes biotic interactions and anthropogenic pressures like deforestation and land-use change.</a:t>
                      </a:r>
                      <a:endParaRPr lang="en-US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400" b="1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Need for integrative conservation strategies, including ex situ and in situ management.</a:t>
                      </a:r>
                      <a:endParaRPr lang="en-US" sz="1400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Lack of genetic and demographic studies to assess species' adaptive potential.</a:t>
                      </a:r>
                      <a:endParaRPr lang="en-GB" b="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400" b="0" i="0" u="none" strike="noStrike" noProof="0"/>
                        <a:t>Current protected areas inadequately cover future refugia, requiring urgent expansion of conservation networks.</a:t>
                      </a:r>
                      <a:endParaRPr lang="en-GB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GB" sz="1400" b="0" i="0" u="none" strike="noStrike" noProof="0">
                        <a:latin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3135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471354"/>
              </p:ext>
            </p:extLst>
          </p:nvPr>
        </p:nvGraphicFramePr>
        <p:xfrm>
          <a:off x="-72081" y="51486"/>
          <a:ext cx="12261026" cy="1009767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5959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300653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24806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91965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208494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92319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</a:p>
                    <a:p>
                      <a:pPr algn="ctr" defTabSz="914400"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95630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5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Climate Change Drives Contrasting Shifts in Fish Species Distribution in the Mekong Basin.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>
                          <a:latin typeface="Calibri"/>
                        </a:rPr>
                        <a:t>Vanna Nuon, Ratha Chea, Sovan Lek, Nam So, Bernard Hugueny, Gaël Grenouillet.</a:t>
                      </a:r>
                      <a:endParaRPr lang="en-US" sz="160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2024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endParaRPr lang="en-IN" sz="14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buNone/>
                      </a:pPr>
                      <a:r>
                        <a:rPr lang="en-IN" sz="1400" b="0" i="0" u="none" strike="noStrike" kern="1200" noProof="0">
                          <a:solidFill>
                            <a:schemeClr val="dk1"/>
                          </a:solidFill>
                        </a:rPr>
                        <a:t>Ecological Indicators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The study employs species distribution models (SDMs) to analyze shifts in fish species distributions under climate change and human population growth.</a:t>
                      </a:r>
                      <a:endParaRPr lang="en-US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Four modeling algorithms are used: GLM, GBM, RF  and Multivariate Adaptive Regression Splines </a:t>
                      </a: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Species occurrence data from GBIF, IUCN, and the Mekong River Commission are used to train and validate models.</a:t>
                      </a:r>
                      <a:endParaRPr lang="en-US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Environmental variables include bioclimatic (temperature &amp; precipitation), topographic, and human population density factors from the WorldClim database.</a:t>
                      </a:r>
                      <a:endParaRPr lang="en-US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Future climate projections for 2050 are based on RCP8.5 using multiple climate models (GFDL-CM3, GISS-E2-R, and IPSL-CM5A-LR).</a:t>
                      </a:r>
                      <a:endParaRPr lang="en-US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>
                          <a:latin typeface="Calibri"/>
                        </a:rPr>
                        <a:t>Spatial analyses such as Principal Component Analysis (PCA) and ensemble modeling approaches are applied for robust predictions.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400" b="1" i="0" u="none" strike="noStrike" noProof="0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/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>
                          <a:latin typeface="Calibri"/>
                        </a:rPr>
                        <a:t>First large-scale climate change impact assessment on Mekong fish species.</a:t>
                      </a:r>
                      <a:endParaRPr lang="en-US" b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>
                          <a:latin typeface="Calibri"/>
                        </a:rPr>
                        <a:t>Highlights northward distribution shifts and species richness hotspots for conservation focus.</a:t>
                      </a:r>
                      <a:endParaRPr lang="en-IN" b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>
                          <a:latin typeface="Calibri"/>
                        </a:rPr>
                        <a:t>Uses ensemble modeling to improve predictive accuracy.</a:t>
                      </a:r>
                      <a:endParaRPr lang="en-IN" b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>
                          <a:latin typeface="Calibri"/>
                        </a:rPr>
                        <a:t>Identifies key environmental drivers affecting fish distribution.</a:t>
                      </a:r>
                      <a:endParaRPr lang="en-IN" b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 b="0" i="0" u="none" strike="noStrike" noProof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5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Does not consider hydropower dams and other human-made barriers affecting fish migration.</a:t>
                      </a:r>
                      <a:endParaRPr lang="en-US" b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5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Assumes fish can migrate freely, which may not be true due to physical and ecological constraints.</a:t>
                      </a:r>
                      <a:endParaRPr lang="en-US" b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500" b="0" i="0" u="none" strike="noStrike" kern="1200" noProof="0">
                          <a:solidFill>
                            <a:schemeClr val="dk1"/>
                          </a:solidFill>
                          <a:latin typeface="Calibri"/>
                        </a:rPr>
                        <a:t>Lacks genetic and behavioral data to assess species adaptability.</a:t>
                      </a:r>
                      <a:endParaRPr lang="en-US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500" b="0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5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600" b="0" i="0" u="none" strike="noStrike" noProof="0">
                          <a:latin typeface="Calibri"/>
                        </a:rPr>
                        <a:t>Need for integrating hydropower and habitat fragmentation effects into models.</a:t>
                      </a:r>
                      <a:endParaRPr lang="en-US" b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600" b="0" i="0" u="none" strike="noStrike" noProof="0">
                          <a:latin typeface="Calibri"/>
                        </a:rPr>
                        <a:t>Requires field validation and genetic studies to refine predictions.</a:t>
                      </a:r>
                      <a:endParaRPr lang="en-GB" b="0">
                        <a:latin typeface="Calibri"/>
                      </a:endParaRP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600" b="0" i="0" u="none" strike="noStrike" noProof="0">
                          <a:latin typeface="Calibri"/>
                        </a:rPr>
                        <a:t>Policy-level conservation planning is missing, despite critical insights from the study.</a:t>
                      </a:r>
                      <a:endParaRPr lang="en-GB" b="0"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GB" sz="1600" b="0" i="0" u="none" strike="noStrike" noProof="0"/>
                    </a:p>
                    <a:p>
                      <a:pPr lvl="0">
                        <a:buNone/>
                      </a:pPr>
                      <a:endParaRPr lang="en-GB" sz="16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27729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9ADCF-C353-D649-05FF-B1797BC51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DFAF1A86-098F-DBD3-D9BE-78C1C7929962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6E4061E7-5898-356C-9925-6CBFE92B4E8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ECD1874B-AD44-B26C-8933-24566233BE25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3677265" y="173789"/>
            <a:ext cx="5009349" cy="6222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b="1" spc="-25">
                <a:solidFill>
                  <a:schemeClr val="bg1"/>
                </a:solidFill>
                <a:latin typeface="Times New Roman"/>
                <a:cs typeface="Times New Roman"/>
              </a:rPr>
              <a:t>Literature Review</a:t>
            </a:r>
            <a:endParaRPr lang="en-US" b="1" spc="-25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385250-F294-6AEF-155B-9402AC13D2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385249"/>
              </p:ext>
            </p:extLst>
          </p:nvPr>
        </p:nvGraphicFramePr>
        <p:xfrm>
          <a:off x="-533" y="918650"/>
          <a:ext cx="12217300" cy="61251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54325">
                  <a:extLst>
                    <a:ext uri="{9D8B030D-6E8A-4147-A177-3AD203B41FA5}">
                      <a16:colId xmlns:a16="http://schemas.microsoft.com/office/drawing/2014/main" val="3375393978"/>
                    </a:ext>
                  </a:extLst>
                </a:gridCol>
                <a:gridCol w="3054325">
                  <a:extLst>
                    <a:ext uri="{9D8B030D-6E8A-4147-A177-3AD203B41FA5}">
                      <a16:colId xmlns:a16="http://schemas.microsoft.com/office/drawing/2014/main" val="64190041"/>
                    </a:ext>
                  </a:extLst>
                </a:gridCol>
                <a:gridCol w="3054325">
                  <a:extLst>
                    <a:ext uri="{9D8B030D-6E8A-4147-A177-3AD203B41FA5}">
                      <a16:colId xmlns:a16="http://schemas.microsoft.com/office/drawing/2014/main" val="3431121070"/>
                    </a:ext>
                  </a:extLst>
                </a:gridCol>
                <a:gridCol w="3054325">
                  <a:extLst>
                    <a:ext uri="{9D8B030D-6E8A-4147-A177-3AD203B41FA5}">
                      <a16:colId xmlns:a16="http://schemas.microsoft.com/office/drawing/2014/main" val="3878477848"/>
                    </a:ext>
                  </a:extLst>
                </a:gridCol>
              </a:tblGrid>
              <a:tr h="56239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Focus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Papers Involved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Insights/Challenges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786481"/>
                  </a:ext>
                </a:extLst>
              </a:tr>
              <a:tr h="150378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AI &amp; Modeling in Biodiversity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Use of SDMs, </a:t>
                      </a:r>
                      <a:r>
                        <a:rPr lang="en-US" sz="1800" b="0" i="0" u="none" strike="noStrike" noProof="0" err="1">
                          <a:latin typeface="Calibri"/>
                        </a:rPr>
                        <a:t>MaxEnt</a:t>
                      </a:r>
                      <a:r>
                        <a:rPr lang="en-US" sz="1800" b="0" i="0" u="none" strike="noStrike" noProof="0">
                          <a:latin typeface="Calibri"/>
                        </a:rPr>
                        <a:t>, BRT, RF, GIS tools, and ensemble models for species prediction and conservation mapping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Papers 1, 8, 10, 13, 15, 17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High predictive power, but limited real-time adaptability, ecological interaction modeling.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636794"/>
                  </a:ext>
                </a:extLst>
              </a:tr>
              <a:tr h="1418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Transboundary Conservation Studies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Cross-border species movement, habitat corridors, international policy cooperation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Papers 3, 4, 10, 17, 20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Emphasize shared biodiversity zones, but lack robust governance frameworks and multinational data sharing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3259777"/>
                  </a:ext>
                </a:extLst>
              </a:tr>
              <a:tr h="1222588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Regional Case Studies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Country/region-specific analysis (e.g., Thailand, Mekong, Yangtze) under climate pressure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Papers 2, 5, 6, 9, 11,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Rich local insights, but limited scalability, policy integration, and dynamic land-use modeling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27303"/>
                  </a:ext>
                </a:extLst>
              </a:tr>
              <a:tr h="14182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Climate Scenario-Based Studies (RCP/SSP)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Species/habitat projections under RCP2.6, 4.5, 8.5 or SSP pathways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Papers 2, 4, 5, 10, 13, 16, 17, 19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800" b="0" i="0" u="none" strike="noStrike" noProof="0">
                          <a:latin typeface="Calibri"/>
                        </a:rPr>
                        <a:t>Good scenario integration, but limited consideration of species adaptability, extreme events, and dispersal barriers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84664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5765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A3CA8-0649-FE5B-1B28-B14D81E6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8C6BCCE-0E76-4CD6-E68A-C1B9A98582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071287"/>
              </p:ext>
            </p:extLst>
          </p:nvPr>
        </p:nvGraphicFramePr>
        <p:xfrm>
          <a:off x="-72081" y="51486"/>
          <a:ext cx="12261026" cy="687949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05959">
                  <a:extLst>
                    <a:ext uri="{9D8B030D-6E8A-4147-A177-3AD203B41FA5}">
                      <a16:colId xmlns:a16="http://schemas.microsoft.com/office/drawing/2014/main" val="3220144604"/>
                    </a:ext>
                  </a:extLst>
                </a:gridCol>
                <a:gridCol w="1406769">
                  <a:extLst>
                    <a:ext uri="{9D8B030D-6E8A-4147-A177-3AD203B41FA5}">
                      <a16:colId xmlns:a16="http://schemas.microsoft.com/office/drawing/2014/main" val="405831761"/>
                    </a:ext>
                  </a:extLst>
                </a:gridCol>
                <a:gridCol w="1494692">
                  <a:extLst>
                    <a:ext uri="{9D8B030D-6E8A-4147-A177-3AD203B41FA5}">
                      <a16:colId xmlns:a16="http://schemas.microsoft.com/office/drawing/2014/main" val="3290863450"/>
                    </a:ext>
                  </a:extLst>
                </a:gridCol>
                <a:gridCol w="2300653">
                  <a:extLst>
                    <a:ext uri="{9D8B030D-6E8A-4147-A177-3AD203B41FA5}">
                      <a16:colId xmlns:a16="http://schemas.microsoft.com/office/drawing/2014/main" val="2155619221"/>
                    </a:ext>
                  </a:extLst>
                </a:gridCol>
                <a:gridCol w="2124806">
                  <a:extLst>
                    <a:ext uri="{9D8B030D-6E8A-4147-A177-3AD203B41FA5}">
                      <a16:colId xmlns:a16="http://schemas.microsoft.com/office/drawing/2014/main" val="2972712502"/>
                    </a:ext>
                  </a:extLst>
                </a:gridCol>
                <a:gridCol w="1919653">
                  <a:extLst>
                    <a:ext uri="{9D8B030D-6E8A-4147-A177-3AD203B41FA5}">
                      <a16:colId xmlns:a16="http://schemas.microsoft.com/office/drawing/2014/main" val="303764300"/>
                    </a:ext>
                  </a:extLst>
                </a:gridCol>
                <a:gridCol w="2208494">
                  <a:extLst>
                    <a:ext uri="{9D8B030D-6E8A-4147-A177-3AD203B41FA5}">
                      <a16:colId xmlns:a16="http://schemas.microsoft.com/office/drawing/2014/main" val="1719198593"/>
                    </a:ext>
                  </a:extLst>
                </a:gridCol>
              </a:tblGrid>
              <a:tr h="923192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err="1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S.No</a:t>
                      </a:r>
                    </a:p>
                    <a:p>
                      <a:pPr algn="ctr" defTabSz="914400">
                        <a:tabLst/>
                        <a:defRPr/>
                      </a:pP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Title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Author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Journal </a:t>
                      </a:r>
                    </a:p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Methodology/</a:t>
                      </a:r>
                      <a:endParaRPr lang="en-US">
                        <a:latin typeface="Times New Roman"/>
                        <a:cs typeface="Times New Roman"/>
                      </a:endParaRP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Algorithms/</a:t>
                      </a:r>
                    </a:p>
                    <a:p>
                      <a:pPr marL="0" marR="0" lvl="0" indent="0" algn="ctr" defTabSz="9144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Architecture</a:t>
                      </a:r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Merits 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Demerits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Research gap</a:t>
                      </a:r>
                    </a:p>
                    <a:p>
                      <a:pPr algn="ctr"/>
                      <a:endParaRPr lang="en-IN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8253589"/>
                  </a:ext>
                </a:extLst>
              </a:tr>
              <a:tr h="5956300"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solidFill>
                            <a:schemeClr val="tx1"/>
                          </a:solidFill>
                          <a:latin typeface="Times New Roman"/>
                          <a:cs typeface="Times New Roman"/>
                        </a:rPr>
                        <a:t>20.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500" b="0" i="0" u="none" strike="noStrike" kern="1200" noProof="0">
                          <a:solidFill>
                            <a:schemeClr val="dk1"/>
                          </a:solidFill>
                        </a:rPr>
                        <a:t>Assessment and mapping of priority areas for transboundary ecological conservation: Suggestions for the protection of the Altai Mountains in Central Asia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>
                          <a:latin typeface="Calibri"/>
                        </a:rPr>
                        <a:t>Shuaifei Duan, Zhaoping Yang, Fang Han, Batbayar Bayarhuu, Ordenbek Mazbayev, Aleksandr Dunets, Mikhail Shishin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6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>
                          <a:latin typeface="Calibri"/>
                        </a:rPr>
                        <a:t>2024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IN" sz="1600" b="0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b="0" i="0" u="none" strike="noStrike" noProof="0"/>
                        <a:t>Nature Conservation</a:t>
                      </a:r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Weighted Overlay Analysis: Combines various ecological factors like ecosystem services, vulnerability, and integrity using equal weight distribution.</a:t>
                      </a:r>
                      <a:endParaRPr lang="en-US" sz="1400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Data Collection: Utilized climate, land cover, digital elevation, and soil type data with tools like ArcGIS and ENVI for spatial analysis.</a:t>
                      </a:r>
                      <a:endParaRPr lang="en-US" sz="1400" b="0"/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400" b="0" i="0" u="none" strike="noStrike" noProof="0"/>
                        <a:t>Quantitative Models: Assessed ecosystem services such as water retention, soil conservation, and biodiversity maintenance </a:t>
                      </a:r>
                      <a:endParaRPr lang="en-US" sz="1400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800" b="1" i="0" u="none" strike="noStrike" noProof="0">
                        <a:latin typeface="Calibri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Provides a robust framework for identifying ecological protection priority areas across borders.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Highlights the importance of transboundary cooperation for biodiversity conservation in high-value ecological areas.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IN" sz="1400" b="0" i="0" u="none" strike="noStrike" noProof="0"/>
                        <a:t>Successfully integrates ecological, social, and political aspects for holistic conservation planning</a:t>
                      </a:r>
                      <a:endParaRPr lang="en-IN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IN" sz="1400" b="0" i="0" u="none" strike="noStrike" noProof="0">
                        <a:latin typeface="Calibr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500" b="0" i="0" u="none" strike="noStrike" kern="1200" noProof="0">
                          <a:solidFill>
                            <a:schemeClr val="dk1"/>
                          </a:solidFill>
                        </a:rPr>
                        <a:t>Reliance on publicly available datasets introduces potential inaccuracies.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US" sz="1500" b="0" i="0" u="none" strike="noStrike" kern="1200" noProof="0">
                          <a:solidFill>
                            <a:schemeClr val="dk1"/>
                          </a:solidFill>
                        </a:rPr>
                        <a:t>The grid size used for ecosystem evaluation (10 km x 10 km) might overlook finer spatial details </a:t>
                      </a:r>
                      <a:endParaRPr lang="en-US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500" b="0" i="0" u="none" strike="noStrike" kern="1200" noProof="0">
                        <a:solidFill>
                          <a:schemeClr val="dk1"/>
                        </a:solidFill>
                        <a:latin typeface="Calibri"/>
                      </a:endParaRPr>
                    </a:p>
                    <a:p>
                      <a:pPr marL="285750" lvl="0" indent="-2857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endParaRPr lang="en-US" sz="1500" b="0" i="0" u="none" strike="noStrike" kern="1200" noProof="0">
                        <a:solidFill>
                          <a:schemeClr val="dk1"/>
                        </a:solidFill>
                      </a:endParaRPr>
                    </a:p>
                    <a:p>
                      <a:pPr lvl="0">
                        <a:buNone/>
                      </a:pPr>
                      <a:endParaRPr lang="en-US" sz="1500" b="0" i="0" u="none" strike="noStrike" kern="1200" noProof="0">
                        <a:solidFill>
                          <a:schemeClr val="dk1"/>
                        </a:solidFill>
                        <a:latin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600" b="0" i="0" u="none" strike="noStrike" noProof="0"/>
                        <a:t>Future studies could refine the spatial resolution of the analysis and incorporate additional ecological and social variables.</a:t>
                      </a:r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/>
                        <a:buChar char="•"/>
                      </a:pPr>
                      <a:r>
                        <a:rPr lang="en-GB" sz="1600" b="0" i="0" u="none" strike="noStrike" noProof="0"/>
                        <a:t>There is a need for real-time data to improve the accuracy of priority area assessments and conservation planning efforts</a:t>
                      </a:r>
                      <a:endParaRPr lang="en-GB"/>
                    </a:p>
                    <a:p>
                      <a:pPr marL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GB" sz="1600" b="0" i="0" u="none" strike="noStrike" noProof="0">
                        <a:latin typeface="Calibri"/>
                      </a:endParaRPr>
                    </a:p>
                    <a:p>
                      <a:pPr lvl="0">
                        <a:buNone/>
                      </a:pPr>
                      <a:endParaRPr lang="en-GB" sz="1600" b="0" i="0" u="none" strike="noStrike" noProof="0">
                        <a:latin typeface="Calibr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38834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751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1894-0453-6641-DEE1-3EC8AE1F5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FE93860B-1255-615D-4BD8-12E482221315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ABC68E95-6680-9B24-3AC0-39F02BAC3E06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261CD3E9-C68C-4867-1019-EF78286D6FD9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1592548" y="202544"/>
            <a:ext cx="9020632" cy="5114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3600" b="1" spc="-25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C</a:t>
            </a:r>
            <a:r>
              <a:rPr lang="en-US" sz="3200" b="1" spc="-25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ommon Methodologies Used among all papers:</a:t>
            </a:r>
            <a:endParaRPr lang="en-US" sz="32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23E6C4-6BFE-F249-1DBA-37B8D0E2B6D5}"/>
              </a:ext>
            </a:extLst>
          </p:cNvPr>
          <p:cNvSpPr txBox="1"/>
          <p:nvPr/>
        </p:nvSpPr>
        <p:spPr>
          <a:xfrm>
            <a:off x="352391" y="1378051"/>
            <a:ext cx="11483606" cy="553997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1. Species Distribution Models (SDMs)</a:t>
            </a:r>
            <a:endParaRPr lang="en-US" b="1">
              <a:latin typeface="Times New Roman"/>
              <a:ea typeface="Calibri" panose="020F0502020204030204"/>
              <a:cs typeface="Times New Roman"/>
            </a:endParaRPr>
          </a:p>
          <a:p>
            <a:r>
              <a:rPr lang="en-US" b="1">
                <a:latin typeface="Times New Roman"/>
                <a:cs typeface="Times New Roman"/>
              </a:rPr>
              <a:t> i.  </a:t>
            </a:r>
            <a:r>
              <a:rPr lang="en-US" sz="2000" b="1" err="1">
                <a:latin typeface="Times New Roman"/>
                <a:cs typeface="Times New Roman"/>
              </a:rPr>
              <a:t>MaxEnt</a:t>
            </a:r>
            <a:r>
              <a:rPr lang="en-US" sz="2000" b="1">
                <a:latin typeface="Times New Roman"/>
                <a:cs typeface="Times New Roman"/>
              </a:rPr>
              <a:t> (Maximum Entropy Model)</a:t>
            </a:r>
            <a:endParaRPr lang="en-US" sz="2000">
              <a:ea typeface="Calibri" panose="020F0502020204030204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000" err="1">
                <a:latin typeface="Times New Roman"/>
                <a:cs typeface="Times New Roman"/>
              </a:rPr>
              <a:t>MaxEnt</a:t>
            </a:r>
            <a:r>
              <a:rPr lang="en-US" sz="2000">
                <a:latin typeface="Times New Roman"/>
                <a:cs typeface="Times New Roman"/>
              </a:rPr>
              <a:t> predicts species distribution using presence-only data and environmental variables.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It estimates the most probable distribution with maximum entropy (i.e., least bias).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cs typeface="Times New Roman"/>
              </a:rPr>
              <a:t>Popular for its accuracy with small datasets and minimal input requirements.</a:t>
            </a:r>
          </a:p>
          <a:p>
            <a:endParaRPr lang="en-US" sz="2000" b="1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cs typeface="Times New Roman"/>
              </a:rPr>
              <a:t>ii.   Ensemble Modeling (BRT, RF, GLM)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Ensemble modeling combines multiple algorithms to improve prediction robustness.</a:t>
            </a:r>
            <a:endParaRPr lang="en-US" sz="2000">
              <a:latin typeface="Calibri" panose="020F0502020204030204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Times New Roman"/>
              </a:rPr>
              <a:t>It reduces individual model biases and increases confidence in outputs.</a:t>
            </a:r>
            <a:endParaRPr lang="en-US" sz="2000">
              <a:latin typeface="Calibri" panose="020F0502020204030204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Commonly used for species distribution and climate impact studies</a:t>
            </a:r>
            <a:r>
              <a:rPr lang="en-US" sz="2000">
                <a:ea typeface="+mn-lt"/>
                <a:cs typeface="+mn-lt"/>
              </a:rPr>
              <a:t>.</a:t>
            </a:r>
            <a:endParaRPr lang="en-US" sz="20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  <a:p>
            <a:r>
              <a:rPr lang="en-US" sz="2000" b="1">
                <a:latin typeface="Times New Roman"/>
                <a:ea typeface="Calibri"/>
                <a:cs typeface="Times New Roman"/>
              </a:rPr>
              <a:t>2. Zonation</a:t>
            </a:r>
            <a:endParaRPr lang="en-US" sz="2000">
              <a:latin typeface="Times New Roman"/>
              <a:ea typeface="Calibri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Times New Roman"/>
              </a:rPr>
              <a:t>Zonation ranks areas based on biodiversity value to identify conservation priorities.</a:t>
            </a:r>
            <a:endParaRPr lang="en-US">
              <a:latin typeface="Calibri" panose="020F0502020204030204"/>
              <a:ea typeface="Calibri"/>
              <a:cs typeface="Calibri" panose="020F0502020204030204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Times New Roman"/>
              </a:rPr>
              <a:t>It helps create spatial conservation plans under current and future scenarios.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Times New Roman"/>
              </a:rPr>
              <a:t>Used for habitat prioritization and gap analysis in protected areas.</a:t>
            </a:r>
          </a:p>
          <a:p>
            <a:pPr marL="342900" indent="-342900">
              <a:buFont typeface="Arial"/>
              <a:buChar char="•"/>
            </a:pPr>
            <a:endParaRPr lang="en-US" sz="2000">
              <a:latin typeface="Times New Roman"/>
              <a:ea typeface="Calibri"/>
              <a:cs typeface="Times New Roman"/>
            </a:endParaRPr>
          </a:p>
          <a:p>
            <a:endParaRPr lang="en-US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7430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95B6B-4796-9B68-75C7-F766BC80FA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CF78845A-EFE7-C87B-D1E0-8300C41B90A7}"/>
              </a:ext>
            </a:extLst>
          </p:cNvPr>
          <p:cNvSpPr txBox="1">
            <a:spLocks noEditPoints="1"/>
          </p:cNvSpPr>
          <p:nvPr/>
        </p:nvSpPr>
        <p:spPr>
          <a:xfrm>
            <a:off x="1" y="-14377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D1BF03B3-9B48-342E-00B0-E981D0FFDB4E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D76BC066-DD5F-F659-A04D-F30387484846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1592548" y="202544"/>
            <a:ext cx="9020632" cy="4560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3200" b="1" spc="-25">
                <a:solidFill>
                  <a:schemeClr val="bg1"/>
                </a:solidFill>
                <a:latin typeface="Times New Roman"/>
                <a:ea typeface="+mj-lt"/>
                <a:cs typeface="+mj-lt"/>
              </a:rPr>
              <a:t>Common Methodologies Used among all papers:</a:t>
            </a:r>
            <a:endParaRPr lang="en-US" sz="3200" b="1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5480EB-11CA-3EA1-75C2-786950C59F05}"/>
              </a:ext>
            </a:extLst>
          </p:cNvPr>
          <p:cNvSpPr txBox="1"/>
          <p:nvPr/>
        </p:nvSpPr>
        <p:spPr>
          <a:xfrm>
            <a:off x="345801" y="1429818"/>
            <a:ext cx="11483606" cy="495520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latin typeface="Times New Roman"/>
                <a:cs typeface="Times New Roman"/>
              </a:rPr>
              <a:t>3. </a:t>
            </a:r>
            <a:r>
              <a:rPr lang="en-US" sz="2000" b="1" err="1">
                <a:latin typeface="Times New Roman"/>
                <a:cs typeface="Times New Roman"/>
              </a:rPr>
              <a:t>InVEST</a:t>
            </a:r>
            <a:r>
              <a:rPr lang="en-US" sz="2000" b="1">
                <a:latin typeface="Times New Roman"/>
                <a:cs typeface="Times New Roman"/>
              </a:rPr>
              <a:t> (Integrated Valuation of Ecosystem Services and Tradeoffs)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err="1">
                <a:latin typeface="Times New Roman"/>
                <a:ea typeface="+mn-lt"/>
                <a:cs typeface="+mn-lt"/>
              </a:rPr>
              <a:t>InVEST</a:t>
            </a:r>
            <a:r>
              <a:rPr lang="en-US" sz="2000">
                <a:latin typeface="Times New Roman"/>
                <a:ea typeface="+mn-lt"/>
                <a:cs typeface="+mn-lt"/>
              </a:rPr>
              <a:t> models ecosystem services like habitat quality, carbon storage, and water regulation.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Times New Roman"/>
              </a:rPr>
              <a:t>It evaluates trade-offs between development and conservation.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Times New Roman"/>
              </a:rPr>
              <a:t>Useful for sustainable land-use planning and climate adaptation strategies.</a:t>
            </a:r>
          </a:p>
          <a:p>
            <a:endParaRPr lang="en-US" sz="2000" b="1">
              <a:latin typeface="Times New Roman"/>
              <a:cs typeface="Times New Roman"/>
            </a:endParaRPr>
          </a:p>
          <a:p>
            <a:r>
              <a:rPr lang="en-US" sz="2000" b="1">
                <a:latin typeface="Times New Roman"/>
                <a:cs typeface="Times New Roman"/>
              </a:rPr>
              <a:t>4. </a:t>
            </a:r>
            <a:r>
              <a:rPr lang="en-US" sz="2000" b="1" err="1">
                <a:latin typeface="Times New Roman"/>
                <a:cs typeface="Times New Roman"/>
              </a:rPr>
              <a:t>Circuitscape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 err="1">
                <a:latin typeface="Times New Roman"/>
                <a:ea typeface="+mn-lt"/>
                <a:cs typeface="+mn-lt"/>
              </a:rPr>
              <a:t>Circuitscape</a:t>
            </a:r>
            <a:r>
              <a:rPr lang="en-US" sz="2000">
                <a:latin typeface="Times New Roman"/>
                <a:ea typeface="+mn-lt"/>
                <a:cs typeface="+mn-lt"/>
              </a:rPr>
              <a:t> models wildlife movement and connectivity using electrical circuit theory.</a:t>
            </a: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Times New Roman"/>
              </a:rPr>
              <a:t>It identifies critical corridors that facilitate species migration.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Times New Roman"/>
              </a:rPr>
              <a:t>Widely applied in fragmented landscapes to guide conservation infrastructure.</a:t>
            </a:r>
          </a:p>
          <a:p>
            <a:endParaRPr lang="en-US" sz="2000">
              <a:latin typeface="Times New Roman"/>
              <a:ea typeface="Calibri"/>
              <a:cs typeface="Calibri"/>
            </a:endParaRPr>
          </a:p>
          <a:p>
            <a:r>
              <a:rPr lang="en-US" sz="2000" b="1">
                <a:latin typeface="Times New Roman"/>
                <a:cs typeface="Times New Roman"/>
              </a:rPr>
              <a:t>5. FRAGSTATS</a:t>
            </a:r>
            <a:endParaRPr lang="en-US" sz="2000">
              <a:latin typeface="Times New Roman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+mn-lt"/>
              </a:rPr>
              <a:t>FRAGSTATS analyzes spatial patterns of land cover to quantify habitat fragmentation.</a:t>
            </a:r>
            <a:endParaRPr lang="en-US" sz="2000">
              <a:latin typeface="Times New Roman"/>
              <a:ea typeface="+mn-lt"/>
              <a:cs typeface="Times New Roman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+mn-lt"/>
                <a:cs typeface="Times New Roman"/>
              </a:rPr>
              <a:t>It calculates metrics like patch size, shape, and isolation.</a:t>
            </a:r>
            <a:endParaRPr lang="en-US" sz="2000"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sz="2000">
                <a:latin typeface="Times New Roman"/>
                <a:ea typeface="Calibri"/>
                <a:cs typeface="Times New Roman"/>
              </a:rPr>
              <a:t>Used to assess landscape structure's impact on biodiversity.</a:t>
            </a:r>
          </a:p>
          <a:p>
            <a:endParaRPr lang="en-US">
              <a:latin typeface="Calibri"/>
              <a:ea typeface="Calibri"/>
              <a:cs typeface="Calibri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69119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DEEF0C-1EE5-65F8-9DE1-189D1A264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9DF1518F-1C80-AFD7-577D-5900BDB20973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2FDB7C7E-F936-30FE-8E89-1127AA90208D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FD84E706-EA72-3715-F9D4-290BB7640ED6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1592548" y="202544"/>
            <a:ext cx="9020632" cy="4560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3200" b="1" spc="-25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Representative</a:t>
            </a:r>
            <a:r>
              <a:rPr lang="en-US" sz="3200" b="1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b="1" spc="-25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Concentration</a:t>
            </a:r>
            <a:r>
              <a:rPr lang="en-US" sz="3200" b="1" spc="-25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3200" b="1" spc="-25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Pathway(RCP)</a:t>
            </a:r>
            <a:endParaRPr lang="en-US" sz="3200">
              <a:solidFill>
                <a:schemeClr val="bg1"/>
              </a:solidFill>
              <a:ea typeface="Calibri Light"/>
              <a:cs typeface="Calibri Ligh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DC382B-728B-34D7-3FEA-F4F9D4961CC9}"/>
              </a:ext>
            </a:extLst>
          </p:cNvPr>
          <p:cNvSpPr txBox="1"/>
          <p:nvPr/>
        </p:nvSpPr>
        <p:spPr>
          <a:xfrm>
            <a:off x="-5751" y="986287"/>
            <a:ext cx="1149901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How is RCP Calculated?</a:t>
            </a:r>
            <a:br>
              <a:rPr lang="en-US"/>
            </a:br>
            <a:r>
              <a:rPr lang="en-US"/>
              <a:t>RCPs predict future greenhouse gas concentrations &amp; climate impact based on emissions, land use, and socio-economic factors.</a:t>
            </a:r>
            <a:endParaRPr lang="en-US">
              <a:ea typeface="Calibri"/>
              <a:cs typeface="Calibri"/>
            </a:endParaRPr>
          </a:p>
          <a:p>
            <a:r>
              <a:rPr lang="en-US"/>
              <a:t> </a:t>
            </a:r>
            <a:r>
              <a:rPr lang="en-US" b="1"/>
              <a:t>RCP Scenarios &amp; Warming Impact</a:t>
            </a:r>
            <a:endParaRPr lang="en-US" b="1">
              <a:ea typeface="Calibri"/>
              <a:cs typeface="Calibri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1FA3FBF-7936-4B29-B85B-4B02E11F68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249445"/>
              </p:ext>
            </p:extLst>
          </p:nvPr>
        </p:nvGraphicFramePr>
        <p:xfrm>
          <a:off x="115019" y="2183921"/>
          <a:ext cx="11084901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94967">
                  <a:extLst>
                    <a:ext uri="{9D8B030D-6E8A-4147-A177-3AD203B41FA5}">
                      <a16:colId xmlns:a16="http://schemas.microsoft.com/office/drawing/2014/main" val="3833329781"/>
                    </a:ext>
                  </a:extLst>
                </a:gridCol>
                <a:gridCol w="3694967">
                  <a:extLst>
                    <a:ext uri="{9D8B030D-6E8A-4147-A177-3AD203B41FA5}">
                      <a16:colId xmlns:a16="http://schemas.microsoft.com/office/drawing/2014/main" val="3372999011"/>
                    </a:ext>
                  </a:extLst>
                </a:gridCol>
                <a:gridCol w="3694967">
                  <a:extLst>
                    <a:ext uri="{9D8B030D-6E8A-4147-A177-3AD203B41FA5}">
                      <a16:colId xmlns:a16="http://schemas.microsoft.com/office/drawing/2014/main" val="37526377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/>
                        <a:t>RCP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Radiative Forcing (W/m²)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Expected Warming (°C)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11338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RCP 2.6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2.6 W/m²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~1.5°C (low emissions)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20004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RCP 4.5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4.5 W/m²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~2.4-2.6°C (moderate)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54052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RCP 6.0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6.0 W/m²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~3°C (high)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1282481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/>
                        <a:t>RCP 8.5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8.5 W/m²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~4.3-5°C (extreme)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357523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E32D156-6735-5156-BA26-0E499D685FA9}"/>
              </a:ext>
            </a:extLst>
          </p:cNvPr>
          <p:cNvSpPr txBox="1"/>
          <p:nvPr/>
        </p:nvSpPr>
        <p:spPr>
          <a:xfrm>
            <a:off x="224287" y="4005532"/>
            <a:ext cx="10176293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Key Factors in RCP Calculation</a:t>
            </a:r>
            <a:br>
              <a:rPr lang="en-US"/>
            </a:br>
            <a:r>
              <a:rPr lang="en-US" b="1"/>
              <a:t>Greenhouse Gas Emissions</a:t>
            </a:r>
            <a:r>
              <a:rPr lang="en-US"/>
              <a:t> (CO₂, CH₄, N₂O, HFCs)</a:t>
            </a:r>
          </a:p>
          <a:p>
            <a:pPr>
              <a:buFont typeface=""/>
              <a:buChar char="•"/>
            </a:pPr>
            <a:r>
              <a:rPr lang="en-US"/>
              <a:t>Measured in </a:t>
            </a:r>
            <a:r>
              <a:rPr lang="en-US" err="1"/>
              <a:t>GtCO₂e</a:t>
            </a:r>
            <a:r>
              <a:rPr lang="en-US"/>
              <a:t>, varies by RCP scenario.</a:t>
            </a:r>
            <a:br>
              <a:rPr lang="en-US"/>
            </a:br>
            <a:r>
              <a:rPr lang="en-US"/>
              <a:t> </a:t>
            </a:r>
            <a:r>
              <a:rPr lang="en-US" b="1"/>
              <a:t>Land Use &amp; Deforestation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pPr>
              <a:buFont typeface=""/>
              <a:buChar char="•"/>
            </a:pPr>
            <a:r>
              <a:rPr lang="en-US"/>
              <a:t>RCP 2.6: Reforestation  | RCP 8.5: Deforestation</a:t>
            </a:r>
            <a:endParaRPr lang="en-US" b="1">
              <a:ea typeface="Calibri" panose="020F0502020204030204"/>
              <a:cs typeface="Calibri" panose="020F0502020204030204"/>
            </a:endParaRPr>
          </a:p>
          <a:p>
            <a:r>
              <a:rPr lang="en-US"/>
              <a:t> </a:t>
            </a:r>
            <a:r>
              <a:rPr lang="en-US" b="1"/>
              <a:t>Aerosols &amp; Air Pollution</a:t>
            </a:r>
            <a:endParaRPr lang="en-US" b="1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/>
              <a:t>RCP 2.6: Low pollution  | RCP 8.5: High emissions </a:t>
            </a:r>
            <a:br>
              <a:rPr lang="en-US"/>
            </a:br>
            <a:r>
              <a:rPr lang="en-US" b="1"/>
              <a:t>Socio-Economic Factors</a:t>
            </a:r>
            <a:endParaRPr lang="en-US" b="1"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/>
              <a:t>Population, GDP, energy use (fossil fuels vs renewables).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85727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DC940-7EBA-E155-540B-4417F6F78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2">
            <a:extLst>
              <a:ext uri="{FF2B5EF4-FFF2-40B4-BE49-F238E27FC236}">
                <a16:creationId xmlns:a16="http://schemas.microsoft.com/office/drawing/2014/main" id="{C9B76598-F4E7-5ED5-B50A-56D991140649}"/>
              </a:ext>
            </a:extLst>
          </p:cNvPr>
          <p:cNvSpPr txBox="1">
            <a:spLocks noEditPoints="1"/>
          </p:cNvSpPr>
          <p:nvPr/>
        </p:nvSpPr>
        <p:spPr>
          <a:xfrm>
            <a:off x="1" y="0"/>
            <a:ext cx="12191999" cy="914400"/>
          </a:xfrm>
          <a:prstGeom prst="rect">
            <a:avLst/>
          </a:prstGeom>
          <a:solidFill>
            <a:srgbClr val="AE1D49"/>
          </a:solidFill>
        </p:spPr>
        <p:txBody>
          <a:bodyPr vert="horz" wrap="square" lIns="0" tIns="1270" rIns="0" bIns="0" rtlCol="0" anchor="t">
            <a:spAutoFit/>
          </a:bodyPr>
          <a:lstStyle>
            <a:lvl1pPr>
              <a:defRPr sz="3200" b="1" i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6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2" name="object 2">
            <a:extLst>
              <a:ext uri="{FF2B5EF4-FFF2-40B4-BE49-F238E27FC236}">
                <a16:creationId xmlns:a16="http://schemas.microsoft.com/office/drawing/2014/main" id="{745F1065-7E6D-967D-1750-6A1E6AED0624}"/>
              </a:ext>
            </a:extLst>
          </p:cNvPr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9235557" y="6059775"/>
            <a:ext cx="1967483" cy="655319"/>
          </a:xfrm>
          <a:prstGeom prst="rect">
            <a:avLst/>
          </a:prstGeom>
        </p:spPr>
      </p:pic>
      <p:sp>
        <p:nvSpPr>
          <p:cNvPr id="3" name="object 3">
            <a:extLst>
              <a:ext uri="{FF2B5EF4-FFF2-40B4-BE49-F238E27FC236}">
                <a16:creationId xmlns:a16="http://schemas.microsoft.com/office/drawing/2014/main" id="{E6968E8E-D138-1859-90F2-85FDDB925A77}"/>
              </a:ext>
            </a:extLst>
          </p:cNvPr>
          <p:cNvSpPr>
            <a:spLocks noGrp="1" noEditPoints="1"/>
          </p:cNvSpPr>
          <p:nvPr>
            <p:ph type="title"/>
          </p:nvPr>
        </p:nvSpPr>
        <p:spPr>
          <a:xfrm>
            <a:off x="1592548" y="202544"/>
            <a:ext cx="9020632" cy="5114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algn="ctr"/>
            <a:r>
              <a:rPr lang="en-US" sz="3600" b="1" spc="-25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Climate Impacts by Country Dataset</a:t>
            </a:r>
            <a:endParaRPr lang="en-US" sz="3600">
              <a:solidFill>
                <a:schemeClr val="bg1"/>
              </a:solidFill>
              <a:ea typeface="Calibri Light" panose="020F0302020204030204"/>
              <a:cs typeface="Calibri Light" panose="020F030202020403020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65E829-DBEC-6C01-DB43-892EB6EF144E}"/>
              </a:ext>
            </a:extLst>
          </p:cNvPr>
          <p:cNvSpPr txBox="1"/>
          <p:nvPr/>
        </p:nvSpPr>
        <p:spPr>
          <a:xfrm>
            <a:off x="221178" y="720112"/>
            <a:ext cx="11145794" cy="526297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endParaRPr lang="en-US" sz="2400" b="1">
              <a:ea typeface="+mn-lt"/>
              <a:cs typeface="+mn-lt"/>
            </a:endParaRPr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Contains </a:t>
            </a:r>
            <a:r>
              <a:rPr lang="en-US" sz="2400" b="1">
                <a:ea typeface="+mn-lt"/>
                <a:cs typeface="+mn-lt"/>
              </a:rPr>
              <a:t>country-level species richness</a:t>
            </a:r>
            <a:r>
              <a:rPr lang="en-US" sz="2400">
                <a:ea typeface="+mn-lt"/>
                <a:cs typeface="+mn-lt"/>
              </a:rPr>
              <a:t> data for mammals and birds under different climate scenarios.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Tracks </a:t>
            </a:r>
            <a:r>
              <a:rPr lang="en-US" sz="2400" b="1">
                <a:ea typeface="+mn-lt"/>
                <a:cs typeface="+mn-lt"/>
              </a:rPr>
              <a:t>percentage change in species populations</a:t>
            </a:r>
            <a:r>
              <a:rPr lang="en-US" sz="2400">
                <a:ea typeface="+mn-lt"/>
                <a:cs typeface="+mn-lt"/>
              </a:rPr>
              <a:t> under different RCP (Representative Concentration Pathway) scenarios, which model different levels of greenhouse gas emissions.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Includes </a:t>
            </a:r>
            <a:r>
              <a:rPr lang="en-US" sz="2400" b="1">
                <a:ea typeface="+mn-lt"/>
                <a:cs typeface="+mn-lt"/>
              </a:rPr>
              <a:t>economic and environmental indicators</a:t>
            </a:r>
            <a:r>
              <a:rPr lang="en-US" sz="2400">
                <a:ea typeface="+mn-lt"/>
                <a:cs typeface="+mn-lt"/>
              </a:rPr>
              <a:t> like </a:t>
            </a:r>
            <a:r>
              <a:rPr lang="en-US" sz="2400" b="1">
                <a:ea typeface="+mn-lt"/>
                <a:cs typeface="+mn-lt"/>
              </a:rPr>
              <a:t>GDP per capita, CO₂ emissions, and governance scores</a:t>
            </a:r>
            <a:r>
              <a:rPr lang="en-US" sz="2400">
                <a:ea typeface="+mn-lt"/>
                <a:cs typeface="+mn-lt"/>
              </a:rPr>
              <a:t> to analyze their impact on biodiversity.</a:t>
            </a:r>
            <a:endParaRPr lang="en-US"/>
          </a:p>
          <a:p>
            <a:pPr algn="just"/>
            <a:endParaRPr lang="en-US" sz="2400">
              <a:ea typeface="+mn-lt"/>
              <a:cs typeface="+mn-lt"/>
            </a:endParaRPr>
          </a:p>
          <a:p>
            <a:pPr algn="just"/>
            <a:r>
              <a:rPr lang="en-US" sz="2400" b="1">
                <a:ea typeface="+mn-lt"/>
                <a:cs typeface="+mn-lt"/>
              </a:rPr>
              <a:t>Significance: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Helps </a:t>
            </a:r>
            <a:r>
              <a:rPr lang="en-US" sz="2400" b="1">
                <a:ea typeface="+mn-lt"/>
                <a:cs typeface="+mn-lt"/>
              </a:rPr>
              <a:t>identify countries most affected by biodiversity loss</a:t>
            </a:r>
            <a:r>
              <a:rPr lang="en-US" sz="2400">
                <a:ea typeface="+mn-lt"/>
                <a:cs typeface="+mn-lt"/>
              </a:rPr>
              <a:t> due to climate change.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Shows </a:t>
            </a:r>
            <a:r>
              <a:rPr lang="en-US" sz="2400" b="1">
                <a:ea typeface="+mn-lt"/>
                <a:cs typeface="+mn-lt"/>
              </a:rPr>
              <a:t>how economic growth and environmental policies impact species survival</a:t>
            </a:r>
            <a:r>
              <a:rPr lang="en-US" sz="240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 algn="just">
              <a:buFont typeface="Arial"/>
              <a:buChar char="•"/>
            </a:pPr>
            <a:r>
              <a:rPr lang="en-US" sz="2400">
                <a:ea typeface="+mn-lt"/>
                <a:cs typeface="+mn-lt"/>
              </a:rPr>
              <a:t>Provides </a:t>
            </a:r>
            <a:r>
              <a:rPr lang="en-US" sz="2400" b="1">
                <a:ea typeface="+mn-lt"/>
                <a:cs typeface="+mn-lt"/>
              </a:rPr>
              <a:t>future projections</a:t>
            </a:r>
            <a:r>
              <a:rPr lang="en-US" sz="2400">
                <a:ea typeface="+mn-lt"/>
                <a:cs typeface="+mn-lt"/>
              </a:rPr>
              <a:t> to guide conservation planning.</a:t>
            </a:r>
            <a:endParaRPr lang="en-US"/>
          </a:p>
          <a:p>
            <a:pPr algn="just"/>
            <a:endParaRPr lang="en-US" sz="24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0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b762841-5daa-4b1f-8329-01f55c85c1e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8F9B64913BAF7498C42B21DC5B4BB71" ma:contentTypeVersion="12" ma:contentTypeDescription="Create a new document." ma:contentTypeScope="" ma:versionID="19cc5eb658b09a9d3fad2c60d3ee7039">
  <xsd:schema xmlns:xsd="http://www.w3.org/2001/XMLSchema" xmlns:xs="http://www.w3.org/2001/XMLSchema" xmlns:p="http://schemas.microsoft.com/office/2006/metadata/properties" xmlns:ns3="db762841-5daa-4b1f-8329-01f55c85c1e8" xmlns:ns4="7a52fdbc-3244-41d1-a754-3128626946df" targetNamespace="http://schemas.microsoft.com/office/2006/metadata/properties" ma:root="true" ma:fieldsID="d0246bd2af335ced3223ff4e88ec635d" ns3:_="" ns4:_="">
    <xsd:import namespace="db762841-5daa-4b1f-8329-01f55c85c1e8"/>
    <xsd:import namespace="7a52fdbc-3244-41d1-a754-3128626946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762841-5daa-4b1f-8329-01f55c85c1e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6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52fdbc-3244-41d1-a754-3128626946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35FD38-4892-454D-9C58-825F8A50B35C}">
  <ds:schemaRefs>
    <ds:schemaRef ds:uri="7a52fdbc-3244-41d1-a754-3128626946df"/>
    <ds:schemaRef ds:uri="db762841-5daa-4b1f-8329-01f55c85c1e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6D7C127-A8ED-43C7-A3C1-B97DEADA2F87}">
  <ds:schemaRefs>
    <ds:schemaRef ds:uri="7a52fdbc-3244-41d1-a754-3128626946df"/>
    <ds:schemaRef ds:uri="db762841-5daa-4b1f-8329-01f55c85c1e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CEE5FDA2-4454-4192-8059-1036A42D446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50</Slides>
  <Notes>30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AI-Driven Analysis of Climate-Induced Biodiversity Loss: Predicting Species Decline and Conservation Strategies under RCP 8.5</vt:lpstr>
      <vt:lpstr>Introduction</vt:lpstr>
      <vt:lpstr>Problem statement</vt:lpstr>
      <vt:lpstr>Objectives</vt:lpstr>
      <vt:lpstr>Literature Review</vt:lpstr>
      <vt:lpstr>Common Methodologies Used among all papers:</vt:lpstr>
      <vt:lpstr>Common Methodologies Used among all papers:</vt:lpstr>
      <vt:lpstr>Representative Concentration Pathway(RCP)</vt:lpstr>
      <vt:lpstr>Climate Impacts by Country Dataset</vt:lpstr>
      <vt:lpstr>Dataset</vt:lpstr>
      <vt:lpstr>Dataset</vt:lpstr>
      <vt:lpstr>Dataset</vt:lpstr>
      <vt:lpstr>Transboundary Richness Dataset</vt:lpstr>
      <vt:lpstr>Key Columns &amp; Their Meaning</vt:lpstr>
      <vt:lpstr>Comparison of the Three Datasets</vt:lpstr>
      <vt:lpstr>Methodology</vt:lpstr>
      <vt:lpstr>Methodology</vt:lpstr>
      <vt:lpstr>Architecture Diagram for AI-Driven Biodiversity Analysis</vt:lpstr>
      <vt:lpstr>Architecture Diagram for AI-Driven Biodiversity Analysis</vt:lpstr>
      <vt:lpstr>Architecture Diagram for AI-Driven Biodiversity Analysis</vt:lpstr>
      <vt:lpstr>Result analysis and discussion </vt:lpstr>
      <vt:lpstr>Result analysis and discussion </vt:lpstr>
      <vt:lpstr>Result analysis and discussion </vt:lpstr>
      <vt:lpstr>Result analysis and discussion </vt:lpstr>
      <vt:lpstr>Result analysis and discussion </vt:lpstr>
      <vt:lpstr>Result analysis and discussion </vt:lpstr>
      <vt:lpstr>Result analysis and discussion </vt:lpstr>
      <vt:lpstr>Result analysis and discussion </vt:lpstr>
      <vt:lpstr>Future scope </vt:lpstr>
      <vt:lpstr>Conclusion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kavyasai bollimuntha</dc:creator>
  <cp:revision>2</cp:revision>
  <dcterms:created xsi:type="dcterms:W3CDTF">2024-12-22T12:18:38Z</dcterms:created>
  <dcterms:modified xsi:type="dcterms:W3CDTF">2025-03-24T15:58:59Z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0x01010038F9B64913BAF7498C42B21DC5B4BB71</vt:lpwstr>
  </property>
</Properties>
</file>