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handoutMasterIdLst>
    <p:handoutMasterId r:id="rId18"/>
  </p:handoutMasterIdLst>
  <p:sldIdLst>
    <p:sldId id="531" r:id="rId2"/>
    <p:sldId id="534" r:id="rId3"/>
    <p:sldId id="289" r:id="rId4"/>
    <p:sldId id="292" r:id="rId5"/>
    <p:sldId id="294" r:id="rId6"/>
    <p:sldId id="533" r:id="rId7"/>
    <p:sldId id="298" r:id="rId8"/>
    <p:sldId id="532" r:id="rId9"/>
    <p:sldId id="302" r:id="rId10"/>
    <p:sldId id="535" r:id="rId11"/>
    <p:sldId id="536" r:id="rId12"/>
    <p:sldId id="537" r:id="rId13"/>
    <p:sldId id="306" r:id="rId14"/>
    <p:sldId id="307" r:id="rId15"/>
    <p:sldId id="301" r:id="rId16"/>
  </p:sldIdLst>
  <p:sldSz cx="12192000" cy="6858000"/>
  <p:notesSz cx="6858000" cy="9144000"/>
  <p:embeddedFontLst>
    <p:embeddedFont>
      <p:font typeface="Aharoni" panose="02010803020104030203" pitchFamily="2" charset="-79"/>
      <p:bold r:id="rId19"/>
    </p:embeddedFont>
    <p:embeddedFont>
      <p:font typeface="Montserrat" panose="00000500000000000000" pitchFamily="2" charset="0"/>
      <p:regular r:id="rId20"/>
      <p:bold r:id="rId21"/>
      <p:italic r:id="rId22"/>
      <p:boldItalic r:id="rId23"/>
    </p:embeddedFont>
    <p:embeddedFont>
      <p:font typeface="Montserrat Medium" panose="00000600000000000000" pitchFamily="2" charset="0"/>
      <p:regular r:id="rId24"/>
      <p:italic r:id="rId25"/>
    </p:embeddedFont>
    <p:embeddedFont>
      <p:font typeface="Open Sans" panose="020B0606030504020204" pitchFamily="34" charset="0"/>
      <p:regular r:id="rId26"/>
      <p:bold r:id="rId27"/>
      <p:italic r:id="rId28"/>
      <p:boldItalic r:id="rId29"/>
    </p:embeddedFont>
    <p:embeddedFont>
      <p:font typeface="Plus Jakarta Sans" panose="020B060402020202020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custDataLst>
    <p:tags r:id="rId3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font" Target="fonts/font16.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19-03-2025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7</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734498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8">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9" r:id="rId3"/>
    <p:sldLayoutId id="2147483660" r:id="rId4"/>
    <p:sldLayoutId id="2147483661" r:id="rId5"/>
    <p:sldLayoutId id="2147483675"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6154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Sathish Chandra  B </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Akhil S </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Ansar S</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Dr. Pankaj </a:t>
            </a:r>
            <a:r>
              <a:rPr lang="en-US" sz="1400" b="1" i="0" u="none" strike="noStrike" cap="none" dirty="0" err="1">
                <a:solidFill>
                  <a:schemeClr val="dk1"/>
                </a:solidFill>
                <a:latin typeface="Montserrat Medium"/>
                <a:ea typeface="Arial"/>
                <a:cs typeface="Arial"/>
                <a:sym typeface="Montserrat Medium"/>
              </a:rPr>
              <a:t>kandhway</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Pankaj </a:t>
            </a:r>
            <a:r>
              <a:rPr lang="en-US" b="1" dirty="0" err="1">
                <a:solidFill>
                  <a:schemeClr val="dk1"/>
                </a:solidFill>
                <a:latin typeface="Montserrat Medium"/>
                <a:sym typeface="Montserrat Medium"/>
              </a:rPr>
              <a:t>kandhway</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248697" y="264014"/>
            <a:ext cx="10382863"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 Medical Image Enhancement </a:t>
            </a:r>
            <a:r>
              <a:rPr lang="en-US" sz="2800" b="1" dirty="0">
                <a:solidFill>
                  <a:srgbClr val="007069"/>
                </a:solidFill>
                <a:latin typeface="Open Sans"/>
                <a:ea typeface="Open Sans"/>
                <a:cs typeface="Open Sans"/>
                <a:sym typeface="Open Sans"/>
              </a:rPr>
              <a:t>based on</a:t>
            </a:r>
            <a:r>
              <a:rPr lang="en-US" sz="2800" b="1" i="0" u="none" strike="noStrike" cap="none" dirty="0">
                <a:solidFill>
                  <a:srgbClr val="007069"/>
                </a:solidFill>
                <a:latin typeface="Open Sans"/>
                <a:ea typeface="Open Sans"/>
                <a:cs typeface="Open Sans"/>
                <a:sym typeface="Open Sans"/>
              </a:rPr>
              <a:t> CLAHE Approach </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7069"/>
                </a:solidFill>
                <a:latin typeface="Open Sans"/>
                <a:ea typeface="Open Sans"/>
                <a:cs typeface="Open Sans"/>
                <a:sym typeface="Open Sans"/>
              </a:rPr>
              <a:t>Final Review 19/3/2025</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CS10</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55271-0C58-B0E9-58F4-8F82ADEF6D3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E2D019-780E-7899-0312-8734F262F1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EAAFBFD9-471B-0AE4-54D1-CA5CEC02AA5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A8AE38A-F012-FC9E-43B2-ED428D6458B2}"/>
              </a:ext>
            </a:extLst>
          </p:cNvPr>
          <p:cNvSpPr txBox="1"/>
          <p:nvPr/>
        </p:nvSpPr>
        <p:spPr>
          <a:xfrm>
            <a:off x="462115"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 Results : </a:t>
            </a:r>
          </a:p>
          <a:p>
            <a:pPr marR="0" lvl="0" rtl="0">
              <a:lnSpc>
                <a:spcPct val="100000"/>
              </a:lnSpc>
              <a:spcBef>
                <a:spcPts val="0"/>
              </a:spcBef>
              <a:spcAft>
                <a:spcPts val="0"/>
              </a:spcAft>
            </a:pPr>
            <a:r>
              <a:rPr lang="en-IN" sz="2000" b="1"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r>
              <a:rPr lang="en-IN" sz="2000" dirty="0">
                <a:latin typeface="Verdana" panose="020B0604030504040204" pitchFamily="34" charset="0"/>
                <a:ea typeface="Verdana" panose="020B0604030504040204" pitchFamily="34" charset="0"/>
              </a:rPr>
              <a:t> </a:t>
            </a:r>
          </a:p>
        </p:txBody>
      </p:sp>
      <p:pic>
        <p:nvPicPr>
          <p:cNvPr id="7" name="Picture 6">
            <a:extLst>
              <a:ext uri="{FF2B5EF4-FFF2-40B4-BE49-F238E27FC236}">
                <a16:creationId xmlns:a16="http://schemas.microsoft.com/office/drawing/2014/main" id="{0494B1FF-95B4-1461-EA7A-3A19AC40574C}"/>
              </a:ext>
            </a:extLst>
          </p:cNvPr>
          <p:cNvPicPr>
            <a:picLocks noChangeAspect="1"/>
          </p:cNvPicPr>
          <p:nvPr/>
        </p:nvPicPr>
        <p:blipFill>
          <a:blip r:embed="rId2"/>
          <a:stretch>
            <a:fillRect/>
          </a:stretch>
        </p:blipFill>
        <p:spPr>
          <a:xfrm>
            <a:off x="1433512" y="1443037"/>
            <a:ext cx="9324975" cy="3971925"/>
          </a:xfrm>
          <a:prstGeom prst="rect">
            <a:avLst/>
          </a:prstGeom>
        </p:spPr>
      </p:pic>
      <p:sp>
        <p:nvSpPr>
          <p:cNvPr id="8" name="TextBox 7">
            <a:extLst>
              <a:ext uri="{FF2B5EF4-FFF2-40B4-BE49-F238E27FC236}">
                <a16:creationId xmlns:a16="http://schemas.microsoft.com/office/drawing/2014/main" id="{292185F1-4A60-6E1E-78A6-7D693AEF589D}"/>
              </a:ext>
            </a:extLst>
          </p:cNvPr>
          <p:cNvSpPr txBox="1"/>
          <p:nvPr/>
        </p:nvSpPr>
        <p:spPr>
          <a:xfrm>
            <a:off x="1533832" y="5692877"/>
            <a:ext cx="9438968" cy="523220"/>
          </a:xfrm>
          <a:prstGeom prst="rect">
            <a:avLst/>
          </a:prstGeom>
          <a:noFill/>
        </p:spPr>
        <p:txBody>
          <a:bodyPr wrap="square" rtlCol="0">
            <a:spAutoFit/>
          </a:bodyPr>
          <a:lstStyle/>
          <a:p>
            <a:r>
              <a:rPr lang="en-IN" b="1" dirty="0"/>
              <a:t>Fig.1.Original Image, Fig.2.Noisy Image, Fig.3.Gaussian filter, Fig.4.Median filter, Fig.5.Weiner filter, Fig.6.Histogram Equalization, Fig.7.CLAHE image, Fig.8.Proposed Image</a:t>
            </a:r>
          </a:p>
        </p:txBody>
      </p:sp>
      <p:sp>
        <p:nvSpPr>
          <p:cNvPr id="2" name="TextBox 1">
            <a:extLst>
              <a:ext uri="{FF2B5EF4-FFF2-40B4-BE49-F238E27FC236}">
                <a16:creationId xmlns:a16="http://schemas.microsoft.com/office/drawing/2014/main" id="{B194D811-BE98-1B75-3735-5F859E0ECE46}"/>
              </a:ext>
            </a:extLst>
          </p:cNvPr>
          <p:cNvSpPr txBox="1"/>
          <p:nvPr/>
        </p:nvSpPr>
        <p:spPr>
          <a:xfrm>
            <a:off x="3462728" y="1094282"/>
            <a:ext cx="4631961" cy="307777"/>
          </a:xfrm>
          <a:prstGeom prst="rect">
            <a:avLst/>
          </a:prstGeom>
          <a:noFill/>
        </p:spPr>
        <p:txBody>
          <a:bodyPr wrap="square" rtlCol="0">
            <a:spAutoFit/>
          </a:bodyPr>
          <a:lstStyle/>
          <a:p>
            <a:pPr algn="ctr"/>
            <a:r>
              <a:rPr lang="en-US" dirty="0"/>
              <a:t>IMAGE-1(Gaussian noise)</a:t>
            </a:r>
            <a:endParaRPr lang="en-IN" dirty="0"/>
          </a:p>
        </p:txBody>
      </p:sp>
    </p:spTree>
    <p:extLst>
      <p:ext uri="{BB962C8B-B14F-4D97-AF65-F5344CB8AC3E}">
        <p14:creationId xmlns:p14="http://schemas.microsoft.com/office/powerpoint/2010/main" val="202302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AB16B-30C7-8A36-9D55-227604FAFB8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3EF0CC-2DD3-E3AD-0E14-F8FF935C0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CBC85971-13B0-0697-38B6-10A66425390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6F4B8088-1DEB-C375-91A0-804FB4DA7E90}"/>
              </a:ext>
            </a:extLst>
          </p:cNvPr>
          <p:cNvSpPr txBox="1"/>
          <p:nvPr/>
        </p:nvSpPr>
        <p:spPr>
          <a:xfrm>
            <a:off x="462115"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 Results : </a:t>
            </a:r>
          </a:p>
          <a:p>
            <a:pPr marR="0" lvl="0" rtl="0">
              <a:lnSpc>
                <a:spcPct val="100000"/>
              </a:lnSpc>
              <a:spcBef>
                <a:spcPts val="0"/>
              </a:spcBef>
              <a:spcAft>
                <a:spcPts val="0"/>
              </a:spcAft>
            </a:pPr>
            <a:r>
              <a:rPr lang="en-IN" sz="2000" b="1"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r>
              <a:rPr lang="en-IN" sz="2000"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4335C645-927D-A642-943A-B36276A108C8}"/>
              </a:ext>
            </a:extLst>
          </p:cNvPr>
          <p:cNvPicPr>
            <a:picLocks noChangeAspect="1"/>
          </p:cNvPicPr>
          <p:nvPr/>
        </p:nvPicPr>
        <p:blipFill>
          <a:blip r:embed="rId2"/>
          <a:stretch>
            <a:fillRect/>
          </a:stretch>
        </p:blipFill>
        <p:spPr>
          <a:xfrm>
            <a:off x="1428750" y="1443037"/>
            <a:ext cx="9334500" cy="3971925"/>
          </a:xfrm>
          <a:prstGeom prst="rect">
            <a:avLst/>
          </a:prstGeom>
        </p:spPr>
      </p:pic>
      <p:sp>
        <p:nvSpPr>
          <p:cNvPr id="8" name="TextBox 7">
            <a:extLst>
              <a:ext uri="{FF2B5EF4-FFF2-40B4-BE49-F238E27FC236}">
                <a16:creationId xmlns:a16="http://schemas.microsoft.com/office/drawing/2014/main" id="{421BD725-7BDA-97D5-374D-DB96BEF87C2D}"/>
              </a:ext>
            </a:extLst>
          </p:cNvPr>
          <p:cNvSpPr txBox="1"/>
          <p:nvPr/>
        </p:nvSpPr>
        <p:spPr>
          <a:xfrm>
            <a:off x="1428750" y="5614219"/>
            <a:ext cx="9416231" cy="523220"/>
          </a:xfrm>
          <a:prstGeom prst="rect">
            <a:avLst/>
          </a:prstGeom>
          <a:noFill/>
        </p:spPr>
        <p:txBody>
          <a:bodyPr wrap="square" rtlCol="0">
            <a:spAutoFit/>
          </a:bodyPr>
          <a:lstStyle/>
          <a:p>
            <a:r>
              <a:rPr lang="en-IN" b="1" dirty="0"/>
              <a:t>Fig.1.Original Image, Fig.2.Noisy Image, Fig.3.Gaussian filter, Fig.4.Median filter, Fig.5.Weiner filter, Fig.6.Histogram Equalization, Fig.7.CLAHE image, Fig.8.Proposed Image</a:t>
            </a:r>
          </a:p>
        </p:txBody>
      </p:sp>
      <p:sp>
        <p:nvSpPr>
          <p:cNvPr id="2" name="TextBox 1">
            <a:extLst>
              <a:ext uri="{FF2B5EF4-FFF2-40B4-BE49-F238E27FC236}">
                <a16:creationId xmlns:a16="http://schemas.microsoft.com/office/drawing/2014/main" id="{10A30444-7467-D4AA-27F8-9FB01E39779D}"/>
              </a:ext>
            </a:extLst>
          </p:cNvPr>
          <p:cNvSpPr txBox="1"/>
          <p:nvPr/>
        </p:nvSpPr>
        <p:spPr>
          <a:xfrm>
            <a:off x="4272196" y="1045324"/>
            <a:ext cx="3552669" cy="523220"/>
          </a:xfrm>
          <a:prstGeom prst="rect">
            <a:avLst/>
          </a:prstGeom>
          <a:noFill/>
        </p:spPr>
        <p:txBody>
          <a:bodyPr wrap="square" rtlCol="0">
            <a:spAutoFit/>
          </a:bodyPr>
          <a:lstStyle/>
          <a:p>
            <a:pPr algn="ctr"/>
            <a:r>
              <a:rPr lang="en-US" dirty="0"/>
              <a:t>IMAGE-2(salt &amp; pepper noise)</a:t>
            </a:r>
            <a:endParaRPr lang="en-IN" dirty="0"/>
          </a:p>
          <a:p>
            <a:endParaRPr lang="en-IN" dirty="0"/>
          </a:p>
        </p:txBody>
      </p:sp>
    </p:spTree>
    <p:extLst>
      <p:ext uri="{BB962C8B-B14F-4D97-AF65-F5344CB8AC3E}">
        <p14:creationId xmlns:p14="http://schemas.microsoft.com/office/powerpoint/2010/main" val="3793487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D2F5D-961A-6B9F-429A-7F27C49745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5E56DD6-B199-99CF-0EFF-B605CB1943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4" name="Google Shape;125;p3">
            <a:extLst>
              <a:ext uri="{FF2B5EF4-FFF2-40B4-BE49-F238E27FC236}">
                <a16:creationId xmlns:a16="http://schemas.microsoft.com/office/drawing/2014/main" id="{1F8E825C-1B08-B4C5-2990-B32432680A9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06B8273-5779-BFEC-CEF1-11BE10C4A984}"/>
              </a:ext>
            </a:extLst>
          </p:cNvPr>
          <p:cNvSpPr txBox="1"/>
          <p:nvPr/>
        </p:nvSpPr>
        <p:spPr>
          <a:xfrm>
            <a:off x="462115"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 Results : </a:t>
            </a:r>
          </a:p>
          <a:p>
            <a:pPr marR="0" lvl="0" rtl="0">
              <a:lnSpc>
                <a:spcPct val="100000"/>
              </a:lnSpc>
              <a:spcBef>
                <a:spcPts val="0"/>
              </a:spcBef>
              <a:spcAft>
                <a:spcPts val="0"/>
              </a:spcAft>
            </a:pPr>
            <a:r>
              <a:rPr lang="en-IN" sz="2000" b="1"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r>
              <a:rPr lang="en-IN" sz="2000" dirty="0">
                <a:latin typeface="Verdana" panose="020B0604030504040204" pitchFamily="34" charset="0"/>
                <a:ea typeface="Verdana" panose="020B0604030504040204" pitchFamily="34" charset="0"/>
              </a:rPr>
              <a:t> </a:t>
            </a:r>
          </a:p>
        </p:txBody>
      </p:sp>
      <p:pic>
        <p:nvPicPr>
          <p:cNvPr id="7" name="Picture 6">
            <a:extLst>
              <a:ext uri="{FF2B5EF4-FFF2-40B4-BE49-F238E27FC236}">
                <a16:creationId xmlns:a16="http://schemas.microsoft.com/office/drawing/2014/main" id="{C8CC8D58-1284-92A6-9F68-C9D1C45A0FAD}"/>
              </a:ext>
            </a:extLst>
          </p:cNvPr>
          <p:cNvPicPr>
            <a:picLocks noChangeAspect="1"/>
          </p:cNvPicPr>
          <p:nvPr/>
        </p:nvPicPr>
        <p:blipFill>
          <a:blip r:embed="rId2"/>
          <a:stretch>
            <a:fillRect/>
          </a:stretch>
        </p:blipFill>
        <p:spPr>
          <a:xfrm>
            <a:off x="1433512" y="1443037"/>
            <a:ext cx="9324975" cy="3971925"/>
          </a:xfrm>
          <a:prstGeom prst="rect">
            <a:avLst/>
          </a:prstGeom>
        </p:spPr>
      </p:pic>
      <p:sp>
        <p:nvSpPr>
          <p:cNvPr id="8" name="TextBox 7">
            <a:extLst>
              <a:ext uri="{FF2B5EF4-FFF2-40B4-BE49-F238E27FC236}">
                <a16:creationId xmlns:a16="http://schemas.microsoft.com/office/drawing/2014/main" id="{F731B905-8E85-FAC0-5758-DD53134B810C}"/>
              </a:ext>
            </a:extLst>
          </p:cNvPr>
          <p:cNvSpPr txBox="1"/>
          <p:nvPr/>
        </p:nvSpPr>
        <p:spPr>
          <a:xfrm>
            <a:off x="1433512" y="5545394"/>
            <a:ext cx="9324975" cy="523220"/>
          </a:xfrm>
          <a:prstGeom prst="rect">
            <a:avLst/>
          </a:prstGeom>
          <a:noFill/>
        </p:spPr>
        <p:txBody>
          <a:bodyPr wrap="square" rtlCol="0">
            <a:spAutoFit/>
          </a:bodyPr>
          <a:lstStyle/>
          <a:p>
            <a:r>
              <a:rPr lang="en-IN" b="1" dirty="0"/>
              <a:t>Fig.1.Original Image, Fig.2.Noisy Image, Fig.3.Gaussian filter, Fig.4.Median filter, Fig.5.Weiner filter, Fig.6.Histogram Equalization, Fig.7.CLAHE image, Fig.8.Proposed Image</a:t>
            </a:r>
          </a:p>
        </p:txBody>
      </p:sp>
      <p:sp>
        <p:nvSpPr>
          <p:cNvPr id="2" name="TextBox 1">
            <a:extLst>
              <a:ext uri="{FF2B5EF4-FFF2-40B4-BE49-F238E27FC236}">
                <a16:creationId xmlns:a16="http://schemas.microsoft.com/office/drawing/2014/main" id="{CFACFB36-0361-40E0-DC86-1838F06C9ADB}"/>
              </a:ext>
            </a:extLst>
          </p:cNvPr>
          <p:cNvSpPr txBox="1"/>
          <p:nvPr/>
        </p:nvSpPr>
        <p:spPr>
          <a:xfrm>
            <a:off x="3612630" y="1094282"/>
            <a:ext cx="4856813" cy="307777"/>
          </a:xfrm>
          <a:prstGeom prst="rect">
            <a:avLst/>
          </a:prstGeom>
          <a:noFill/>
        </p:spPr>
        <p:txBody>
          <a:bodyPr wrap="square" rtlCol="0">
            <a:spAutoFit/>
          </a:bodyPr>
          <a:lstStyle/>
          <a:p>
            <a:pPr algn="ctr"/>
            <a:r>
              <a:rPr lang="en-US" dirty="0"/>
              <a:t>IMAGE-2(Gaussian noise)</a:t>
            </a:r>
            <a:endParaRPr lang="en-IN" dirty="0"/>
          </a:p>
        </p:txBody>
      </p:sp>
    </p:spTree>
    <p:extLst>
      <p:ext uri="{BB962C8B-B14F-4D97-AF65-F5344CB8AC3E}">
        <p14:creationId xmlns:p14="http://schemas.microsoft.com/office/powerpoint/2010/main" val="1485193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481471" y="677698"/>
            <a:ext cx="11552905" cy="586361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Individual Contribution </a:t>
            </a:r>
          </a:p>
          <a:p>
            <a:pPr marL="285750" marR="0" lvl="0" indent="-285750" rtl="0">
              <a:lnSpc>
                <a:spcPct val="100000"/>
              </a:lnSpc>
              <a:spcBef>
                <a:spcPts val="0"/>
              </a:spcBef>
              <a:spcAft>
                <a:spcPts val="0"/>
              </a:spcAft>
              <a:buFont typeface="Arial" panose="020B0604020202020204" pitchFamily="34" charset="0"/>
              <a:buChar char="•"/>
            </a:pPr>
            <a:r>
              <a:rPr lang="en-US" sz="1600" b="1" dirty="0"/>
              <a:t>Key contributions: </a:t>
            </a:r>
          </a:p>
          <a:p>
            <a:pPr marL="285750" marR="0" lvl="0" indent="-285750" rtl="0">
              <a:lnSpc>
                <a:spcPct val="100000"/>
              </a:lnSpc>
              <a:spcBef>
                <a:spcPts val="0"/>
              </a:spcBef>
              <a:spcAft>
                <a:spcPts val="0"/>
              </a:spcAft>
              <a:buFont typeface="Arial" panose="020B0604020202020204" pitchFamily="34" charset="0"/>
              <a:buChar char="•"/>
            </a:pPr>
            <a:r>
              <a:rPr lang="en-US" sz="1600" b="1" dirty="0"/>
              <a:t>B Satish Chandra Kumar </a:t>
            </a:r>
          </a:p>
          <a:p>
            <a:pPr marL="285750" marR="0" lvl="0" indent="-285750" rtl="0">
              <a:lnSpc>
                <a:spcPct val="100000"/>
              </a:lnSpc>
              <a:spcBef>
                <a:spcPts val="0"/>
              </a:spcBef>
              <a:spcAft>
                <a:spcPts val="0"/>
              </a:spcAft>
              <a:buFont typeface="Arial" panose="020B0604020202020204" pitchFamily="34" charset="0"/>
              <a:buChar char="•"/>
            </a:pPr>
            <a:r>
              <a:rPr lang="en-US" sz="1600" dirty="0"/>
              <a:t>Algorithm Development and Implementation and Data Analysis: </a:t>
            </a:r>
          </a:p>
          <a:p>
            <a:pPr marL="285750" marR="0" lvl="0" indent="-285750" rtl="0">
              <a:lnSpc>
                <a:spcPct val="100000"/>
              </a:lnSpc>
              <a:spcBef>
                <a:spcPts val="0"/>
              </a:spcBef>
              <a:spcAft>
                <a:spcPts val="0"/>
              </a:spcAft>
              <a:buFont typeface="Arial" panose="020B0604020202020204" pitchFamily="34" charset="0"/>
              <a:buChar char="•"/>
            </a:pPr>
            <a:r>
              <a:rPr lang="en-US" sz="1600" dirty="0"/>
              <a:t>Designing and coding the CLAHE algorithm tailored for histopathology images. </a:t>
            </a:r>
          </a:p>
          <a:p>
            <a:pPr marL="285750" marR="0" lvl="0" indent="-285750" rtl="0">
              <a:lnSpc>
                <a:spcPct val="100000"/>
              </a:lnSpc>
              <a:spcBef>
                <a:spcPts val="0"/>
              </a:spcBef>
              <a:spcAft>
                <a:spcPts val="0"/>
              </a:spcAft>
              <a:buFont typeface="Arial" panose="020B0604020202020204" pitchFamily="34" charset="0"/>
              <a:buChar char="•"/>
            </a:pPr>
            <a:r>
              <a:rPr lang="en-US" sz="1600" dirty="0"/>
              <a:t> Collaborated with other team members to integrate the enhancement algorithm into existing image processing frameworks.</a:t>
            </a:r>
          </a:p>
          <a:p>
            <a:pPr marL="285750" marR="0" lvl="0" indent="-285750" rtl="0">
              <a:lnSpc>
                <a:spcPct val="100000"/>
              </a:lnSpc>
              <a:spcBef>
                <a:spcPts val="0"/>
              </a:spcBef>
              <a:spcAft>
                <a:spcPts val="0"/>
              </a:spcAft>
              <a:buFont typeface="Arial" panose="020B0604020202020204" pitchFamily="34" charset="0"/>
              <a:buChar char="•"/>
            </a:pPr>
            <a:r>
              <a:rPr lang="en-US" sz="1600" b="1" dirty="0"/>
              <a:t>Akhil S </a:t>
            </a:r>
          </a:p>
          <a:p>
            <a:pPr marL="285750" marR="0" lvl="0" indent="-285750" rtl="0">
              <a:lnSpc>
                <a:spcPct val="100000"/>
              </a:lnSpc>
              <a:spcBef>
                <a:spcPts val="0"/>
              </a:spcBef>
              <a:spcAft>
                <a:spcPts val="0"/>
              </a:spcAft>
              <a:buFont typeface="Arial" panose="020B0604020202020204" pitchFamily="34" charset="0"/>
              <a:buChar char="•"/>
            </a:pPr>
            <a:r>
              <a:rPr lang="en-US" sz="1600" dirty="0"/>
              <a:t>Testing and Research </a:t>
            </a:r>
          </a:p>
          <a:p>
            <a:pPr marL="285750" marR="0" lvl="0" indent="-285750" rtl="0">
              <a:lnSpc>
                <a:spcPct val="100000"/>
              </a:lnSpc>
              <a:spcBef>
                <a:spcPts val="0"/>
              </a:spcBef>
              <a:spcAft>
                <a:spcPts val="0"/>
              </a:spcAft>
              <a:buFont typeface="Arial" panose="020B0604020202020204" pitchFamily="34" charset="0"/>
              <a:buChar char="•"/>
            </a:pPr>
            <a:r>
              <a:rPr lang="en-US" sz="1600" dirty="0"/>
              <a:t> Focused on gathering and preparing a diverse dataset of histopathology images for testing. </a:t>
            </a:r>
          </a:p>
          <a:p>
            <a:pPr marL="285750" marR="0" lvl="0" indent="-285750" rtl="0">
              <a:lnSpc>
                <a:spcPct val="100000"/>
              </a:lnSpc>
              <a:spcBef>
                <a:spcPts val="0"/>
              </a:spcBef>
              <a:spcAft>
                <a:spcPts val="0"/>
              </a:spcAft>
              <a:buFont typeface="Arial" panose="020B0604020202020204" pitchFamily="34" charset="0"/>
              <a:buChar char="•"/>
            </a:pPr>
            <a:r>
              <a:rPr lang="en-US" sz="1600" dirty="0"/>
              <a:t>Conducted a comprehensive literature review on image enhancement techniques, particularly CLAHE and its applications in medical imaging.</a:t>
            </a:r>
          </a:p>
          <a:p>
            <a:pPr marL="285750" marR="0" lvl="0" indent="-285750" rtl="0">
              <a:lnSpc>
                <a:spcPct val="100000"/>
              </a:lnSpc>
              <a:spcBef>
                <a:spcPts val="0"/>
              </a:spcBef>
              <a:spcAft>
                <a:spcPts val="0"/>
              </a:spcAft>
              <a:buFont typeface="Arial" panose="020B0604020202020204" pitchFamily="34" charset="0"/>
              <a:buChar char="•"/>
            </a:pPr>
            <a:r>
              <a:rPr lang="en-US" sz="1600" dirty="0"/>
              <a:t> </a:t>
            </a:r>
            <a:r>
              <a:rPr lang="en-US" sz="1600" b="1" dirty="0"/>
              <a:t>Syed Mohammad Ansar s</a:t>
            </a:r>
          </a:p>
          <a:p>
            <a:pPr marL="285750" marR="0" lvl="0" indent="-285750" rtl="0">
              <a:lnSpc>
                <a:spcPct val="100000"/>
              </a:lnSpc>
              <a:spcBef>
                <a:spcPts val="0"/>
              </a:spcBef>
              <a:spcAft>
                <a:spcPts val="0"/>
              </a:spcAft>
              <a:buFont typeface="Arial" panose="020B0604020202020204" pitchFamily="34" charset="0"/>
              <a:buChar char="•"/>
            </a:pPr>
            <a:r>
              <a:rPr lang="en-US" sz="1600" dirty="0"/>
              <a:t> Documentation </a:t>
            </a:r>
          </a:p>
          <a:p>
            <a:pPr marL="285750" marR="0" lvl="0" indent="-285750" rtl="0">
              <a:lnSpc>
                <a:spcPct val="100000"/>
              </a:lnSpc>
              <a:spcBef>
                <a:spcPts val="0"/>
              </a:spcBef>
              <a:spcAft>
                <a:spcPts val="0"/>
              </a:spcAft>
              <a:buFont typeface="Arial" panose="020B0604020202020204" pitchFamily="34" charset="0"/>
              <a:buChar char="•"/>
            </a:pPr>
            <a:r>
              <a:rPr lang="en-US" sz="1600" dirty="0"/>
              <a:t> Documented the entire development process, including methodologies, challenges, and results, ensuring clear communication within the team.</a:t>
            </a:r>
            <a:endParaRPr lang="en-IN" sz="160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42757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32619" y="889964"/>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Summary and Conclusion </a:t>
            </a:r>
          </a:p>
          <a:p>
            <a:pPr>
              <a:buNone/>
            </a:pPr>
            <a:r>
              <a:rPr lang="en-US" sz="1600" dirty="0"/>
              <a:t>In this study, we explored and compared various image enhancement techniques, including CLAHE, Gaussian filtering, and Histogram Equalization, against our proposed method. Medical images often suffer from noise, low contrast, and poor visibility, making enhancement crucial for accurate diagnosis. Our approach integrates CLAHE, PCA-based fusion, and multiple filtering techniques to enhance image contrast, reduce noise, and preserve important structural details. Performance evaluation metrics such as PSNR, FSIM, SSIM, and entropy demonstrated the superior effectiveness of our method in producing high-quality enhanced images</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Future Work</a:t>
            </a:r>
          </a:p>
          <a:p>
            <a:r>
              <a:rPr lang="en-US" sz="1600" dirty="0"/>
              <a:t>In future research, we aim to further refine our approach by integrating deep learning-based enhancement models and real-time processing techniques, which could lead to even more efficient, adaptive, and automated image enhancement systems. The findings of this study highlight the potential of advanced image enhancement techniques in improving medical imaging workflows and enabling more reliable clinical decision-making</a:t>
            </a:r>
            <a:r>
              <a:rPr lang="en-US" dirty="0"/>
              <a:t>.</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C932B2-55D9-2697-4468-DFDBEC976C0D}"/>
              </a:ext>
            </a:extLst>
          </p:cNvPr>
          <p:cNvSpPr txBox="1"/>
          <p:nvPr/>
        </p:nvSpPr>
        <p:spPr>
          <a:xfrm>
            <a:off x="3824748" y="268899"/>
            <a:ext cx="6941574" cy="523220"/>
          </a:xfrm>
          <a:prstGeom prst="rect">
            <a:avLst/>
          </a:prstGeom>
          <a:noFill/>
        </p:spPr>
        <p:txBody>
          <a:bodyPr wrap="square">
            <a:spAutoFit/>
          </a:bodyPr>
          <a:lstStyle/>
          <a:p>
            <a:r>
              <a:rPr lang="en-IN" sz="2800" b="1" dirty="0"/>
              <a:t>Objective and Goals</a:t>
            </a:r>
          </a:p>
        </p:txBody>
      </p:sp>
      <p:sp>
        <p:nvSpPr>
          <p:cNvPr id="6" name="Google Shape;120;p76">
            <a:extLst>
              <a:ext uri="{FF2B5EF4-FFF2-40B4-BE49-F238E27FC236}">
                <a16:creationId xmlns:a16="http://schemas.microsoft.com/office/drawing/2014/main" id="{A9007342-3371-87CE-119C-DF457EBFAEF6}"/>
              </a:ext>
            </a:extLst>
          </p:cNvPr>
          <p:cNvSpPr/>
          <p:nvPr/>
        </p:nvSpPr>
        <p:spPr>
          <a:xfrm>
            <a:off x="648928" y="792119"/>
            <a:ext cx="2114338" cy="44346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IN" sz="1800" b="1" i="0" u="none" strike="noStrike" cap="none" dirty="0">
                <a:solidFill>
                  <a:schemeClr val="tx2"/>
                </a:solidFill>
                <a:latin typeface="Verdana" panose="020B0604030504040204" pitchFamily="34" charset="0"/>
                <a:ea typeface="Verdana" panose="020B0604030504040204" pitchFamily="34" charset="0"/>
                <a:sym typeface="Arial"/>
              </a:rPr>
              <a:t>Abstract</a:t>
            </a:r>
            <a:endParaRPr sz="1800" b="1" i="0" u="none" strike="noStrike" cap="none" dirty="0">
              <a:solidFill>
                <a:schemeClr val="tx2"/>
              </a:solidFill>
              <a:latin typeface="Verdana" panose="020B0604030504040204" pitchFamily="34" charset="0"/>
              <a:ea typeface="Verdana" panose="020B0604030504040204" pitchFamily="34" charset="0"/>
              <a:sym typeface="Arial"/>
            </a:endParaRPr>
          </a:p>
        </p:txBody>
      </p:sp>
      <p:sp>
        <p:nvSpPr>
          <p:cNvPr id="8" name="TextBox 7">
            <a:extLst>
              <a:ext uri="{FF2B5EF4-FFF2-40B4-BE49-F238E27FC236}">
                <a16:creationId xmlns:a16="http://schemas.microsoft.com/office/drawing/2014/main" id="{BAFAFC0C-70D0-5CE6-F5E7-D32EFB05BBAF}"/>
              </a:ext>
            </a:extLst>
          </p:cNvPr>
          <p:cNvSpPr txBox="1"/>
          <p:nvPr/>
        </p:nvSpPr>
        <p:spPr>
          <a:xfrm>
            <a:off x="835742" y="1569878"/>
            <a:ext cx="10520516" cy="3046988"/>
          </a:xfrm>
          <a:prstGeom prst="rect">
            <a:avLst/>
          </a:prstGeom>
          <a:noFill/>
        </p:spPr>
        <p:txBody>
          <a:bodyPr wrap="square">
            <a:spAutoFit/>
          </a:bodyPr>
          <a:lstStyle/>
          <a:p>
            <a:r>
              <a:rPr lang="en-IN" sz="1600" dirty="0"/>
              <a:t>In this project, we discuss the Medical Image Enhancing Method based on CLAHE approach. Medical image enhancement is crucial in digital image processing, as medical images often suffer from noise and low contrast issues. This paper proposes an advanced image enhancement approach that integrates Principal Component Analysis (PCA)-based fusion with multiple filtering techniques to improve image clarity and diagnostic accuracy. The process begins by extracting the three </a:t>
            </a:r>
            <a:r>
              <a:rPr lang="en-IN" sz="1600" dirty="0" err="1"/>
              <a:t>color</a:t>
            </a:r>
            <a:r>
              <a:rPr lang="en-IN" sz="1600" dirty="0"/>
              <a:t> channels from the retinal image. Each channel undergoes enhancement using Gaussian, CLAHE, Median, and Wiener filters, followed by PCA-based fusion to retain the most significant image features. This process is applied to all three </a:t>
            </a:r>
            <a:r>
              <a:rPr lang="en-IN" sz="1600" dirty="0" err="1"/>
              <a:t>color</a:t>
            </a:r>
            <a:r>
              <a:rPr lang="en-IN" sz="1600" dirty="0"/>
              <a:t> channels, and the final enhanced image is obtained through another PCA-based fusion step. The proposed method effectively reduces noise, enhances contrast, and preserves image details. Performance evaluation using metrics such as Peak Signal-to-Noise Ratio (PSNR), Structural Similarity Index (SSIM), Feature Similarity Index(FSIM), and Entropy demonstrates the efficiency of the approach. The results indicate that the method significantly enhances the quality of medical images, leading to improved visual perception and potentially aiding more accurate clinical diagnoses.</a:t>
            </a:r>
          </a:p>
        </p:txBody>
      </p:sp>
    </p:spTree>
    <p:extLst>
      <p:ext uri="{BB962C8B-B14F-4D97-AF65-F5344CB8AC3E}">
        <p14:creationId xmlns:p14="http://schemas.microsoft.com/office/powerpoint/2010/main" val="250862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0"/>
            <a:ext cx="10515600" cy="2062103"/>
          </a:xfrm>
          <a:prstGeom prst="rect">
            <a:avLst/>
          </a:prstGeom>
          <a:noFill/>
        </p:spPr>
        <p:txBody>
          <a:bodyPr wrap="square" rtlCol="0">
            <a:spAutoFit/>
          </a:bodyPr>
          <a:lstStyle/>
          <a:p>
            <a:r>
              <a:rPr lang="en-US" sz="1600" dirty="0"/>
              <a:t>The objective of this study is to enhance medical images by implementing a structured approach. First, denoising of noisy RGB images is performed using filtering techniques to improve clarity and preserve essential details. Next, channel-wise enhancement is applied, where the Red, Green, and Blue channels are processed separately for better contrast adjustment. To retain the most significant image features while minimizing redundancy, Principal Component Analysis (PCA) fusion is utilized to merge the enhanced channels. Following this, Contrast-Limited Adaptive Histogram Equalization (CLAHE) is applied to enhance local contrast and improve the visibility of fine details. Finally, the output image is generated, ensuring high-quality enhancement that preserves structural details and improves diagnostic accuracy.</a:t>
            </a:r>
            <a:endParaRPr lang="en-IN" sz="16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4" y="3731183"/>
            <a:ext cx="9943179" cy="2217530"/>
          </a:xfrm>
          <a:prstGeom prst="rect">
            <a:avLst/>
          </a:prstGeom>
          <a:noFill/>
        </p:spPr>
        <p:txBody>
          <a:bodyPr wrap="square" rtlCol="0">
            <a:spAutoFit/>
          </a:bodyPr>
          <a:lstStyle/>
          <a:p>
            <a:r>
              <a:rPr lang="en-IN" sz="1600" dirty="0">
                <a:latin typeface="Verdana" panose="020B0604030504040204" pitchFamily="34" charset="0"/>
                <a:ea typeface="Verdana" panose="020B0604030504040204" pitchFamily="34" charset="0"/>
              </a:rPr>
              <a:t>Main Goals </a:t>
            </a: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rPr>
              <a:t>Denoising of Noisy RGB Images</a:t>
            </a: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rPr>
              <a:t>Channel-wise Enhancement</a:t>
            </a: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rPr>
              <a:t>Fusion of Results using PCA</a:t>
            </a: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rPr>
              <a:t>Enhancement using CLAHE</a:t>
            </a:r>
          </a:p>
          <a:p>
            <a:pPr marL="342900" lvl="0" indent="-342900">
              <a:lnSpc>
                <a:spcPct val="115000"/>
              </a:lnSpc>
              <a:buFont typeface="Symbol" panose="05050102010706020507" pitchFamily="18" charset="2"/>
              <a:buChar char=""/>
            </a:pPr>
            <a:r>
              <a:rPr lang="en-IN" sz="1600" dirty="0">
                <a:effectLst/>
                <a:latin typeface="Arial" panose="020B0604020202020204" pitchFamily="34" charset="0"/>
                <a:ea typeface="Arial" panose="020B0604020202020204" pitchFamily="34" charset="0"/>
              </a:rPr>
              <a:t>Final Output Generation</a:t>
            </a:r>
          </a:p>
          <a:p>
            <a:pPr>
              <a:lnSpc>
                <a:spcPct val="115000"/>
              </a:lnSpc>
            </a:pPr>
            <a:r>
              <a:rPr lang="en-IN" b="1" dirty="0">
                <a:effectLst/>
                <a:highlight>
                  <a:srgbClr val="FFFFFF"/>
                </a:highlight>
                <a:latin typeface="Times New Roman" panose="02020603050405020304" pitchFamily="18" charset="0"/>
                <a:ea typeface="Times New Roman" panose="02020603050405020304" pitchFamily="18" charset="0"/>
              </a:rPr>
              <a:t> </a:t>
            </a:r>
            <a:endParaRPr lang="en-IN" dirty="0">
              <a:effectLst/>
              <a:latin typeface="Arial" panose="020B0604020202020204" pitchFamily="34" charset="0"/>
              <a:ea typeface="Arial" panose="020B060402020202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324463" y="889964"/>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838199" y="0"/>
            <a:ext cx="10515600" cy="6576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3600" dirty="0"/>
              <a:t>Project Plan</a:t>
            </a:r>
            <a:r>
              <a:rPr lang="en-US" sz="2800" b="1" i="0" u="none" strike="noStrike" cap="none" dirty="0">
                <a:solidFill>
                  <a:srgbClr val="000000"/>
                </a:solidFill>
                <a:latin typeface="Montserrat"/>
                <a:ea typeface="Montserrat"/>
                <a:cs typeface="Montserrat"/>
                <a:sym typeface="Montserrat"/>
              </a:rPr>
              <a:t> </a:t>
            </a:r>
            <a:endParaRPr lang="en-US" sz="2800" b="1" dirty="0">
              <a:latin typeface="Montserrat"/>
              <a:ea typeface="Montserrat"/>
              <a:cs typeface="Montserrat"/>
              <a:sym typeface="Montserrat"/>
            </a:endParaRPr>
          </a:p>
          <a:p>
            <a:pPr marL="0" marR="0" lvl="0" indent="0" algn="ctr" rtl="0">
              <a:lnSpc>
                <a:spcPct val="100000"/>
              </a:lnSpc>
              <a:spcBef>
                <a:spcPts val="0"/>
              </a:spcBef>
              <a:spcAft>
                <a:spcPts val="0"/>
              </a:spcAft>
              <a:buNone/>
            </a:pPr>
            <a:r>
              <a:rPr lang="en-US" sz="2400" b="1" dirty="0"/>
              <a:t>Gant Chart - Milestones and Activities</a:t>
            </a:r>
            <a:endParaRPr sz="2400" b="1" dirty="0"/>
          </a:p>
        </p:txBody>
      </p:sp>
      <p:pic>
        <p:nvPicPr>
          <p:cNvPr id="2" name="Picture 1" descr="Screenshot 2025-01-07 214157">
            <a:extLst>
              <a:ext uri="{FF2B5EF4-FFF2-40B4-BE49-F238E27FC236}">
                <a16:creationId xmlns:a16="http://schemas.microsoft.com/office/drawing/2014/main" id="{DC7997A7-F807-35F4-D598-B41DF79DB39E}"/>
              </a:ext>
            </a:extLst>
          </p:cNvPr>
          <p:cNvPicPr>
            <a:picLocks noChangeAspect="1"/>
          </p:cNvPicPr>
          <p:nvPr/>
        </p:nvPicPr>
        <p:blipFill>
          <a:blip r:embed="rId3"/>
          <a:stretch>
            <a:fillRect/>
          </a:stretch>
        </p:blipFill>
        <p:spPr>
          <a:xfrm>
            <a:off x="1500187" y="1036843"/>
            <a:ext cx="9191625" cy="5000625"/>
          </a:xfrm>
          <a:prstGeom prst="rect">
            <a:avLst/>
          </a:prstGeom>
        </p:spPr>
      </p:pic>
    </p:spTree>
    <p:extLst>
      <p:ext uri="{BB962C8B-B14F-4D97-AF65-F5344CB8AC3E}">
        <p14:creationId xmlns:p14="http://schemas.microsoft.com/office/powerpoint/2010/main" val="3316315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a:t>
            </a:r>
            <a:endParaRPr dirty="0"/>
          </a:p>
        </p:txBody>
      </p:sp>
      <p:graphicFrame>
        <p:nvGraphicFramePr>
          <p:cNvPr id="15" name="Table 14">
            <a:extLst>
              <a:ext uri="{FF2B5EF4-FFF2-40B4-BE49-F238E27FC236}">
                <a16:creationId xmlns:a16="http://schemas.microsoft.com/office/drawing/2014/main" id="{A589219C-0EA6-595C-1018-52B7175CD2AF}"/>
              </a:ext>
            </a:extLst>
          </p:cNvPr>
          <p:cNvGraphicFramePr>
            <a:graphicFrameLocks noGrp="1"/>
          </p:cNvGraphicFramePr>
          <p:nvPr>
            <p:extLst>
              <p:ext uri="{D42A27DB-BD31-4B8C-83A1-F6EECF244321}">
                <p14:modId xmlns:p14="http://schemas.microsoft.com/office/powerpoint/2010/main" val="3659166975"/>
              </p:ext>
            </p:extLst>
          </p:nvPr>
        </p:nvGraphicFramePr>
        <p:xfrm>
          <a:off x="1278193" y="730045"/>
          <a:ext cx="9350476" cy="5397910"/>
        </p:xfrm>
        <a:graphic>
          <a:graphicData uri="http://schemas.openxmlformats.org/drawingml/2006/table">
            <a:tbl>
              <a:tblPr firstRow="1" bandRow="1">
                <a:tableStyleId>{00A15C55-8517-42AA-B614-E9B94910E393}</a:tableStyleId>
              </a:tblPr>
              <a:tblGrid>
                <a:gridCol w="1940888">
                  <a:extLst>
                    <a:ext uri="{9D8B030D-6E8A-4147-A177-3AD203B41FA5}">
                      <a16:colId xmlns:a16="http://schemas.microsoft.com/office/drawing/2014/main" val="1676636893"/>
                    </a:ext>
                  </a:extLst>
                </a:gridCol>
                <a:gridCol w="1852397">
                  <a:extLst>
                    <a:ext uri="{9D8B030D-6E8A-4147-A177-3AD203B41FA5}">
                      <a16:colId xmlns:a16="http://schemas.microsoft.com/office/drawing/2014/main" val="59989812"/>
                    </a:ext>
                  </a:extLst>
                </a:gridCol>
                <a:gridCol w="1852397">
                  <a:extLst>
                    <a:ext uri="{9D8B030D-6E8A-4147-A177-3AD203B41FA5}">
                      <a16:colId xmlns:a16="http://schemas.microsoft.com/office/drawing/2014/main" val="3896377958"/>
                    </a:ext>
                  </a:extLst>
                </a:gridCol>
                <a:gridCol w="1852397">
                  <a:extLst>
                    <a:ext uri="{9D8B030D-6E8A-4147-A177-3AD203B41FA5}">
                      <a16:colId xmlns:a16="http://schemas.microsoft.com/office/drawing/2014/main" val="3209264667"/>
                    </a:ext>
                  </a:extLst>
                </a:gridCol>
                <a:gridCol w="1852397">
                  <a:extLst>
                    <a:ext uri="{9D8B030D-6E8A-4147-A177-3AD203B41FA5}">
                      <a16:colId xmlns:a16="http://schemas.microsoft.com/office/drawing/2014/main" val="2611237548"/>
                    </a:ext>
                  </a:extLst>
                </a:gridCol>
              </a:tblGrid>
              <a:tr h="262256">
                <a:tc>
                  <a:txBody>
                    <a:bodyPr/>
                    <a:lstStyle/>
                    <a:p>
                      <a:pPr>
                        <a:lnSpc>
                          <a:spcPct val="107000"/>
                        </a:lnSpc>
                        <a:spcAft>
                          <a:spcPts val="800"/>
                        </a:spcAft>
                        <a:buNone/>
                      </a:pPr>
                      <a:r>
                        <a:rPr lang="en-IN" sz="1400" b="1" kern="100" dirty="0">
                          <a:effectLst/>
                        </a:rPr>
                        <a:t>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a:effectLst/>
                        </a:rPr>
                        <a:t>Objective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dirty="0">
                          <a:effectLst/>
                        </a:rPr>
                        <a:t>Methodology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a:effectLst/>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dirty="0">
                          <a:effectLst/>
                        </a:rPr>
                        <a:t>Limitations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50179926"/>
                  </a:ext>
                </a:extLst>
              </a:tr>
              <a:tr h="1768374">
                <a:tc>
                  <a:txBody>
                    <a:bodyPr/>
                    <a:lstStyle/>
                    <a:p>
                      <a:r>
                        <a:rPr lang="en-IN" sz="1200" dirty="0"/>
                        <a:t>Haddadi et al. (2024)</a:t>
                      </a:r>
                    </a:p>
                  </a:txBody>
                  <a:tcPr anchor="ctr"/>
                </a:tc>
                <a:tc>
                  <a:txBody>
                    <a:bodyPr/>
                    <a:lstStyle/>
                    <a:p>
                      <a:r>
                        <a:rPr lang="en-US" sz="1200" dirty="0"/>
                        <a:t>Improve medical image quality using CLAHE and POA</a:t>
                      </a:r>
                    </a:p>
                  </a:txBody>
                  <a:tcPr anchor="ctr"/>
                </a:tc>
                <a:tc>
                  <a:txBody>
                    <a:bodyPr/>
                    <a:lstStyle/>
                    <a:p>
                      <a:r>
                        <a:rPr lang="en-IN" sz="1200"/>
                        <a:t>- CLAHE for contrast enhancement - Pelican Optimization Algorithm (POA) for estimating optimal clip-limit - Text-to-image stable diffusion for medical image generation</a:t>
                      </a:r>
                    </a:p>
                  </a:txBody>
                  <a:tcPr anchor="ctr"/>
                </a:tc>
                <a:tc>
                  <a:txBody>
                    <a:bodyPr/>
                    <a:lstStyle/>
                    <a:p>
                      <a:r>
                        <a:rPr lang="en-US" sz="1200" dirty="0"/>
                        <a:t>- Improved image quality and contrast - Enhanced visibility of medical details - Higher conformity rate in clinical diagnosis</a:t>
                      </a:r>
                    </a:p>
                  </a:txBody>
                  <a:tcPr anchor="ctr"/>
                </a:tc>
                <a:tc>
                  <a:txBody>
                    <a:bodyPr/>
                    <a:lstStyle/>
                    <a:p>
                      <a:r>
                        <a:rPr lang="en-IN" sz="1200" dirty="0"/>
                        <a:t>- Noise over-amplification in CLAHE - Computational complexity due to POA</a:t>
                      </a:r>
                    </a:p>
                  </a:txBody>
                  <a:tcPr anchor="ctr"/>
                </a:tc>
                <a:extLst>
                  <a:ext uri="{0D108BD9-81ED-4DB2-BD59-A6C34878D82A}">
                    <a16:rowId xmlns:a16="http://schemas.microsoft.com/office/drawing/2014/main" val="265615262"/>
                  </a:ext>
                </a:extLst>
              </a:tr>
              <a:tr h="1411350">
                <a:tc>
                  <a:txBody>
                    <a:bodyPr/>
                    <a:lstStyle/>
                    <a:p>
                      <a:pPr>
                        <a:lnSpc>
                          <a:spcPct val="107000"/>
                        </a:lnSpc>
                        <a:spcAft>
                          <a:spcPts val="800"/>
                        </a:spcAft>
                        <a:buNone/>
                      </a:pPr>
                      <a:r>
                        <a:rPr lang="en-IN" sz="1200" b="1" kern="100" dirty="0">
                          <a:effectLst/>
                        </a:rPr>
                        <a:t>Sonali et al. (2019)</a:t>
                      </a:r>
                      <a:r>
                        <a:rPr lang="en-IN" sz="1200" kern="100" dirty="0">
                          <a:effectLst/>
                        </a:rPr>
                        <a:t> An approach for de-noising and contrast enhancement of retinal fundus image using CLAHE</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100" dirty="0">
                          <a:effectLst/>
                        </a:rPr>
                        <a:t>Enhance fundus image quality by reducing noise and improving contrast</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100" dirty="0">
                          <a:effectLst/>
                        </a:rPr>
                        <a:t>- Applied CLAHE on RGB channels- Used median, Gaussian, Wiener, and mean filters- Evaluated with PSNR, SSIM, CoC, and EPI</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100" dirty="0">
                          <a:effectLst/>
                        </a:rPr>
                        <a:t>- 7.85% improvement in PSNR- 1.19% improvement in SSIM- Enhanced edge preservation and detail clarity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200" kern="100" dirty="0">
                          <a:effectLst/>
                        </a:rPr>
                        <a:t>- Noise amplification due to CLAHE- Green channel dependency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60901753"/>
                  </a:ext>
                </a:extLst>
              </a:tr>
              <a:tr h="1955930">
                <a:tc>
                  <a:txBody>
                    <a:bodyPr/>
                    <a:lstStyle/>
                    <a:p>
                      <a:r>
                        <a:rPr lang="en-IN" sz="1200" dirty="0"/>
                        <a:t>Rao et al. (2022)</a:t>
                      </a:r>
                    </a:p>
                  </a:txBody>
                  <a:tcPr anchor="ctr"/>
                </a:tc>
                <a:tc>
                  <a:txBody>
                    <a:bodyPr/>
                    <a:lstStyle/>
                    <a:p>
                      <a:r>
                        <a:rPr lang="en-US" sz="1200"/>
                        <a:t>Improve contrast and visibility in histopathology images</a:t>
                      </a:r>
                    </a:p>
                  </a:txBody>
                  <a:tcPr anchor="ctr"/>
                </a:tc>
                <a:tc>
                  <a:txBody>
                    <a:bodyPr/>
                    <a:lstStyle/>
                    <a:p>
                      <a:r>
                        <a:rPr lang="en-US" sz="1200" dirty="0"/>
                        <a:t>- Multiscale </a:t>
                      </a:r>
                      <a:r>
                        <a:rPr lang="en-US" sz="1200" dirty="0" err="1"/>
                        <a:t>Retinex</a:t>
                      </a:r>
                      <a:r>
                        <a:rPr lang="en-US" sz="1200" dirty="0"/>
                        <a:t> with Adaptive Weighting (MSRAW) - Weighted CLAHE (WCLAHE) on Lab* color space - Combined MSRAW and WCLAHE for global and local enhancement</a:t>
                      </a:r>
                    </a:p>
                  </a:txBody>
                  <a:tcPr anchor="ctr"/>
                </a:tc>
                <a:tc>
                  <a:txBody>
                    <a:bodyPr/>
                    <a:lstStyle/>
                    <a:p>
                      <a:r>
                        <a:rPr lang="en-US" sz="1200"/>
                        <a:t>- Enhanced histopathology image details - Preserved color balance and reduced noise - Improved local contrast and overall visibility</a:t>
                      </a:r>
                    </a:p>
                  </a:txBody>
                  <a:tcPr anchor="ctr"/>
                </a:tc>
                <a:tc>
                  <a:txBody>
                    <a:bodyPr/>
                    <a:lstStyle/>
                    <a:p>
                      <a:r>
                        <a:rPr lang="en-US" sz="1200" dirty="0"/>
                        <a:t>- Increased computational cost - Limited performance on certain color channels</a:t>
                      </a:r>
                    </a:p>
                  </a:txBody>
                  <a:tcPr anchor="ctr"/>
                </a:tc>
                <a:extLst>
                  <a:ext uri="{0D108BD9-81ED-4DB2-BD59-A6C34878D82A}">
                    <a16:rowId xmlns:a16="http://schemas.microsoft.com/office/drawing/2014/main" val="96867383"/>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8D74D27-7DED-D65E-C549-EB9DBB4703BB}"/>
              </a:ext>
            </a:extLst>
          </p:cNvPr>
          <p:cNvGraphicFramePr>
            <a:graphicFrameLocks noGrp="1"/>
          </p:cNvGraphicFramePr>
          <p:nvPr>
            <p:extLst>
              <p:ext uri="{D42A27DB-BD31-4B8C-83A1-F6EECF244321}">
                <p14:modId xmlns:p14="http://schemas.microsoft.com/office/powerpoint/2010/main" val="2840017646"/>
              </p:ext>
            </p:extLst>
          </p:nvPr>
        </p:nvGraphicFramePr>
        <p:xfrm>
          <a:off x="1435510" y="717755"/>
          <a:ext cx="8947058" cy="4551353"/>
        </p:xfrm>
        <a:graphic>
          <a:graphicData uri="http://schemas.openxmlformats.org/drawingml/2006/table">
            <a:tbl>
              <a:tblPr firstRow="1" bandRow="1">
                <a:tableStyleId>{00A15C55-8517-42AA-B614-E9B94910E393}</a:tableStyleId>
              </a:tblPr>
              <a:tblGrid>
                <a:gridCol w="1560574">
                  <a:extLst>
                    <a:ext uri="{9D8B030D-6E8A-4147-A177-3AD203B41FA5}">
                      <a16:colId xmlns:a16="http://schemas.microsoft.com/office/drawing/2014/main" val="3981709764"/>
                    </a:ext>
                  </a:extLst>
                </a:gridCol>
                <a:gridCol w="1829293">
                  <a:extLst>
                    <a:ext uri="{9D8B030D-6E8A-4147-A177-3AD203B41FA5}">
                      <a16:colId xmlns:a16="http://schemas.microsoft.com/office/drawing/2014/main" val="3628820694"/>
                    </a:ext>
                  </a:extLst>
                </a:gridCol>
                <a:gridCol w="1899888">
                  <a:extLst>
                    <a:ext uri="{9D8B030D-6E8A-4147-A177-3AD203B41FA5}">
                      <a16:colId xmlns:a16="http://schemas.microsoft.com/office/drawing/2014/main" val="3597148915"/>
                    </a:ext>
                  </a:extLst>
                </a:gridCol>
                <a:gridCol w="1804906">
                  <a:extLst>
                    <a:ext uri="{9D8B030D-6E8A-4147-A177-3AD203B41FA5}">
                      <a16:colId xmlns:a16="http://schemas.microsoft.com/office/drawing/2014/main" val="3415734157"/>
                    </a:ext>
                  </a:extLst>
                </a:gridCol>
                <a:gridCol w="1852397">
                  <a:extLst>
                    <a:ext uri="{9D8B030D-6E8A-4147-A177-3AD203B41FA5}">
                      <a16:colId xmlns:a16="http://schemas.microsoft.com/office/drawing/2014/main" val="4278287844"/>
                    </a:ext>
                  </a:extLst>
                </a:gridCol>
              </a:tblGrid>
              <a:tr h="344830">
                <a:tc>
                  <a:txBody>
                    <a:bodyPr/>
                    <a:lstStyle/>
                    <a:p>
                      <a:pPr>
                        <a:lnSpc>
                          <a:spcPct val="107000"/>
                        </a:lnSpc>
                        <a:spcAft>
                          <a:spcPts val="800"/>
                        </a:spcAft>
                        <a:buNone/>
                      </a:pPr>
                      <a:r>
                        <a:rPr lang="en-IN" sz="1400" b="1" kern="100" dirty="0">
                          <a:effectLst/>
                        </a:rPr>
                        <a:t>Paper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a:effectLst/>
                        </a:rPr>
                        <a:t>Objective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dirty="0">
                          <a:effectLst/>
                        </a:rPr>
                        <a:t>Methodology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a:effectLst/>
                        </a:rPr>
                        <a:t>Key Findings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400" b="1" kern="100" dirty="0">
                          <a:effectLst/>
                        </a:rPr>
                        <a:t>Limitations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18010606"/>
                  </a:ext>
                </a:extLst>
              </a:tr>
              <a:tr h="1997342">
                <a:tc>
                  <a:txBody>
                    <a:bodyPr/>
                    <a:lstStyle/>
                    <a:p>
                      <a:r>
                        <a:rPr lang="en-IN" sz="1200" dirty="0"/>
                        <a:t>Dinh et al. (2022)</a:t>
                      </a:r>
                    </a:p>
                  </a:txBody>
                  <a:tcPr anchor="ctr"/>
                </a:tc>
                <a:tc>
                  <a:txBody>
                    <a:bodyPr/>
                    <a:lstStyle/>
                    <a:p>
                      <a:r>
                        <a:rPr lang="en-US" sz="1200" dirty="0"/>
                        <a:t>Enhance medical image contrast, noise reduction, and sharpness simultaneously</a:t>
                      </a:r>
                    </a:p>
                  </a:txBody>
                  <a:tcPr anchor="ctr"/>
                </a:tc>
                <a:tc>
                  <a:txBody>
                    <a:bodyPr/>
                    <a:lstStyle/>
                    <a:p>
                      <a:r>
                        <a:rPr lang="en-US" sz="1200" dirty="0"/>
                        <a:t>- Image decomposition into structure, texture, and noise - CLAHE for contrast enhancement - Marine Predators Algorithm (MPA) for parameter tuning</a:t>
                      </a:r>
                    </a:p>
                  </a:txBody>
                  <a:tcPr anchor="ctr"/>
                </a:tc>
                <a:tc>
                  <a:txBody>
                    <a:bodyPr/>
                    <a:lstStyle/>
                    <a:p>
                      <a:r>
                        <a:rPr lang="en-US" sz="1200" dirty="0"/>
                        <a:t>- Improved structural and texture details - Enhanced performance in medical image fusion - Increased image clarity and contrast</a:t>
                      </a:r>
                    </a:p>
                  </a:txBody>
                  <a:tcPr anchor="ctr"/>
                </a:tc>
                <a:tc>
                  <a:txBody>
                    <a:bodyPr/>
                    <a:lstStyle/>
                    <a:p>
                      <a:r>
                        <a:rPr lang="en-US" sz="1200" dirty="0"/>
                        <a:t>- Complexity in decomposition and parameter tuning - Sensitivity to initial parameter settings</a:t>
                      </a:r>
                    </a:p>
                  </a:txBody>
                  <a:tcPr anchor="ctr"/>
                </a:tc>
                <a:extLst>
                  <a:ext uri="{0D108BD9-81ED-4DB2-BD59-A6C34878D82A}">
                    <a16:rowId xmlns:a16="http://schemas.microsoft.com/office/drawing/2014/main" val="2991320026"/>
                  </a:ext>
                </a:extLst>
              </a:tr>
              <a:tr h="2209181">
                <a:tc>
                  <a:txBody>
                    <a:bodyPr/>
                    <a:lstStyle/>
                    <a:p>
                      <a:r>
                        <a:rPr lang="en-IN" sz="1200" b="1" dirty="0"/>
                        <a:t>Wen et al. (2016)</a:t>
                      </a:r>
                      <a:endParaRPr lang="en-IN" sz="1200" dirty="0"/>
                    </a:p>
                  </a:txBody>
                  <a:tcPr anchor="ctr"/>
                </a:tc>
                <a:tc>
                  <a:txBody>
                    <a:bodyPr/>
                    <a:lstStyle/>
                    <a:p>
                      <a:r>
                        <a:rPr lang="en-US" sz="1200" dirty="0"/>
                        <a:t>Enhance brightness and contrast of medical X-ray images</a:t>
                      </a:r>
                    </a:p>
                  </a:txBody>
                  <a:tcPr anchor="ctr"/>
                </a:tc>
                <a:tc>
                  <a:txBody>
                    <a:bodyPr/>
                    <a:lstStyle/>
                    <a:p>
                      <a:r>
                        <a:rPr lang="en-US" sz="1200" dirty="0"/>
                        <a:t>- Wavelet transformation to decompose image </a:t>
                      </a:r>
                      <a:br>
                        <a:rPr lang="en-US" sz="1200" dirty="0"/>
                      </a:br>
                      <a:r>
                        <a:rPr lang="en-US" sz="1200" dirty="0"/>
                        <a:t>- Homomorphic filtering on low-frequency components </a:t>
                      </a:r>
                      <a:br>
                        <a:rPr lang="en-US" sz="1200" dirty="0"/>
                      </a:br>
                      <a:r>
                        <a:rPr lang="en-US" sz="1200" dirty="0"/>
                        <a:t>- CLAHE for histogram modification</a:t>
                      </a:r>
                    </a:p>
                  </a:txBody>
                  <a:tcPr anchor="ctr"/>
                </a:tc>
                <a:tc>
                  <a:txBody>
                    <a:bodyPr/>
                    <a:lstStyle/>
                    <a:p>
                      <a:r>
                        <a:rPr lang="en-US" sz="1200" dirty="0"/>
                        <a:t>- Enhanced texture details and contrast </a:t>
                      </a:r>
                      <a:br>
                        <a:rPr lang="en-US" sz="1200" dirty="0"/>
                      </a:br>
                      <a:r>
                        <a:rPr lang="en-US" sz="1200" dirty="0"/>
                        <a:t>- Better noise suppression compared to other methods</a:t>
                      </a:r>
                    </a:p>
                  </a:txBody>
                  <a:tcPr anchor="ctr"/>
                </a:tc>
                <a:tc>
                  <a:txBody>
                    <a:bodyPr/>
                    <a:lstStyle/>
                    <a:p>
                      <a:r>
                        <a:rPr lang="en-US" sz="1200" dirty="0"/>
                        <a:t>- High computational demand </a:t>
                      </a:r>
                      <a:br>
                        <a:rPr lang="en-US" sz="1200" dirty="0"/>
                      </a:br>
                      <a:r>
                        <a:rPr lang="en-US" sz="1200" dirty="0"/>
                        <a:t>- Potential loss of detail in high-frequency regions</a:t>
                      </a:r>
                    </a:p>
                  </a:txBody>
                  <a:tcPr anchor="ctr"/>
                </a:tc>
                <a:extLst>
                  <a:ext uri="{0D108BD9-81ED-4DB2-BD59-A6C34878D82A}">
                    <a16:rowId xmlns:a16="http://schemas.microsoft.com/office/drawing/2014/main" val="3944240157"/>
                  </a:ext>
                </a:extLst>
              </a:tr>
            </a:tbl>
          </a:graphicData>
        </a:graphic>
      </p:graphicFrame>
      <p:sp>
        <p:nvSpPr>
          <p:cNvPr id="4" name="TextBox 3">
            <a:extLst>
              <a:ext uri="{FF2B5EF4-FFF2-40B4-BE49-F238E27FC236}">
                <a16:creationId xmlns:a16="http://schemas.microsoft.com/office/drawing/2014/main" id="{F5E5C96F-3D5B-74CA-69E5-9FDAEF939296}"/>
              </a:ext>
            </a:extLst>
          </p:cNvPr>
          <p:cNvSpPr txBox="1"/>
          <p:nvPr/>
        </p:nvSpPr>
        <p:spPr>
          <a:xfrm>
            <a:off x="2241756" y="226142"/>
            <a:ext cx="8140812" cy="461665"/>
          </a:xfrm>
          <a:prstGeom prst="rect">
            <a:avLst/>
          </a:prstGeom>
          <a:noFill/>
        </p:spPr>
        <p:txBody>
          <a:bodyPr wrap="square">
            <a:spAutoFit/>
          </a:bodyPr>
          <a:lstStyle/>
          <a:p>
            <a:r>
              <a:rPr lang="en-US" sz="2400" b="1" dirty="0">
                <a:latin typeface="Montserrat"/>
                <a:sym typeface="Montserrat"/>
              </a:rPr>
              <a:t>Literature Survey (Improved post minor project</a:t>
            </a:r>
            <a:endParaRPr lang="en-IN" sz="2400" dirty="0"/>
          </a:p>
        </p:txBody>
      </p:sp>
    </p:spTree>
    <p:extLst>
      <p:ext uri="{BB962C8B-B14F-4D97-AF65-F5344CB8AC3E}">
        <p14:creationId xmlns:p14="http://schemas.microsoft.com/office/powerpoint/2010/main" val="2447137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Flow chart</a:t>
            </a:r>
          </a:p>
          <a:p>
            <a:pPr marL="0" marR="0" lvl="0" indent="0" algn="ctr" rtl="0">
              <a:lnSpc>
                <a:spcPct val="100000"/>
              </a:lnSpc>
              <a:spcBef>
                <a:spcPts val="0"/>
              </a:spcBef>
              <a:spcAft>
                <a:spcPts val="0"/>
              </a:spcAft>
              <a:buNone/>
            </a:pPr>
            <a:r>
              <a:rPr lang="en-US" sz="2400" b="1" dirty="0">
                <a:latin typeface="Montserrat"/>
                <a:sym typeface="Montserrat"/>
              </a:rPr>
              <a:t>   </a:t>
            </a:r>
            <a:endParaRPr dirty="0"/>
          </a:p>
        </p:txBody>
      </p:sp>
      <p:pic>
        <p:nvPicPr>
          <p:cNvPr id="13" name="Picture 12">
            <a:extLst>
              <a:ext uri="{FF2B5EF4-FFF2-40B4-BE49-F238E27FC236}">
                <a16:creationId xmlns:a16="http://schemas.microsoft.com/office/drawing/2014/main" id="{A2EDAA06-9F1D-4F59-75BA-5EE72A347F77}"/>
              </a:ext>
            </a:extLst>
          </p:cNvPr>
          <p:cNvPicPr>
            <a:picLocks noChangeAspect="1"/>
          </p:cNvPicPr>
          <p:nvPr/>
        </p:nvPicPr>
        <p:blipFill>
          <a:blip r:embed="rId3"/>
          <a:stretch>
            <a:fillRect/>
          </a:stretch>
        </p:blipFill>
        <p:spPr>
          <a:xfrm>
            <a:off x="3445898" y="810044"/>
            <a:ext cx="5624051" cy="5497687"/>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1"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334296"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mj-lt"/>
                <a:ea typeface="Verdana" panose="020B0604030504040204" pitchFamily="34" charset="0"/>
              </a:rPr>
              <a:t>Use Cases</a:t>
            </a:r>
            <a:endParaRPr lang="en-IN" sz="1600" dirty="0">
              <a:latin typeface="+mj-lt"/>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mj-lt"/>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sz="1600" dirty="0">
              <a:latin typeface="+mj-lt"/>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 Medical Imaging Segment tumors and organs in MRI/CT scans by analyzing intensity and texture distributions.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Remote Sensing Classify land use (e.g., forests, water bodies) and detect changes using multi-band satellite images.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Industrial Inspection Identify defects in products by correlating features like color, texture, and intensity. </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Autonomous Vehicles Detect objects and lanes for safe navigation using spatial and edge-based histograms.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Image Retrieval Enhance search accuracy in image databases by indexing color and texture features</a:t>
            </a:r>
            <a:endParaRPr lang="en-IN" sz="1600" dirty="0">
              <a:latin typeface="+mj-lt"/>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26132"/>
            <a:ext cx="5761704" cy="5766743"/>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mj-lt"/>
                <a:ea typeface="Verdana" panose="020B0604030504040204" pitchFamily="34" charset="0"/>
              </a:rPr>
              <a:t>Test Cases </a:t>
            </a:r>
          </a:p>
          <a:p>
            <a:pPr marR="0" lvl="0" rtl="0">
              <a:lnSpc>
                <a:spcPct val="100000"/>
              </a:lnSpc>
              <a:spcBef>
                <a:spcPts val="0"/>
              </a:spcBef>
              <a:spcAft>
                <a:spcPts val="0"/>
              </a:spcAft>
            </a:pPr>
            <a:endParaRPr lang="en-IN" sz="1600" dirty="0">
              <a:latin typeface="+mj-lt"/>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An image with high dynamic range (HDR), where both bright and dark areas are captured with variations in color, intensity, and texture (e.g., a sunset with high contrast and color gradients).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Useful for assessing feature distribution in images with extreme variances.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Real-World Image with Complex Shadows and Multiple Features real-world image containing shadows, where the shadows create variations in intensity, texture, and color (e.g., a person standing under a tree with dappled lighting).</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Tests how the histogram handles overlaps between features caused by shadows and highlights.</a:t>
            </a:r>
          </a:p>
          <a:p>
            <a:pPr marL="285750" marR="0" lvl="0" indent="-285750" rtl="0">
              <a:lnSpc>
                <a:spcPct val="100000"/>
              </a:lnSpc>
              <a:spcBef>
                <a:spcPts val="0"/>
              </a:spcBef>
              <a:spcAft>
                <a:spcPts val="0"/>
              </a:spcAft>
              <a:buFont typeface="Arial" panose="020B0604020202020204" pitchFamily="34" charset="0"/>
              <a:buChar char="•"/>
            </a:pPr>
            <a:r>
              <a:rPr lang="en-US" sz="1600" dirty="0">
                <a:latin typeface="+mj-lt"/>
              </a:rPr>
              <a:t> Highly Textured Multivariate Image</a:t>
            </a:r>
            <a:endParaRPr lang="en-IN" sz="1600" dirty="0">
              <a:latin typeface="+mj-lt"/>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62115"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2000" b="1" dirty="0">
                <a:latin typeface="Verdana" panose="020B0604030504040204" pitchFamily="34" charset="0"/>
                <a:ea typeface="Verdana" panose="020B0604030504040204" pitchFamily="34" charset="0"/>
              </a:rPr>
              <a:t> Results : </a:t>
            </a:r>
          </a:p>
          <a:p>
            <a:pPr marR="0" lvl="0" rtl="0">
              <a:lnSpc>
                <a:spcPct val="100000"/>
              </a:lnSpc>
              <a:spcBef>
                <a:spcPts val="0"/>
              </a:spcBef>
              <a:spcAft>
                <a:spcPts val="0"/>
              </a:spcAft>
            </a:pPr>
            <a:r>
              <a:rPr lang="en-IN" sz="2000" b="1"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r>
              <a:rPr lang="en-IN" sz="2000"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AA96FB16-D931-47E1-0CC8-763175B5842D}"/>
              </a:ext>
            </a:extLst>
          </p:cNvPr>
          <p:cNvPicPr>
            <a:picLocks noChangeAspect="1"/>
          </p:cNvPicPr>
          <p:nvPr/>
        </p:nvPicPr>
        <p:blipFill>
          <a:blip r:embed="rId2"/>
          <a:stretch>
            <a:fillRect/>
          </a:stretch>
        </p:blipFill>
        <p:spPr>
          <a:xfrm>
            <a:off x="1466850" y="1419225"/>
            <a:ext cx="9258300" cy="4019550"/>
          </a:xfrm>
          <a:prstGeom prst="rect">
            <a:avLst/>
          </a:prstGeom>
        </p:spPr>
      </p:pic>
      <p:sp>
        <p:nvSpPr>
          <p:cNvPr id="8" name="TextBox 7">
            <a:extLst>
              <a:ext uri="{FF2B5EF4-FFF2-40B4-BE49-F238E27FC236}">
                <a16:creationId xmlns:a16="http://schemas.microsoft.com/office/drawing/2014/main" id="{9D3772A0-190E-A973-274F-AF15A85274D4}"/>
              </a:ext>
            </a:extLst>
          </p:cNvPr>
          <p:cNvSpPr txBox="1"/>
          <p:nvPr/>
        </p:nvSpPr>
        <p:spPr>
          <a:xfrm>
            <a:off x="1466850" y="5742039"/>
            <a:ext cx="9092995" cy="523220"/>
          </a:xfrm>
          <a:prstGeom prst="rect">
            <a:avLst/>
          </a:prstGeom>
          <a:noFill/>
        </p:spPr>
        <p:txBody>
          <a:bodyPr wrap="square" rtlCol="0">
            <a:spAutoFit/>
          </a:bodyPr>
          <a:lstStyle/>
          <a:p>
            <a:r>
              <a:rPr lang="en-IN" b="1" dirty="0"/>
              <a:t>Fig.1.Original Image, Fig.2.Noisy Image, Fig.3.Gaussian filter, Fig.4.Median filter, Fig.5.Weiner filter, Fig.6.Histogram Equalization, Fig.7.CLAHE image, Fig.8.Proposed Image</a:t>
            </a:r>
          </a:p>
        </p:txBody>
      </p:sp>
      <p:sp>
        <p:nvSpPr>
          <p:cNvPr id="2" name="TextBox 1">
            <a:extLst>
              <a:ext uri="{FF2B5EF4-FFF2-40B4-BE49-F238E27FC236}">
                <a16:creationId xmlns:a16="http://schemas.microsoft.com/office/drawing/2014/main" id="{B0AC28A1-F9BC-0CF7-ADEF-CE5924E4F50E}"/>
              </a:ext>
            </a:extLst>
          </p:cNvPr>
          <p:cNvSpPr txBox="1"/>
          <p:nvPr/>
        </p:nvSpPr>
        <p:spPr>
          <a:xfrm>
            <a:off x="3487711" y="1023494"/>
            <a:ext cx="5216577" cy="307777"/>
          </a:xfrm>
          <a:prstGeom prst="rect">
            <a:avLst/>
          </a:prstGeom>
          <a:noFill/>
        </p:spPr>
        <p:txBody>
          <a:bodyPr wrap="square" rtlCol="0">
            <a:spAutoFit/>
          </a:bodyPr>
          <a:lstStyle/>
          <a:p>
            <a:pPr algn="ctr"/>
            <a:r>
              <a:rPr lang="en-US" dirty="0"/>
              <a:t>IMAGE-1(salt &amp; pepper noise)</a:t>
            </a:r>
            <a:endParaRPr lang="en-IN" dirty="0"/>
          </a:p>
        </p:txBody>
      </p:sp>
    </p:spTree>
    <p:extLst>
      <p:ext uri="{BB962C8B-B14F-4D97-AF65-F5344CB8AC3E}">
        <p14:creationId xmlns:p14="http://schemas.microsoft.com/office/powerpoint/2010/main" val="122919098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5778</TotalTime>
  <Words>1610</Words>
  <Application>Microsoft Office PowerPoint</Application>
  <PresentationFormat>Widescreen</PresentationFormat>
  <Paragraphs>146</Paragraphs>
  <Slides>15</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Open Sans</vt:lpstr>
      <vt:lpstr>Aharoni</vt:lpstr>
      <vt:lpstr>Symbol</vt:lpstr>
      <vt:lpstr>Arial</vt:lpstr>
      <vt:lpstr>Times New Roman</vt:lpstr>
      <vt:lpstr>Verdana</vt:lpstr>
      <vt:lpstr>Calibri</vt:lpstr>
      <vt:lpstr>Plus Jakarta Sans</vt:lpstr>
      <vt:lpstr>Montserrat Medium</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sathish b</cp:lastModifiedBy>
  <cp:revision>46</cp:revision>
  <dcterms:created xsi:type="dcterms:W3CDTF">2022-05-23T07:15:42Z</dcterms:created>
  <dcterms:modified xsi:type="dcterms:W3CDTF">2025-03-19T09:06:02Z</dcterms:modified>
</cp:coreProperties>
</file>