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Lst>
  <p:sldSz cx="32004000" cy="36347400"/>
  <p:notesSz cx="6858000" cy="9144000"/>
  <p:embeddedFontLst>
    <p:embeddedFont>
      <p:font typeface="Calibri (MS)" charset="1" panose="020F0502020204030204"/>
      <p:regular r:id="rId7"/>
    </p:embeddedFont>
    <p:embeddedFont>
      <p:font typeface="Poppins Bold" charset="1" panose="00000800000000000000"/>
      <p:regular r:id="rId8"/>
    </p:embeddedFont>
    <p:embeddedFont>
      <p:font typeface="Poppins" charset="1" panose="00000500000000000000"/>
      <p:regular r:id="rId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https://github.com/Bollineni-satish/Medical-Image-Enhancement-based-on-CLAHE-approach" TargetMode="External" Type="http://schemas.openxmlformats.org/officeDocument/2006/relationships/hyperlink"/><Relationship Id="rId5" Target="https://drive.google.com/file/d/1wiyTy_D-j1oPOtniXtiZwymcEfzN62mj/view?usp=sharing" TargetMode="External" Type="http://schemas.openxmlformats.org/officeDocument/2006/relationships/hyperlink"/><Relationship Id="rId6" Target="../media/image3.png" Type="http://schemas.openxmlformats.org/officeDocument/2006/relationships/image"/><Relationship Id="rId7" Target="../media/image4.png" Type="http://schemas.openxmlformats.org/officeDocument/2006/relationships/image"/><Relationship Id="rId8" Target="../media/image5.jpeg" Type="http://schemas.openxmlformats.org/officeDocument/2006/relationships/image"/><Relationship Id="rId9" Target="../media/image6.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26185" y="5341402"/>
            <a:ext cx="6104428" cy="938719"/>
            <a:chOff x="0" y="0"/>
            <a:chExt cx="8139237" cy="1251625"/>
          </a:xfrm>
        </p:grpSpPr>
        <p:sp>
          <p:nvSpPr>
            <p:cNvPr name="Freeform 3" id="3"/>
            <p:cNvSpPr/>
            <p:nvPr/>
          </p:nvSpPr>
          <p:spPr>
            <a:xfrm flipH="false" flipV="false" rot="0">
              <a:off x="0" y="0"/>
              <a:ext cx="8139237" cy="1251625"/>
            </a:xfrm>
            <a:custGeom>
              <a:avLst/>
              <a:gdLst/>
              <a:ahLst/>
              <a:cxnLst/>
              <a:rect r="r" b="b" t="t" l="l"/>
              <a:pathLst>
                <a:path h="1251625" w="8139237">
                  <a:moveTo>
                    <a:pt x="0" y="0"/>
                  </a:moveTo>
                  <a:lnTo>
                    <a:pt x="8139237" y="0"/>
                  </a:lnTo>
                  <a:lnTo>
                    <a:pt x="8139237" y="1251625"/>
                  </a:lnTo>
                  <a:lnTo>
                    <a:pt x="0" y="1251625"/>
                  </a:lnTo>
                  <a:close/>
                </a:path>
              </a:pathLst>
            </a:custGeom>
            <a:solidFill>
              <a:srgbClr val="000000">
                <a:alpha val="0"/>
              </a:srgbClr>
            </a:solidFill>
          </p:spPr>
        </p:sp>
        <p:sp>
          <p:nvSpPr>
            <p:cNvPr name="TextBox 4" id="4"/>
            <p:cNvSpPr txBox="true"/>
            <p:nvPr/>
          </p:nvSpPr>
          <p:spPr>
            <a:xfrm>
              <a:off x="0" y="-123825"/>
              <a:ext cx="8139237" cy="1375450"/>
            </a:xfrm>
            <a:prstGeom prst="rect">
              <a:avLst/>
            </a:prstGeom>
          </p:spPr>
          <p:txBody>
            <a:bodyPr anchor="t" rtlCol="false" tIns="0" lIns="0" bIns="0" rIns="0"/>
            <a:lstStyle/>
            <a:p>
              <a:pPr algn="l">
                <a:lnSpc>
                  <a:spcPts val="6600"/>
                </a:lnSpc>
              </a:pPr>
              <a:r>
                <a:rPr lang="en-US" sz="5500">
                  <a:solidFill>
                    <a:srgbClr val="000000"/>
                  </a:solidFill>
                  <a:latin typeface="Calibri (MS)"/>
                  <a:ea typeface="Calibri (MS)"/>
                  <a:cs typeface="Calibri (MS)"/>
                  <a:sym typeface="Calibri (MS)"/>
                </a:rPr>
                <a:t>Insert your text Here</a:t>
              </a:r>
            </a:p>
          </p:txBody>
        </p:sp>
      </p:grpSp>
      <p:grpSp>
        <p:nvGrpSpPr>
          <p:cNvPr name="Group 5" id="5"/>
          <p:cNvGrpSpPr/>
          <p:nvPr/>
        </p:nvGrpSpPr>
        <p:grpSpPr>
          <a:xfrm rot="0">
            <a:off x="348508" y="19230032"/>
            <a:ext cx="6104428" cy="938719"/>
            <a:chOff x="0" y="0"/>
            <a:chExt cx="8139237" cy="1251625"/>
          </a:xfrm>
        </p:grpSpPr>
        <p:sp>
          <p:nvSpPr>
            <p:cNvPr name="Freeform 6" id="6"/>
            <p:cNvSpPr/>
            <p:nvPr/>
          </p:nvSpPr>
          <p:spPr>
            <a:xfrm flipH="false" flipV="false" rot="0">
              <a:off x="0" y="0"/>
              <a:ext cx="8139237" cy="1251625"/>
            </a:xfrm>
            <a:custGeom>
              <a:avLst/>
              <a:gdLst/>
              <a:ahLst/>
              <a:cxnLst/>
              <a:rect r="r" b="b" t="t" l="l"/>
              <a:pathLst>
                <a:path h="1251625" w="8139237">
                  <a:moveTo>
                    <a:pt x="0" y="0"/>
                  </a:moveTo>
                  <a:lnTo>
                    <a:pt x="8139237" y="0"/>
                  </a:lnTo>
                  <a:lnTo>
                    <a:pt x="8139237" y="1251625"/>
                  </a:lnTo>
                  <a:lnTo>
                    <a:pt x="0" y="1251625"/>
                  </a:lnTo>
                  <a:close/>
                </a:path>
              </a:pathLst>
            </a:custGeom>
            <a:solidFill>
              <a:srgbClr val="000000">
                <a:alpha val="0"/>
              </a:srgbClr>
            </a:solidFill>
          </p:spPr>
        </p:sp>
        <p:sp>
          <p:nvSpPr>
            <p:cNvPr name="TextBox 7" id="7"/>
            <p:cNvSpPr txBox="true"/>
            <p:nvPr/>
          </p:nvSpPr>
          <p:spPr>
            <a:xfrm>
              <a:off x="0" y="-123825"/>
              <a:ext cx="8139237" cy="1375450"/>
            </a:xfrm>
            <a:prstGeom prst="rect">
              <a:avLst/>
            </a:prstGeom>
          </p:spPr>
          <p:txBody>
            <a:bodyPr anchor="t" rtlCol="false" tIns="0" lIns="0" bIns="0" rIns="0"/>
            <a:lstStyle/>
            <a:p>
              <a:pPr algn="l">
                <a:lnSpc>
                  <a:spcPts val="6600"/>
                </a:lnSpc>
              </a:pPr>
              <a:r>
                <a:rPr lang="en-US" sz="5500">
                  <a:solidFill>
                    <a:srgbClr val="000000"/>
                  </a:solidFill>
                  <a:latin typeface="Calibri (MS)"/>
                  <a:ea typeface="Calibri (MS)"/>
                  <a:cs typeface="Calibri (MS)"/>
                  <a:sym typeface="Calibri (MS)"/>
                </a:rPr>
                <a:t>Insert your text Here</a:t>
              </a:r>
            </a:p>
          </p:txBody>
        </p:sp>
      </p:grpSp>
      <p:grpSp>
        <p:nvGrpSpPr>
          <p:cNvPr name="Group 8" id="8"/>
          <p:cNvGrpSpPr/>
          <p:nvPr/>
        </p:nvGrpSpPr>
        <p:grpSpPr>
          <a:xfrm rot="0">
            <a:off x="11148182" y="5341402"/>
            <a:ext cx="6104428" cy="938719"/>
            <a:chOff x="0" y="0"/>
            <a:chExt cx="8139237" cy="1251625"/>
          </a:xfrm>
        </p:grpSpPr>
        <p:sp>
          <p:nvSpPr>
            <p:cNvPr name="Freeform 9" id="9"/>
            <p:cNvSpPr/>
            <p:nvPr/>
          </p:nvSpPr>
          <p:spPr>
            <a:xfrm flipH="false" flipV="false" rot="0">
              <a:off x="0" y="0"/>
              <a:ext cx="8139237" cy="1251625"/>
            </a:xfrm>
            <a:custGeom>
              <a:avLst/>
              <a:gdLst/>
              <a:ahLst/>
              <a:cxnLst/>
              <a:rect r="r" b="b" t="t" l="l"/>
              <a:pathLst>
                <a:path h="1251625" w="8139237">
                  <a:moveTo>
                    <a:pt x="0" y="0"/>
                  </a:moveTo>
                  <a:lnTo>
                    <a:pt x="8139237" y="0"/>
                  </a:lnTo>
                  <a:lnTo>
                    <a:pt x="8139237" y="1251625"/>
                  </a:lnTo>
                  <a:lnTo>
                    <a:pt x="0" y="1251625"/>
                  </a:lnTo>
                  <a:close/>
                </a:path>
              </a:pathLst>
            </a:custGeom>
            <a:solidFill>
              <a:srgbClr val="000000">
                <a:alpha val="0"/>
              </a:srgbClr>
            </a:solidFill>
          </p:spPr>
        </p:sp>
        <p:sp>
          <p:nvSpPr>
            <p:cNvPr name="TextBox 10" id="10"/>
            <p:cNvSpPr txBox="true"/>
            <p:nvPr/>
          </p:nvSpPr>
          <p:spPr>
            <a:xfrm>
              <a:off x="0" y="-123825"/>
              <a:ext cx="8139237" cy="1375450"/>
            </a:xfrm>
            <a:prstGeom prst="rect">
              <a:avLst/>
            </a:prstGeom>
          </p:spPr>
          <p:txBody>
            <a:bodyPr anchor="t" rtlCol="false" tIns="0" lIns="0" bIns="0" rIns="0"/>
            <a:lstStyle/>
            <a:p>
              <a:pPr algn="l">
                <a:lnSpc>
                  <a:spcPts val="6600"/>
                </a:lnSpc>
              </a:pPr>
              <a:r>
                <a:rPr lang="en-US" sz="5500">
                  <a:solidFill>
                    <a:srgbClr val="000000"/>
                  </a:solidFill>
                  <a:latin typeface="Calibri (MS)"/>
                  <a:ea typeface="Calibri (MS)"/>
                  <a:cs typeface="Calibri (MS)"/>
                  <a:sym typeface="Calibri (MS)"/>
                </a:rPr>
                <a:t>Insert your text Here</a:t>
              </a:r>
            </a:p>
          </p:txBody>
        </p:sp>
      </p:grpSp>
      <p:grpSp>
        <p:nvGrpSpPr>
          <p:cNvPr name="Group 11" id="11"/>
          <p:cNvGrpSpPr/>
          <p:nvPr/>
        </p:nvGrpSpPr>
        <p:grpSpPr>
          <a:xfrm rot="0">
            <a:off x="21488398" y="5341402"/>
            <a:ext cx="6104428" cy="938719"/>
            <a:chOff x="0" y="0"/>
            <a:chExt cx="8139237" cy="1251625"/>
          </a:xfrm>
        </p:grpSpPr>
        <p:sp>
          <p:nvSpPr>
            <p:cNvPr name="Freeform 12" id="12"/>
            <p:cNvSpPr/>
            <p:nvPr/>
          </p:nvSpPr>
          <p:spPr>
            <a:xfrm flipH="false" flipV="false" rot="0">
              <a:off x="0" y="0"/>
              <a:ext cx="8139237" cy="1251625"/>
            </a:xfrm>
            <a:custGeom>
              <a:avLst/>
              <a:gdLst/>
              <a:ahLst/>
              <a:cxnLst/>
              <a:rect r="r" b="b" t="t" l="l"/>
              <a:pathLst>
                <a:path h="1251625" w="8139237">
                  <a:moveTo>
                    <a:pt x="0" y="0"/>
                  </a:moveTo>
                  <a:lnTo>
                    <a:pt x="8139237" y="0"/>
                  </a:lnTo>
                  <a:lnTo>
                    <a:pt x="8139237" y="1251625"/>
                  </a:lnTo>
                  <a:lnTo>
                    <a:pt x="0" y="1251625"/>
                  </a:lnTo>
                  <a:close/>
                </a:path>
              </a:pathLst>
            </a:custGeom>
            <a:solidFill>
              <a:srgbClr val="000000">
                <a:alpha val="0"/>
              </a:srgbClr>
            </a:solidFill>
          </p:spPr>
        </p:sp>
        <p:sp>
          <p:nvSpPr>
            <p:cNvPr name="TextBox 13" id="13"/>
            <p:cNvSpPr txBox="true"/>
            <p:nvPr/>
          </p:nvSpPr>
          <p:spPr>
            <a:xfrm>
              <a:off x="0" y="-123825"/>
              <a:ext cx="8139237" cy="1375450"/>
            </a:xfrm>
            <a:prstGeom prst="rect">
              <a:avLst/>
            </a:prstGeom>
          </p:spPr>
          <p:txBody>
            <a:bodyPr anchor="t" rtlCol="false" tIns="0" lIns="0" bIns="0" rIns="0"/>
            <a:lstStyle/>
            <a:p>
              <a:pPr algn="l">
                <a:lnSpc>
                  <a:spcPts val="6600"/>
                </a:lnSpc>
              </a:pPr>
              <a:r>
                <a:rPr lang="en-US" sz="5500">
                  <a:solidFill>
                    <a:srgbClr val="000000"/>
                  </a:solidFill>
                  <a:latin typeface="Calibri (MS)"/>
                  <a:ea typeface="Calibri (MS)"/>
                  <a:cs typeface="Calibri (MS)"/>
                  <a:sym typeface="Calibri (MS)"/>
                </a:rPr>
                <a:t>Insert your text Here</a:t>
              </a:r>
            </a:p>
          </p:txBody>
        </p:sp>
      </p:grpSp>
      <p:grpSp>
        <p:nvGrpSpPr>
          <p:cNvPr name="Group 14" id="14"/>
          <p:cNvGrpSpPr/>
          <p:nvPr/>
        </p:nvGrpSpPr>
        <p:grpSpPr>
          <a:xfrm rot="0">
            <a:off x="11125200" y="25647650"/>
            <a:ext cx="6104428" cy="938719"/>
            <a:chOff x="0" y="0"/>
            <a:chExt cx="8139237" cy="1251625"/>
          </a:xfrm>
        </p:grpSpPr>
        <p:sp>
          <p:nvSpPr>
            <p:cNvPr name="Freeform 15" id="15"/>
            <p:cNvSpPr/>
            <p:nvPr/>
          </p:nvSpPr>
          <p:spPr>
            <a:xfrm flipH="false" flipV="false" rot="0">
              <a:off x="0" y="0"/>
              <a:ext cx="8139237" cy="1251625"/>
            </a:xfrm>
            <a:custGeom>
              <a:avLst/>
              <a:gdLst/>
              <a:ahLst/>
              <a:cxnLst/>
              <a:rect r="r" b="b" t="t" l="l"/>
              <a:pathLst>
                <a:path h="1251625" w="8139237">
                  <a:moveTo>
                    <a:pt x="0" y="0"/>
                  </a:moveTo>
                  <a:lnTo>
                    <a:pt x="8139237" y="0"/>
                  </a:lnTo>
                  <a:lnTo>
                    <a:pt x="8139237" y="1251625"/>
                  </a:lnTo>
                  <a:lnTo>
                    <a:pt x="0" y="1251625"/>
                  </a:lnTo>
                  <a:close/>
                </a:path>
              </a:pathLst>
            </a:custGeom>
            <a:solidFill>
              <a:srgbClr val="000000">
                <a:alpha val="0"/>
              </a:srgbClr>
            </a:solidFill>
          </p:spPr>
        </p:sp>
        <p:sp>
          <p:nvSpPr>
            <p:cNvPr name="TextBox 16" id="16"/>
            <p:cNvSpPr txBox="true"/>
            <p:nvPr/>
          </p:nvSpPr>
          <p:spPr>
            <a:xfrm>
              <a:off x="0" y="-123825"/>
              <a:ext cx="8139237" cy="1375450"/>
            </a:xfrm>
            <a:prstGeom prst="rect">
              <a:avLst/>
            </a:prstGeom>
          </p:spPr>
          <p:txBody>
            <a:bodyPr anchor="t" rtlCol="false" tIns="0" lIns="0" bIns="0" rIns="0"/>
            <a:lstStyle/>
            <a:p>
              <a:pPr algn="l">
                <a:lnSpc>
                  <a:spcPts val="6600"/>
                </a:lnSpc>
              </a:pPr>
              <a:r>
                <a:rPr lang="en-US" sz="5500">
                  <a:solidFill>
                    <a:srgbClr val="000000"/>
                  </a:solidFill>
                  <a:latin typeface="Calibri (MS)"/>
                  <a:ea typeface="Calibri (MS)"/>
                  <a:cs typeface="Calibri (MS)"/>
                  <a:sym typeface="Calibri (MS)"/>
                </a:rPr>
                <a:t>Insert your text Here</a:t>
              </a:r>
            </a:p>
          </p:txBody>
        </p:sp>
      </p:grpSp>
      <p:grpSp>
        <p:nvGrpSpPr>
          <p:cNvPr name="Group 17" id="17"/>
          <p:cNvGrpSpPr/>
          <p:nvPr/>
        </p:nvGrpSpPr>
        <p:grpSpPr>
          <a:xfrm rot="0">
            <a:off x="0" y="2810275"/>
            <a:ext cx="32004000" cy="33518073"/>
            <a:chOff x="0" y="0"/>
            <a:chExt cx="42672000" cy="44690764"/>
          </a:xfrm>
        </p:grpSpPr>
        <p:sp>
          <p:nvSpPr>
            <p:cNvPr name="Freeform 18" id="18"/>
            <p:cNvSpPr/>
            <p:nvPr/>
          </p:nvSpPr>
          <p:spPr>
            <a:xfrm flipH="false" flipV="false" rot="0">
              <a:off x="0" y="0"/>
              <a:ext cx="42672000" cy="44690792"/>
            </a:xfrm>
            <a:custGeom>
              <a:avLst/>
              <a:gdLst/>
              <a:ahLst/>
              <a:cxnLst/>
              <a:rect r="r" b="b" t="t" l="l"/>
              <a:pathLst>
                <a:path h="44690792" w="42672000">
                  <a:moveTo>
                    <a:pt x="0" y="0"/>
                  </a:moveTo>
                  <a:lnTo>
                    <a:pt x="42672000" y="0"/>
                  </a:lnTo>
                  <a:lnTo>
                    <a:pt x="42672000" y="44690792"/>
                  </a:lnTo>
                  <a:lnTo>
                    <a:pt x="0" y="44690792"/>
                  </a:lnTo>
                  <a:close/>
                </a:path>
              </a:pathLst>
            </a:custGeom>
            <a:solidFill>
              <a:srgbClr val="9DC3E6"/>
            </a:solidFill>
          </p:spPr>
        </p:sp>
      </p:grpSp>
      <p:grpSp>
        <p:nvGrpSpPr>
          <p:cNvPr name="Group 19" id="19"/>
          <p:cNvGrpSpPr/>
          <p:nvPr/>
        </p:nvGrpSpPr>
        <p:grpSpPr>
          <a:xfrm rot="0">
            <a:off x="0" y="-31750"/>
            <a:ext cx="32004000" cy="2842026"/>
            <a:chOff x="0" y="0"/>
            <a:chExt cx="42672000" cy="3789368"/>
          </a:xfrm>
        </p:grpSpPr>
        <p:sp>
          <p:nvSpPr>
            <p:cNvPr name="Freeform 20" id="20"/>
            <p:cNvSpPr/>
            <p:nvPr/>
          </p:nvSpPr>
          <p:spPr>
            <a:xfrm flipH="false" flipV="false" rot="0">
              <a:off x="0" y="0"/>
              <a:ext cx="42672000" cy="3789426"/>
            </a:xfrm>
            <a:custGeom>
              <a:avLst/>
              <a:gdLst/>
              <a:ahLst/>
              <a:cxnLst/>
              <a:rect r="r" b="b" t="t" l="l"/>
              <a:pathLst>
                <a:path h="3789426" w="42672000">
                  <a:moveTo>
                    <a:pt x="0" y="0"/>
                  </a:moveTo>
                  <a:lnTo>
                    <a:pt x="42672000" y="0"/>
                  </a:lnTo>
                  <a:lnTo>
                    <a:pt x="42672000" y="3789426"/>
                  </a:lnTo>
                  <a:lnTo>
                    <a:pt x="0" y="3789426"/>
                  </a:lnTo>
                  <a:close/>
                </a:path>
              </a:pathLst>
            </a:custGeom>
            <a:solidFill>
              <a:srgbClr val="E2F0D9"/>
            </a:solidFill>
          </p:spPr>
        </p:sp>
      </p:grpSp>
      <p:grpSp>
        <p:nvGrpSpPr>
          <p:cNvPr name="Group 21" id="21"/>
          <p:cNvGrpSpPr/>
          <p:nvPr/>
        </p:nvGrpSpPr>
        <p:grpSpPr>
          <a:xfrm rot="0">
            <a:off x="6249068" y="481941"/>
            <a:ext cx="17525332" cy="4367731"/>
            <a:chOff x="0" y="0"/>
            <a:chExt cx="23367109" cy="5823641"/>
          </a:xfrm>
        </p:grpSpPr>
        <p:sp>
          <p:nvSpPr>
            <p:cNvPr name="Freeform 22" id="22"/>
            <p:cNvSpPr/>
            <p:nvPr/>
          </p:nvSpPr>
          <p:spPr>
            <a:xfrm flipH="false" flipV="false" rot="0">
              <a:off x="0" y="0"/>
              <a:ext cx="23367109" cy="5823641"/>
            </a:xfrm>
            <a:custGeom>
              <a:avLst/>
              <a:gdLst/>
              <a:ahLst/>
              <a:cxnLst/>
              <a:rect r="r" b="b" t="t" l="l"/>
              <a:pathLst>
                <a:path h="5823641" w="23367109">
                  <a:moveTo>
                    <a:pt x="0" y="0"/>
                  </a:moveTo>
                  <a:lnTo>
                    <a:pt x="23367109" y="0"/>
                  </a:lnTo>
                  <a:lnTo>
                    <a:pt x="23367109" y="5823641"/>
                  </a:lnTo>
                  <a:lnTo>
                    <a:pt x="0" y="5823641"/>
                  </a:lnTo>
                  <a:close/>
                </a:path>
              </a:pathLst>
            </a:custGeom>
            <a:solidFill>
              <a:srgbClr val="000000">
                <a:alpha val="0"/>
              </a:srgbClr>
            </a:solidFill>
          </p:spPr>
        </p:sp>
        <p:sp>
          <p:nvSpPr>
            <p:cNvPr name="TextBox 23" id="23"/>
            <p:cNvSpPr txBox="true"/>
            <p:nvPr/>
          </p:nvSpPr>
          <p:spPr>
            <a:xfrm>
              <a:off x="0" y="-66675"/>
              <a:ext cx="23367109" cy="5890316"/>
            </a:xfrm>
            <a:prstGeom prst="rect">
              <a:avLst/>
            </a:prstGeom>
          </p:spPr>
          <p:txBody>
            <a:bodyPr anchor="t" rtlCol="false" tIns="0" lIns="0" bIns="0" rIns="0"/>
            <a:lstStyle/>
            <a:p>
              <a:pPr algn="ctr">
                <a:lnSpc>
                  <a:spcPts val="7200"/>
                </a:lnSpc>
              </a:pPr>
              <a:r>
                <a:rPr lang="en-US" sz="6000" b="true">
                  <a:solidFill>
                    <a:srgbClr val="000000"/>
                  </a:solidFill>
                  <a:latin typeface="Poppins Bold"/>
                  <a:ea typeface="Poppins Bold"/>
                  <a:cs typeface="Poppins Bold"/>
                  <a:sym typeface="Poppins Bold"/>
                </a:rPr>
                <a:t>[Medical Image Enhancement</a:t>
              </a:r>
            </a:p>
            <a:p>
              <a:pPr algn="ctr">
                <a:lnSpc>
                  <a:spcPts val="7200"/>
                </a:lnSpc>
              </a:pPr>
              <a:r>
                <a:rPr lang="en-US" sz="6000" b="true">
                  <a:solidFill>
                    <a:srgbClr val="000000"/>
                  </a:solidFill>
                  <a:latin typeface="Poppins Bold"/>
                  <a:ea typeface="Poppins Bold"/>
                  <a:cs typeface="Poppins Bold"/>
                  <a:sym typeface="Poppins Bold"/>
                </a:rPr>
                <a:t>based on CLAHE approach]</a:t>
              </a:r>
            </a:p>
            <a:p>
              <a:pPr algn="ctr">
                <a:lnSpc>
                  <a:spcPts val="7200"/>
                </a:lnSpc>
              </a:pPr>
            </a:p>
            <a:p>
              <a:pPr algn="ctr">
                <a:lnSpc>
                  <a:spcPts val="7200"/>
                </a:lnSpc>
              </a:pPr>
            </a:p>
            <a:p>
              <a:pPr algn="ctr">
                <a:lnSpc>
                  <a:spcPts val="7200"/>
                </a:lnSpc>
              </a:pPr>
            </a:p>
          </p:txBody>
        </p:sp>
      </p:grpSp>
      <p:grpSp>
        <p:nvGrpSpPr>
          <p:cNvPr name="Group 24" id="24"/>
          <p:cNvGrpSpPr/>
          <p:nvPr/>
        </p:nvGrpSpPr>
        <p:grpSpPr>
          <a:xfrm rot="0">
            <a:off x="2763791" y="2999853"/>
            <a:ext cx="27241501" cy="426973"/>
            <a:chOff x="0" y="0"/>
            <a:chExt cx="36322001" cy="569297"/>
          </a:xfrm>
        </p:grpSpPr>
        <p:sp>
          <p:nvSpPr>
            <p:cNvPr name="Freeform 25" id="25"/>
            <p:cNvSpPr/>
            <p:nvPr/>
          </p:nvSpPr>
          <p:spPr>
            <a:xfrm flipH="false" flipV="false" rot="0">
              <a:off x="0" y="0"/>
              <a:ext cx="36322000" cy="569297"/>
            </a:xfrm>
            <a:custGeom>
              <a:avLst/>
              <a:gdLst/>
              <a:ahLst/>
              <a:cxnLst/>
              <a:rect r="r" b="b" t="t" l="l"/>
              <a:pathLst>
                <a:path h="569297" w="36322000">
                  <a:moveTo>
                    <a:pt x="0" y="0"/>
                  </a:moveTo>
                  <a:lnTo>
                    <a:pt x="36322000" y="0"/>
                  </a:lnTo>
                  <a:lnTo>
                    <a:pt x="36322000" y="569297"/>
                  </a:lnTo>
                  <a:lnTo>
                    <a:pt x="0" y="569297"/>
                  </a:lnTo>
                  <a:close/>
                </a:path>
              </a:pathLst>
            </a:custGeom>
            <a:solidFill>
              <a:srgbClr val="000000">
                <a:alpha val="0"/>
              </a:srgbClr>
            </a:solidFill>
          </p:spPr>
        </p:sp>
        <p:sp>
          <p:nvSpPr>
            <p:cNvPr name="TextBox 26" id="26"/>
            <p:cNvSpPr txBox="true"/>
            <p:nvPr/>
          </p:nvSpPr>
          <p:spPr>
            <a:xfrm>
              <a:off x="0" y="123825"/>
              <a:ext cx="36322001" cy="445472"/>
            </a:xfrm>
            <a:prstGeom prst="rect">
              <a:avLst/>
            </a:prstGeom>
          </p:spPr>
          <p:txBody>
            <a:bodyPr anchor="t" rtlCol="false" tIns="0" lIns="0" bIns="0" rIns="0"/>
            <a:lstStyle/>
            <a:p>
              <a:pPr algn="ctr">
                <a:lnSpc>
                  <a:spcPts val="2520"/>
                </a:lnSpc>
              </a:pPr>
              <a:r>
                <a:rPr lang="en-US" sz="3500" b="true">
                  <a:solidFill>
                    <a:srgbClr val="000000"/>
                  </a:solidFill>
                  <a:latin typeface="Poppins Bold"/>
                  <a:ea typeface="Poppins Bold"/>
                  <a:cs typeface="Poppins Bold"/>
                  <a:sym typeface="Poppins Bold"/>
                </a:rPr>
                <a:t>.  </a:t>
              </a:r>
            </a:p>
          </p:txBody>
        </p:sp>
      </p:grpSp>
      <p:grpSp>
        <p:nvGrpSpPr>
          <p:cNvPr name="Group 27" id="27"/>
          <p:cNvGrpSpPr/>
          <p:nvPr/>
        </p:nvGrpSpPr>
        <p:grpSpPr>
          <a:xfrm rot="0">
            <a:off x="2196036" y="3841536"/>
            <a:ext cx="27241501" cy="532066"/>
            <a:chOff x="0" y="0"/>
            <a:chExt cx="36322001" cy="709421"/>
          </a:xfrm>
        </p:grpSpPr>
        <p:sp>
          <p:nvSpPr>
            <p:cNvPr name="Freeform 28" id="28"/>
            <p:cNvSpPr/>
            <p:nvPr/>
          </p:nvSpPr>
          <p:spPr>
            <a:xfrm flipH="false" flipV="false" rot="0">
              <a:off x="0" y="0"/>
              <a:ext cx="36322000" cy="709421"/>
            </a:xfrm>
            <a:custGeom>
              <a:avLst/>
              <a:gdLst/>
              <a:ahLst/>
              <a:cxnLst/>
              <a:rect r="r" b="b" t="t" l="l"/>
              <a:pathLst>
                <a:path h="709421" w="36322000">
                  <a:moveTo>
                    <a:pt x="0" y="0"/>
                  </a:moveTo>
                  <a:lnTo>
                    <a:pt x="36322000" y="0"/>
                  </a:lnTo>
                  <a:lnTo>
                    <a:pt x="36322000" y="709421"/>
                  </a:lnTo>
                  <a:lnTo>
                    <a:pt x="0" y="709421"/>
                  </a:lnTo>
                  <a:close/>
                </a:path>
              </a:pathLst>
            </a:custGeom>
            <a:solidFill>
              <a:srgbClr val="000000">
                <a:alpha val="0"/>
              </a:srgbClr>
            </a:solidFill>
          </p:spPr>
        </p:sp>
        <p:sp>
          <p:nvSpPr>
            <p:cNvPr name="TextBox 29" id="29"/>
            <p:cNvSpPr txBox="true"/>
            <p:nvPr/>
          </p:nvSpPr>
          <p:spPr>
            <a:xfrm>
              <a:off x="0" y="161925"/>
              <a:ext cx="36322001" cy="547496"/>
            </a:xfrm>
            <a:prstGeom prst="rect">
              <a:avLst/>
            </a:prstGeom>
          </p:spPr>
          <p:txBody>
            <a:bodyPr anchor="t" rtlCol="false" tIns="0" lIns="0" bIns="0" rIns="0"/>
            <a:lstStyle/>
            <a:p>
              <a:pPr algn="ctr">
                <a:lnSpc>
                  <a:spcPts val="3240"/>
                </a:lnSpc>
              </a:pPr>
              <a:r>
                <a:rPr lang="en-US" sz="4500" b="true">
                  <a:solidFill>
                    <a:srgbClr val="000000"/>
                  </a:solidFill>
                  <a:latin typeface="Poppins Bold"/>
                  <a:ea typeface="Poppins Bold"/>
                  <a:cs typeface="Poppins Bold"/>
                  <a:sym typeface="Poppins Bold"/>
                </a:rPr>
                <a:t>Team Members : Satish Chandra B, Akhil S, Ansar S  </a:t>
              </a:r>
            </a:p>
          </p:txBody>
        </p:sp>
      </p:grpSp>
      <p:grpSp>
        <p:nvGrpSpPr>
          <p:cNvPr name="Group 30" id="30"/>
          <p:cNvGrpSpPr/>
          <p:nvPr/>
        </p:nvGrpSpPr>
        <p:grpSpPr>
          <a:xfrm rot="0">
            <a:off x="200785" y="4458100"/>
            <a:ext cx="10391013" cy="13154693"/>
            <a:chOff x="0" y="0"/>
            <a:chExt cx="13854684" cy="17539591"/>
          </a:xfrm>
        </p:grpSpPr>
        <p:sp>
          <p:nvSpPr>
            <p:cNvPr name="Freeform 31" id="31"/>
            <p:cNvSpPr/>
            <p:nvPr/>
          </p:nvSpPr>
          <p:spPr>
            <a:xfrm flipH="false" flipV="false" rot="0">
              <a:off x="0" y="0"/>
              <a:ext cx="13854685" cy="17539590"/>
            </a:xfrm>
            <a:custGeom>
              <a:avLst/>
              <a:gdLst/>
              <a:ahLst/>
              <a:cxnLst/>
              <a:rect r="r" b="b" t="t" l="l"/>
              <a:pathLst>
                <a:path h="17539590" w="13854685">
                  <a:moveTo>
                    <a:pt x="0" y="344932"/>
                  </a:moveTo>
                  <a:cubicBezTo>
                    <a:pt x="0" y="154432"/>
                    <a:pt x="154432" y="0"/>
                    <a:pt x="344932" y="0"/>
                  </a:cubicBezTo>
                  <a:lnTo>
                    <a:pt x="13509752" y="0"/>
                  </a:lnTo>
                  <a:cubicBezTo>
                    <a:pt x="13700252" y="0"/>
                    <a:pt x="13854685" y="154432"/>
                    <a:pt x="13854685" y="344932"/>
                  </a:cubicBezTo>
                  <a:lnTo>
                    <a:pt x="13854685" y="17194657"/>
                  </a:lnTo>
                  <a:cubicBezTo>
                    <a:pt x="13854685" y="17385157"/>
                    <a:pt x="13700252" y="17539590"/>
                    <a:pt x="13509752" y="17539590"/>
                  </a:cubicBezTo>
                  <a:lnTo>
                    <a:pt x="344932" y="17539590"/>
                  </a:lnTo>
                  <a:cubicBezTo>
                    <a:pt x="154432" y="17539590"/>
                    <a:pt x="0" y="17385157"/>
                    <a:pt x="0" y="17194657"/>
                  </a:cubicBezTo>
                  <a:close/>
                </a:path>
              </a:pathLst>
            </a:custGeom>
            <a:solidFill>
              <a:srgbClr val="E2F0D9"/>
            </a:solidFill>
          </p:spPr>
        </p:sp>
      </p:grpSp>
      <p:grpSp>
        <p:nvGrpSpPr>
          <p:cNvPr name="Group 32" id="32"/>
          <p:cNvGrpSpPr/>
          <p:nvPr/>
        </p:nvGrpSpPr>
        <p:grpSpPr>
          <a:xfrm rot="0">
            <a:off x="200785" y="17919698"/>
            <a:ext cx="10391013" cy="18088307"/>
            <a:chOff x="0" y="0"/>
            <a:chExt cx="13854684" cy="24117743"/>
          </a:xfrm>
        </p:grpSpPr>
        <p:sp>
          <p:nvSpPr>
            <p:cNvPr name="Freeform 33" id="33"/>
            <p:cNvSpPr/>
            <p:nvPr/>
          </p:nvSpPr>
          <p:spPr>
            <a:xfrm flipH="false" flipV="false" rot="0">
              <a:off x="0" y="0"/>
              <a:ext cx="13854685" cy="24117681"/>
            </a:xfrm>
            <a:custGeom>
              <a:avLst/>
              <a:gdLst/>
              <a:ahLst/>
              <a:cxnLst/>
              <a:rect r="r" b="b" t="t" l="l"/>
              <a:pathLst>
                <a:path h="24117681" w="13854685">
                  <a:moveTo>
                    <a:pt x="0" y="344932"/>
                  </a:moveTo>
                  <a:cubicBezTo>
                    <a:pt x="0" y="154432"/>
                    <a:pt x="154432" y="0"/>
                    <a:pt x="344932" y="0"/>
                  </a:cubicBezTo>
                  <a:lnTo>
                    <a:pt x="13509752" y="0"/>
                  </a:lnTo>
                  <a:cubicBezTo>
                    <a:pt x="13700252" y="0"/>
                    <a:pt x="13854685" y="154432"/>
                    <a:pt x="13854685" y="344932"/>
                  </a:cubicBezTo>
                  <a:lnTo>
                    <a:pt x="13854685" y="23772749"/>
                  </a:lnTo>
                  <a:cubicBezTo>
                    <a:pt x="13854685" y="23963249"/>
                    <a:pt x="13700252" y="24117681"/>
                    <a:pt x="13509752" y="24117681"/>
                  </a:cubicBezTo>
                  <a:lnTo>
                    <a:pt x="344932" y="24117681"/>
                  </a:lnTo>
                  <a:cubicBezTo>
                    <a:pt x="154432" y="24117681"/>
                    <a:pt x="0" y="23963249"/>
                    <a:pt x="0" y="23772749"/>
                  </a:cubicBezTo>
                  <a:close/>
                </a:path>
              </a:pathLst>
            </a:custGeom>
            <a:solidFill>
              <a:srgbClr val="E2F0D9"/>
            </a:solidFill>
          </p:spPr>
        </p:sp>
        <p:sp>
          <p:nvSpPr>
            <p:cNvPr name="TextBox 34" id="34"/>
            <p:cNvSpPr txBox="true"/>
            <p:nvPr/>
          </p:nvSpPr>
          <p:spPr>
            <a:xfrm>
              <a:off x="0" y="-19050"/>
              <a:ext cx="13854684" cy="24136793"/>
            </a:xfrm>
            <a:prstGeom prst="rect">
              <a:avLst/>
            </a:prstGeom>
          </p:spPr>
          <p:txBody>
            <a:bodyPr anchor="ctr" rtlCol="false" tIns="50800" lIns="50800" bIns="50800" rIns="50800"/>
            <a:lstStyle/>
            <a:p>
              <a:pPr algn="l" marL="301625" indent="-150812" lvl="1">
                <a:lnSpc>
                  <a:spcPts val="2999"/>
                </a:lnSpc>
                <a:buFont typeface="Arial"/>
                <a:buChar char="•"/>
              </a:pPr>
              <a:r>
                <a:rPr lang="en-US" sz="2499">
                  <a:solidFill>
                    <a:srgbClr val="000000"/>
                  </a:solidFill>
                  <a:latin typeface="Poppins"/>
                  <a:ea typeface="Poppins"/>
                  <a:cs typeface="Poppins"/>
                  <a:sym typeface="Poppins"/>
                </a:rPr>
                <a:t>Implementing the Retinex-Centered Contrast Enhancement Method for histopathology images offers numerous advantages and can support a variety of use cases tailored to medical imaging and diagnostics. Here are some key uses:</a:t>
              </a:r>
            </a:p>
            <a:p>
              <a:pPr algn="l" marL="301625" indent="-150812" lvl="1">
                <a:lnSpc>
                  <a:spcPts val="2999"/>
                </a:lnSpc>
              </a:pPr>
            </a:p>
            <a:p>
              <a:pPr algn="l" marL="301625" indent="-150812" lvl="1">
                <a:lnSpc>
                  <a:spcPts val="2999"/>
                </a:lnSpc>
                <a:buFont typeface="Arial"/>
                <a:buChar char="•"/>
              </a:pPr>
              <a:r>
                <a:rPr lang="en-US" b="true" sz="2499">
                  <a:solidFill>
                    <a:srgbClr val="000000"/>
                  </a:solidFill>
                  <a:latin typeface="Poppins Bold"/>
                  <a:ea typeface="Poppins Bold"/>
                  <a:cs typeface="Poppins Bold"/>
                  <a:sym typeface="Poppins Bold"/>
                </a:rPr>
                <a:t>Enhanced Image Contrast: </a:t>
              </a:r>
              <a:r>
                <a:rPr lang="en-US" sz="2499">
                  <a:solidFill>
                    <a:srgbClr val="000000"/>
                  </a:solidFill>
                  <a:latin typeface="Poppins"/>
                  <a:ea typeface="Poppins"/>
                  <a:cs typeface="Poppins"/>
                  <a:sym typeface="Poppins"/>
                </a:rPr>
                <a:t>The Retinex-based method improves the overall contrast of histopathology images by balancing global and local contrast enhancement, making it easier to visualize critical tissue structures and details for accurate diagnosis.</a:t>
              </a:r>
            </a:p>
            <a:p>
              <a:pPr algn="l" marL="301625" indent="-150812" lvl="1">
                <a:lnSpc>
                  <a:spcPts val="2999"/>
                </a:lnSpc>
              </a:pPr>
            </a:p>
            <a:p>
              <a:pPr algn="l" marL="301625" indent="-150812" lvl="1">
                <a:lnSpc>
                  <a:spcPts val="2999"/>
                </a:lnSpc>
                <a:buFont typeface="Arial"/>
                <a:buChar char="•"/>
              </a:pPr>
              <a:r>
                <a:rPr lang="en-US" b="true" sz="2499">
                  <a:solidFill>
                    <a:srgbClr val="000000"/>
                  </a:solidFill>
                  <a:latin typeface="Poppins Bold"/>
                  <a:ea typeface="Poppins Bold"/>
                  <a:cs typeface="Poppins Bold"/>
                  <a:sym typeface="Poppins Bold"/>
                </a:rPr>
                <a:t>Preservation of Natural Colors: </a:t>
              </a:r>
              <a:r>
                <a:rPr lang="en-US" sz="2499">
                  <a:solidFill>
                    <a:srgbClr val="000000"/>
                  </a:solidFill>
                  <a:latin typeface="Poppins"/>
                  <a:ea typeface="Poppins"/>
                  <a:cs typeface="Poppins"/>
                  <a:sym typeface="Poppins"/>
                </a:rPr>
                <a:t>By utilizing Multiscale Retinex with Adaptive Weighting (MSRAW), the method preserves the natural colour of histopathology images, preventing over-enhancement and maintaining a realistic appearance.</a:t>
              </a:r>
            </a:p>
            <a:p>
              <a:pPr algn="l" marL="301625" indent="-150812" lvl="1">
                <a:lnSpc>
                  <a:spcPts val="2999"/>
                </a:lnSpc>
              </a:pPr>
            </a:p>
            <a:p>
              <a:pPr algn="l" marL="301625" indent="-150812" lvl="1">
                <a:lnSpc>
                  <a:spcPts val="2999"/>
                </a:lnSpc>
                <a:buFont typeface="Arial"/>
                <a:buChar char="•"/>
              </a:pPr>
              <a:r>
                <a:rPr lang="en-US" b="true" sz="2499">
                  <a:solidFill>
                    <a:srgbClr val="000000"/>
                  </a:solidFill>
                  <a:latin typeface="Poppins Bold"/>
                  <a:ea typeface="Poppins Bold"/>
                  <a:cs typeface="Poppins Bold"/>
                  <a:sym typeface="Poppins Bold"/>
                </a:rPr>
                <a:t>Improved Local Detail Visibility</a:t>
              </a:r>
              <a:r>
                <a:rPr lang="en-US" sz="2499">
                  <a:solidFill>
                    <a:srgbClr val="000000"/>
                  </a:solidFill>
                  <a:latin typeface="Poppins"/>
                  <a:ea typeface="Poppins"/>
                  <a:cs typeface="Poppins"/>
                  <a:sym typeface="Poppins"/>
                </a:rPr>
                <a:t>: Weighted CLAHE (Contrast Limited Adaptive Histogram Equalization) is applied to enhance fine local details within the image, ensuring that important diagnostic information, such as cell and tissue structures, is clearly visible.</a:t>
              </a:r>
            </a:p>
            <a:p>
              <a:pPr algn="l" marL="301625" indent="-150812" lvl="1">
                <a:lnSpc>
                  <a:spcPts val="2999"/>
                </a:lnSpc>
              </a:pPr>
            </a:p>
            <a:p>
              <a:pPr algn="l" marL="301625" indent="-150812" lvl="1">
                <a:lnSpc>
                  <a:spcPts val="2999"/>
                </a:lnSpc>
                <a:buFont typeface="Arial"/>
                <a:buChar char="•"/>
              </a:pPr>
              <a:r>
                <a:rPr lang="en-US" b="true" sz="2499">
                  <a:solidFill>
                    <a:srgbClr val="000000"/>
                  </a:solidFill>
                  <a:latin typeface="Poppins Bold"/>
                  <a:ea typeface="Poppins Bold"/>
                  <a:cs typeface="Poppins Bold"/>
                  <a:sym typeface="Poppins Bold"/>
                </a:rPr>
                <a:t>Noise and Artifact Reduction</a:t>
              </a:r>
              <a:r>
                <a:rPr lang="en-US" sz="2499">
                  <a:solidFill>
                    <a:srgbClr val="000000"/>
                  </a:solidFill>
                  <a:latin typeface="Poppins"/>
                  <a:ea typeface="Poppins"/>
                  <a:cs typeface="Poppins"/>
                  <a:sym typeface="Poppins"/>
                </a:rPr>
                <a:t>: The combination of CLAHE outputs at different clip limits ensures that the image enhancement process avoids noise amplification and the creation of unwanted artifacts, providing clean, high-quality images.</a:t>
              </a:r>
            </a:p>
            <a:p>
              <a:pPr algn="l" marL="301625" indent="-150812" lvl="1">
                <a:lnSpc>
                  <a:spcPts val="2999"/>
                </a:lnSpc>
              </a:pPr>
            </a:p>
            <a:p>
              <a:pPr algn="l" marL="301625" indent="-150812" lvl="1">
                <a:lnSpc>
                  <a:spcPts val="2999"/>
                </a:lnSpc>
                <a:buFont typeface="Arial"/>
                <a:buChar char="•"/>
              </a:pPr>
              <a:r>
                <a:rPr lang="en-US" b="true" sz="2499">
                  <a:solidFill>
                    <a:srgbClr val="000000"/>
                  </a:solidFill>
                  <a:latin typeface="Poppins Bold"/>
                  <a:ea typeface="Poppins Bold"/>
                  <a:cs typeface="Poppins Bold"/>
                  <a:sym typeface="Poppins Bold"/>
                </a:rPr>
                <a:t>Optimized for Diagnostic Tools</a:t>
              </a:r>
              <a:r>
                <a:rPr lang="en-US" sz="2499">
                  <a:solidFill>
                    <a:srgbClr val="000000"/>
                  </a:solidFill>
                  <a:latin typeface="Poppins"/>
                  <a:ea typeface="Poppins"/>
                  <a:cs typeface="Poppins"/>
                  <a:sym typeface="Poppins"/>
                </a:rPr>
                <a:t>: The enhanced images produced by this method are ideal for use in computer-aided diagnosis (CAD) systems, improving the accuracy of disease detection algorithms, especially for tasks such as tissue segmentation and classification.</a:t>
              </a:r>
            </a:p>
            <a:p>
              <a:pPr algn="l" marL="301625" indent="-150812" lvl="1">
                <a:lnSpc>
                  <a:spcPts val="2999"/>
                </a:lnSpc>
              </a:pPr>
            </a:p>
            <a:p>
              <a:pPr algn="l" marL="301625" indent="-150812" lvl="1">
                <a:lnSpc>
                  <a:spcPts val="2999"/>
                </a:lnSpc>
                <a:buFont typeface="Arial"/>
                <a:buChar char="•"/>
              </a:pPr>
              <a:r>
                <a:rPr lang="en-US" b="true" sz="2499">
                  <a:solidFill>
                    <a:srgbClr val="000000"/>
                  </a:solidFill>
                  <a:latin typeface="Poppins Bold"/>
                  <a:ea typeface="Poppins Bold"/>
                  <a:cs typeface="Poppins Bold"/>
                  <a:sym typeface="Poppins Bold"/>
                </a:rPr>
                <a:t>Applications in Medical Research: </a:t>
              </a:r>
              <a:r>
                <a:rPr lang="en-US" sz="2499">
                  <a:solidFill>
                    <a:srgbClr val="000000"/>
                  </a:solidFill>
                  <a:latin typeface="Poppins"/>
                  <a:ea typeface="Poppins"/>
                  <a:cs typeface="Poppins"/>
                  <a:sym typeface="Poppins"/>
                </a:rPr>
                <a:t>The method supports medical research by providing high-quality histopathology images, enabling more precise analysis of diseases like cancer and contributing to advancements in pathology studies.</a:t>
              </a:r>
            </a:p>
            <a:p>
              <a:pPr algn="ctr" marL="301625" indent="-150812" lvl="1">
                <a:lnSpc>
                  <a:spcPts val="2999"/>
                </a:lnSpc>
              </a:pPr>
            </a:p>
          </p:txBody>
        </p:sp>
      </p:grpSp>
      <p:grpSp>
        <p:nvGrpSpPr>
          <p:cNvPr name="Group 35" id="35"/>
          <p:cNvGrpSpPr/>
          <p:nvPr/>
        </p:nvGrpSpPr>
        <p:grpSpPr>
          <a:xfrm rot="0">
            <a:off x="10896600" y="4608185"/>
            <a:ext cx="9857616" cy="19744114"/>
            <a:chOff x="0" y="0"/>
            <a:chExt cx="13143488" cy="26325485"/>
          </a:xfrm>
        </p:grpSpPr>
        <p:sp>
          <p:nvSpPr>
            <p:cNvPr name="Freeform 36" id="36"/>
            <p:cNvSpPr/>
            <p:nvPr/>
          </p:nvSpPr>
          <p:spPr>
            <a:xfrm flipH="false" flipV="false" rot="0">
              <a:off x="0" y="0"/>
              <a:ext cx="13143485" cy="26325450"/>
            </a:xfrm>
            <a:custGeom>
              <a:avLst/>
              <a:gdLst/>
              <a:ahLst/>
              <a:cxnLst/>
              <a:rect r="r" b="b" t="t" l="l"/>
              <a:pathLst>
                <a:path h="26325450" w="13143485">
                  <a:moveTo>
                    <a:pt x="0" y="327279"/>
                  </a:moveTo>
                  <a:cubicBezTo>
                    <a:pt x="0" y="146558"/>
                    <a:pt x="146558" y="0"/>
                    <a:pt x="327279" y="0"/>
                  </a:cubicBezTo>
                  <a:lnTo>
                    <a:pt x="12816205" y="0"/>
                  </a:lnTo>
                  <a:cubicBezTo>
                    <a:pt x="12996926" y="0"/>
                    <a:pt x="13143485" y="146558"/>
                    <a:pt x="13143485" y="327279"/>
                  </a:cubicBezTo>
                  <a:lnTo>
                    <a:pt x="13143485" y="25998170"/>
                  </a:lnTo>
                  <a:cubicBezTo>
                    <a:pt x="13143485" y="26178892"/>
                    <a:pt x="12996926" y="26325447"/>
                    <a:pt x="12816205" y="26325447"/>
                  </a:cubicBezTo>
                  <a:lnTo>
                    <a:pt x="327279" y="26325447"/>
                  </a:lnTo>
                  <a:cubicBezTo>
                    <a:pt x="146558" y="26325450"/>
                    <a:pt x="0" y="26179019"/>
                    <a:pt x="0" y="25998170"/>
                  </a:cubicBezTo>
                  <a:close/>
                </a:path>
              </a:pathLst>
            </a:custGeom>
            <a:solidFill>
              <a:srgbClr val="E2F0D9"/>
            </a:solidFill>
          </p:spPr>
        </p:sp>
      </p:grpSp>
      <p:grpSp>
        <p:nvGrpSpPr>
          <p:cNvPr name="Group 37" id="37"/>
          <p:cNvGrpSpPr/>
          <p:nvPr/>
        </p:nvGrpSpPr>
        <p:grpSpPr>
          <a:xfrm rot="0">
            <a:off x="20935547" y="4655774"/>
            <a:ext cx="10515597" cy="10583543"/>
            <a:chOff x="0" y="0"/>
            <a:chExt cx="14020796" cy="14111391"/>
          </a:xfrm>
        </p:grpSpPr>
        <p:sp>
          <p:nvSpPr>
            <p:cNvPr name="Freeform 38" id="38"/>
            <p:cNvSpPr/>
            <p:nvPr/>
          </p:nvSpPr>
          <p:spPr>
            <a:xfrm flipH="false" flipV="false" rot="0">
              <a:off x="0" y="0"/>
              <a:ext cx="14020800" cy="14111351"/>
            </a:xfrm>
            <a:custGeom>
              <a:avLst/>
              <a:gdLst/>
              <a:ahLst/>
              <a:cxnLst/>
              <a:rect r="r" b="b" t="t" l="l"/>
              <a:pathLst>
                <a:path h="14111351" w="14020800">
                  <a:moveTo>
                    <a:pt x="0" y="349123"/>
                  </a:moveTo>
                  <a:cubicBezTo>
                    <a:pt x="0" y="156337"/>
                    <a:pt x="156337" y="0"/>
                    <a:pt x="349123" y="0"/>
                  </a:cubicBezTo>
                  <a:lnTo>
                    <a:pt x="13671677" y="0"/>
                  </a:lnTo>
                  <a:cubicBezTo>
                    <a:pt x="13864462" y="0"/>
                    <a:pt x="14020800" y="156337"/>
                    <a:pt x="14020800" y="349123"/>
                  </a:cubicBezTo>
                  <a:lnTo>
                    <a:pt x="14020800" y="13762228"/>
                  </a:lnTo>
                  <a:cubicBezTo>
                    <a:pt x="14020800" y="13955015"/>
                    <a:pt x="13864462" y="14111351"/>
                    <a:pt x="13671677" y="14111351"/>
                  </a:cubicBezTo>
                  <a:lnTo>
                    <a:pt x="349123" y="14111351"/>
                  </a:lnTo>
                  <a:cubicBezTo>
                    <a:pt x="156337" y="14111351"/>
                    <a:pt x="0" y="13955015"/>
                    <a:pt x="0" y="13762228"/>
                  </a:cubicBezTo>
                  <a:close/>
                </a:path>
              </a:pathLst>
            </a:custGeom>
            <a:solidFill>
              <a:srgbClr val="E2F0D9"/>
            </a:solidFill>
          </p:spPr>
        </p:sp>
      </p:grpSp>
      <p:grpSp>
        <p:nvGrpSpPr>
          <p:cNvPr name="Group 39" id="39"/>
          <p:cNvGrpSpPr/>
          <p:nvPr/>
        </p:nvGrpSpPr>
        <p:grpSpPr>
          <a:xfrm rot="0">
            <a:off x="10896600" y="29305251"/>
            <a:ext cx="20678015" cy="4048674"/>
            <a:chOff x="0" y="0"/>
            <a:chExt cx="27570687" cy="5398232"/>
          </a:xfrm>
        </p:grpSpPr>
        <p:sp>
          <p:nvSpPr>
            <p:cNvPr name="Freeform 40" id="40"/>
            <p:cNvSpPr/>
            <p:nvPr/>
          </p:nvSpPr>
          <p:spPr>
            <a:xfrm flipH="false" flipV="false" rot="0">
              <a:off x="0" y="0"/>
              <a:ext cx="27570686" cy="5398262"/>
            </a:xfrm>
            <a:custGeom>
              <a:avLst/>
              <a:gdLst/>
              <a:ahLst/>
              <a:cxnLst/>
              <a:rect r="r" b="b" t="t" l="l"/>
              <a:pathLst>
                <a:path h="5398262" w="27570686">
                  <a:moveTo>
                    <a:pt x="0" y="134366"/>
                  </a:moveTo>
                  <a:cubicBezTo>
                    <a:pt x="0" y="60198"/>
                    <a:pt x="60198" y="0"/>
                    <a:pt x="134366" y="0"/>
                  </a:cubicBezTo>
                  <a:lnTo>
                    <a:pt x="27436319" y="0"/>
                  </a:lnTo>
                  <a:cubicBezTo>
                    <a:pt x="27510615" y="0"/>
                    <a:pt x="27570686" y="60198"/>
                    <a:pt x="27570686" y="134366"/>
                  </a:cubicBezTo>
                  <a:lnTo>
                    <a:pt x="27570686" y="5263769"/>
                  </a:lnTo>
                  <a:cubicBezTo>
                    <a:pt x="27570686" y="5338064"/>
                    <a:pt x="27510488" y="5398135"/>
                    <a:pt x="27436319" y="5398135"/>
                  </a:cubicBezTo>
                  <a:lnTo>
                    <a:pt x="134366" y="5398135"/>
                  </a:lnTo>
                  <a:cubicBezTo>
                    <a:pt x="60198" y="5398262"/>
                    <a:pt x="0" y="5338064"/>
                    <a:pt x="0" y="5263769"/>
                  </a:cubicBezTo>
                  <a:close/>
                </a:path>
              </a:pathLst>
            </a:custGeom>
            <a:solidFill>
              <a:srgbClr val="E2F0D9"/>
            </a:solidFill>
          </p:spPr>
        </p:sp>
      </p:grpSp>
      <p:grpSp>
        <p:nvGrpSpPr>
          <p:cNvPr name="Group 41" id="41"/>
          <p:cNvGrpSpPr/>
          <p:nvPr/>
        </p:nvGrpSpPr>
        <p:grpSpPr>
          <a:xfrm rot="0">
            <a:off x="10896600" y="24547414"/>
            <a:ext cx="20678015" cy="4529236"/>
            <a:chOff x="0" y="0"/>
            <a:chExt cx="27570687" cy="6038981"/>
          </a:xfrm>
        </p:grpSpPr>
        <p:sp>
          <p:nvSpPr>
            <p:cNvPr name="Freeform 42" id="42"/>
            <p:cNvSpPr/>
            <p:nvPr/>
          </p:nvSpPr>
          <p:spPr>
            <a:xfrm flipH="false" flipV="false" rot="0">
              <a:off x="0" y="0"/>
              <a:ext cx="27570686" cy="6038977"/>
            </a:xfrm>
            <a:custGeom>
              <a:avLst/>
              <a:gdLst/>
              <a:ahLst/>
              <a:cxnLst/>
              <a:rect r="r" b="b" t="t" l="l"/>
              <a:pathLst>
                <a:path h="6038977" w="27570686">
                  <a:moveTo>
                    <a:pt x="0" y="150368"/>
                  </a:moveTo>
                  <a:cubicBezTo>
                    <a:pt x="0" y="67310"/>
                    <a:pt x="67310" y="0"/>
                    <a:pt x="150368" y="0"/>
                  </a:cubicBezTo>
                  <a:lnTo>
                    <a:pt x="27420317" y="0"/>
                  </a:lnTo>
                  <a:cubicBezTo>
                    <a:pt x="27503375" y="0"/>
                    <a:pt x="27570686" y="67310"/>
                    <a:pt x="27570686" y="150368"/>
                  </a:cubicBezTo>
                  <a:lnTo>
                    <a:pt x="27570686" y="5888609"/>
                  </a:lnTo>
                  <a:cubicBezTo>
                    <a:pt x="27570686" y="5971667"/>
                    <a:pt x="27503375" y="6038977"/>
                    <a:pt x="27420317" y="6038977"/>
                  </a:cubicBezTo>
                  <a:lnTo>
                    <a:pt x="150368" y="6038977"/>
                  </a:lnTo>
                  <a:cubicBezTo>
                    <a:pt x="67310" y="6038977"/>
                    <a:pt x="0" y="5971667"/>
                    <a:pt x="0" y="5888609"/>
                  </a:cubicBezTo>
                  <a:close/>
                </a:path>
              </a:pathLst>
            </a:custGeom>
            <a:solidFill>
              <a:srgbClr val="E2F0D9"/>
            </a:solidFill>
          </p:spPr>
        </p:sp>
      </p:grpSp>
      <p:grpSp>
        <p:nvGrpSpPr>
          <p:cNvPr name="Group 43" id="43"/>
          <p:cNvGrpSpPr/>
          <p:nvPr/>
        </p:nvGrpSpPr>
        <p:grpSpPr>
          <a:xfrm rot="0">
            <a:off x="2916191" y="3152253"/>
            <a:ext cx="27241501" cy="426973"/>
            <a:chOff x="0" y="0"/>
            <a:chExt cx="36322001" cy="569297"/>
          </a:xfrm>
        </p:grpSpPr>
        <p:sp>
          <p:nvSpPr>
            <p:cNvPr name="Freeform 44" id="44"/>
            <p:cNvSpPr/>
            <p:nvPr/>
          </p:nvSpPr>
          <p:spPr>
            <a:xfrm flipH="false" flipV="false" rot="0">
              <a:off x="0" y="0"/>
              <a:ext cx="36322000" cy="569297"/>
            </a:xfrm>
            <a:custGeom>
              <a:avLst/>
              <a:gdLst/>
              <a:ahLst/>
              <a:cxnLst/>
              <a:rect r="r" b="b" t="t" l="l"/>
              <a:pathLst>
                <a:path h="569297" w="36322000">
                  <a:moveTo>
                    <a:pt x="0" y="0"/>
                  </a:moveTo>
                  <a:lnTo>
                    <a:pt x="36322000" y="0"/>
                  </a:lnTo>
                  <a:lnTo>
                    <a:pt x="36322000" y="569297"/>
                  </a:lnTo>
                  <a:lnTo>
                    <a:pt x="0" y="569297"/>
                  </a:lnTo>
                  <a:close/>
                </a:path>
              </a:pathLst>
            </a:custGeom>
            <a:solidFill>
              <a:srgbClr val="000000">
                <a:alpha val="0"/>
              </a:srgbClr>
            </a:solidFill>
          </p:spPr>
        </p:sp>
        <p:sp>
          <p:nvSpPr>
            <p:cNvPr name="TextBox 45" id="45"/>
            <p:cNvSpPr txBox="true"/>
            <p:nvPr/>
          </p:nvSpPr>
          <p:spPr>
            <a:xfrm>
              <a:off x="0" y="123825"/>
              <a:ext cx="36322001" cy="445472"/>
            </a:xfrm>
            <a:prstGeom prst="rect">
              <a:avLst/>
            </a:prstGeom>
          </p:spPr>
          <p:txBody>
            <a:bodyPr anchor="t" rtlCol="false" tIns="0" lIns="0" bIns="0" rIns="0"/>
            <a:lstStyle/>
            <a:p>
              <a:pPr algn="ctr">
                <a:lnSpc>
                  <a:spcPts val="2520"/>
                </a:lnSpc>
              </a:pPr>
              <a:r>
                <a:rPr lang="en-US" sz="3500" b="true">
                  <a:solidFill>
                    <a:srgbClr val="000000"/>
                  </a:solidFill>
                  <a:latin typeface="Poppins Bold"/>
                  <a:ea typeface="Poppins Bold"/>
                  <a:cs typeface="Poppins Bold"/>
                  <a:sym typeface="Poppins Bold"/>
                </a:rPr>
                <a:t>.  </a:t>
              </a:r>
            </a:p>
          </p:txBody>
        </p:sp>
      </p:grpSp>
      <p:grpSp>
        <p:nvGrpSpPr>
          <p:cNvPr name="Group 46" id="46"/>
          <p:cNvGrpSpPr/>
          <p:nvPr/>
        </p:nvGrpSpPr>
        <p:grpSpPr>
          <a:xfrm rot="0">
            <a:off x="286195" y="4423654"/>
            <a:ext cx="3934090" cy="1092607"/>
            <a:chOff x="0" y="0"/>
            <a:chExt cx="5245453" cy="1456809"/>
          </a:xfrm>
        </p:grpSpPr>
        <p:sp>
          <p:nvSpPr>
            <p:cNvPr name="Freeform 47" id="47"/>
            <p:cNvSpPr/>
            <p:nvPr/>
          </p:nvSpPr>
          <p:spPr>
            <a:xfrm flipH="false" flipV="false" rot="0">
              <a:off x="0" y="0"/>
              <a:ext cx="5245453" cy="1456809"/>
            </a:xfrm>
            <a:custGeom>
              <a:avLst/>
              <a:gdLst/>
              <a:ahLst/>
              <a:cxnLst/>
              <a:rect r="r" b="b" t="t" l="l"/>
              <a:pathLst>
                <a:path h="1456809" w="5245453">
                  <a:moveTo>
                    <a:pt x="0" y="0"/>
                  </a:moveTo>
                  <a:lnTo>
                    <a:pt x="5245453" y="0"/>
                  </a:lnTo>
                  <a:lnTo>
                    <a:pt x="5245453" y="1456809"/>
                  </a:lnTo>
                  <a:lnTo>
                    <a:pt x="0" y="1456809"/>
                  </a:lnTo>
                  <a:close/>
                </a:path>
              </a:pathLst>
            </a:custGeom>
            <a:solidFill>
              <a:srgbClr val="000000">
                <a:alpha val="0"/>
              </a:srgbClr>
            </a:solidFill>
          </p:spPr>
        </p:sp>
        <p:sp>
          <p:nvSpPr>
            <p:cNvPr name="TextBox 48" id="48"/>
            <p:cNvSpPr txBox="true"/>
            <p:nvPr/>
          </p:nvSpPr>
          <p:spPr>
            <a:xfrm>
              <a:off x="0" y="-66675"/>
              <a:ext cx="5245453" cy="1523484"/>
            </a:xfrm>
            <a:prstGeom prst="rect">
              <a:avLst/>
            </a:prstGeom>
          </p:spPr>
          <p:txBody>
            <a:bodyPr anchor="t" rtlCol="false" tIns="0" lIns="0" bIns="0" rIns="0"/>
            <a:lstStyle/>
            <a:p>
              <a:pPr algn="l">
                <a:lnSpc>
                  <a:spcPts val="7800"/>
                </a:lnSpc>
              </a:pPr>
              <a:r>
                <a:rPr lang="en-US" sz="6500" b="true">
                  <a:solidFill>
                    <a:srgbClr val="000000"/>
                  </a:solidFill>
                  <a:latin typeface="Poppins Bold"/>
                  <a:ea typeface="Poppins Bold"/>
                  <a:cs typeface="Poppins Bold"/>
                  <a:sym typeface="Poppins Bold"/>
                </a:rPr>
                <a:t>Abstract</a:t>
              </a:r>
            </a:p>
          </p:txBody>
        </p:sp>
      </p:grpSp>
      <p:grpSp>
        <p:nvGrpSpPr>
          <p:cNvPr name="Group 49" id="49"/>
          <p:cNvGrpSpPr/>
          <p:nvPr/>
        </p:nvGrpSpPr>
        <p:grpSpPr>
          <a:xfrm rot="0">
            <a:off x="348508" y="18005570"/>
            <a:ext cx="5461752" cy="1092607"/>
            <a:chOff x="0" y="0"/>
            <a:chExt cx="7282336" cy="1456809"/>
          </a:xfrm>
        </p:grpSpPr>
        <p:sp>
          <p:nvSpPr>
            <p:cNvPr name="Freeform 50" id="50"/>
            <p:cNvSpPr/>
            <p:nvPr/>
          </p:nvSpPr>
          <p:spPr>
            <a:xfrm flipH="false" flipV="false" rot="0">
              <a:off x="0" y="0"/>
              <a:ext cx="7282336" cy="1456809"/>
            </a:xfrm>
            <a:custGeom>
              <a:avLst/>
              <a:gdLst/>
              <a:ahLst/>
              <a:cxnLst/>
              <a:rect r="r" b="b" t="t" l="l"/>
              <a:pathLst>
                <a:path h="1456809" w="7282336">
                  <a:moveTo>
                    <a:pt x="0" y="0"/>
                  </a:moveTo>
                  <a:lnTo>
                    <a:pt x="7282336" y="0"/>
                  </a:lnTo>
                  <a:lnTo>
                    <a:pt x="7282336" y="1456809"/>
                  </a:lnTo>
                  <a:lnTo>
                    <a:pt x="0" y="1456809"/>
                  </a:lnTo>
                  <a:close/>
                </a:path>
              </a:pathLst>
            </a:custGeom>
            <a:solidFill>
              <a:srgbClr val="000000">
                <a:alpha val="0"/>
              </a:srgbClr>
            </a:solidFill>
          </p:spPr>
        </p:sp>
        <p:sp>
          <p:nvSpPr>
            <p:cNvPr name="TextBox 51" id="51"/>
            <p:cNvSpPr txBox="true"/>
            <p:nvPr/>
          </p:nvSpPr>
          <p:spPr>
            <a:xfrm>
              <a:off x="0" y="-66675"/>
              <a:ext cx="7282336" cy="1523484"/>
            </a:xfrm>
            <a:prstGeom prst="rect">
              <a:avLst/>
            </a:prstGeom>
          </p:spPr>
          <p:txBody>
            <a:bodyPr anchor="t" rtlCol="false" tIns="0" lIns="0" bIns="0" rIns="0"/>
            <a:lstStyle/>
            <a:p>
              <a:pPr algn="l">
                <a:lnSpc>
                  <a:spcPts val="7800"/>
                </a:lnSpc>
              </a:pPr>
              <a:r>
                <a:rPr lang="en-US" sz="6500" b="true">
                  <a:solidFill>
                    <a:srgbClr val="000000"/>
                  </a:solidFill>
                  <a:latin typeface="Poppins Bold"/>
                  <a:ea typeface="Poppins Bold"/>
                  <a:cs typeface="Poppins Bold"/>
                  <a:sym typeface="Poppins Bold"/>
                </a:rPr>
                <a:t>Background</a:t>
              </a:r>
            </a:p>
          </p:txBody>
        </p:sp>
      </p:grpSp>
      <p:grpSp>
        <p:nvGrpSpPr>
          <p:cNvPr name="Group 52" id="52"/>
          <p:cNvGrpSpPr/>
          <p:nvPr/>
        </p:nvGrpSpPr>
        <p:grpSpPr>
          <a:xfrm rot="0">
            <a:off x="11046578" y="4475611"/>
            <a:ext cx="3922869" cy="1092607"/>
            <a:chOff x="0" y="0"/>
            <a:chExt cx="5230492" cy="1456809"/>
          </a:xfrm>
        </p:grpSpPr>
        <p:sp>
          <p:nvSpPr>
            <p:cNvPr name="Freeform 53" id="53"/>
            <p:cNvSpPr/>
            <p:nvPr/>
          </p:nvSpPr>
          <p:spPr>
            <a:xfrm flipH="false" flipV="false" rot="0">
              <a:off x="0" y="0"/>
              <a:ext cx="5230492" cy="1456809"/>
            </a:xfrm>
            <a:custGeom>
              <a:avLst/>
              <a:gdLst/>
              <a:ahLst/>
              <a:cxnLst/>
              <a:rect r="r" b="b" t="t" l="l"/>
              <a:pathLst>
                <a:path h="1456809" w="5230492">
                  <a:moveTo>
                    <a:pt x="0" y="0"/>
                  </a:moveTo>
                  <a:lnTo>
                    <a:pt x="5230492" y="0"/>
                  </a:lnTo>
                  <a:lnTo>
                    <a:pt x="5230492" y="1456809"/>
                  </a:lnTo>
                  <a:lnTo>
                    <a:pt x="0" y="1456809"/>
                  </a:lnTo>
                  <a:close/>
                </a:path>
              </a:pathLst>
            </a:custGeom>
            <a:solidFill>
              <a:srgbClr val="000000">
                <a:alpha val="0"/>
              </a:srgbClr>
            </a:solidFill>
          </p:spPr>
        </p:sp>
        <p:sp>
          <p:nvSpPr>
            <p:cNvPr name="TextBox 54" id="54"/>
            <p:cNvSpPr txBox="true"/>
            <p:nvPr/>
          </p:nvSpPr>
          <p:spPr>
            <a:xfrm>
              <a:off x="0" y="-66675"/>
              <a:ext cx="5230492" cy="1523484"/>
            </a:xfrm>
            <a:prstGeom prst="rect">
              <a:avLst/>
            </a:prstGeom>
          </p:spPr>
          <p:txBody>
            <a:bodyPr anchor="t" rtlCol="false" tIns="0" lIns="0" bIns="0" rIns="0"/>
            <a:lstStyle/>
            <a:p>
              <a:pPr algn="l">
                <a:lnSpc>
                  <a:spcPts val="7800"/>
                </a:lnSpc>
              </a:pPr>
              <a:r>
                <a:rPr lang="en-US" sz="6500" b="true">
                  <a:solidFill>
                    <a:srgbClr val="000000"/>
                  </a:solidFill>
                  <a:latin typeface="Poppins Bold"/>
                  <a:ea typeface="Poppins Bold"/>
                  <a:cs typeface="Poppins Bold"/>
                  <a:sym typeface="Poppins Bold"/>
                </a:rPr>
                <a:t>Methods</a:t>
              </a:r>
            </a:p>
          </p:txBody>
        </p:sp>
      </p:grpSp>
      <p:grpSp>
        <p:nvGrpSpPr>
          <p:cNvPr name="Group 55" id="55"/>
          <p:cNvGrpSpPr/>
          <p:nvPr/>
        </p:nvGrpSpPr>
        <p:grpSpPr>
          <a:xfrm rot="0">
            <a:off x="21235607" y="4519368"/>
            <a:ext cx="3315331" cy="1092607"/>
            <a:chOff x="0" y="0"/>
            <a:chExt cx="4420441" cy="1456809"/>
          </a:xfrm>
        </p:grpSpPr>
        <p:sp>
          <p:nvSpPr>
            <p:cNvPr name="Freeform 56" id="56"/>
            <p:cNvSpPr/>
            <p:nvPr/>
          </p:nvSpPr>
          <p:spPr>
            <a:xfrm flipH="false" flipV="false" rot="0">
              <a:off x="0" y="0"/>
              <a:ext cx="4420441" cy="1456809"/>
            </a:xfrm>
            <a:custGeom>
              <a:avLst/>
              <a:gdLst/>
              <a:ahLst/>
              <a:cxnLst/>
              <a:rect r="r" b="b" t="t" l="l"/>
              <a:pathLst>
                <a:path h="1456809" w="4420441">
                  <a:moveTo>
                    <a:pt x="0" y="0"/>
                  </a:moveTo>
                  <a:lnTo>
                    <a:pt x="4420441" y="0"/>
                  </a:lnTo>
                  <a:lnTo>
                    <a:pt x="4420441" y="1456809"/>
                  </a:lnTo>
                  <a:lnTo>
                    <a:pt x="0" y="1456809"/>
                  </a:lnTo>
                  <a:close/>
                </a:path>
              </a:pathLst>
            </a:custGeom>
            <a:solidFill>
              <a:srgbClr val="000000">
                <a:alpha val="0"/>
              </a:srgbClr>
            </a:solidFill>
          </p:spPr>
        </p:sp>
        <p:sp>
          <p:nvSpPr>
            <p:cNvPr name="TextBox 57" id="57"/>
            <p:cNvSpPr txBox="true"/>
            <p:nvPr/>
          </p:nvSpPr>
          <p:spPr>
            <a:xfrm>
              <a:off x="0" y="-66675"/>
              <a:ext cx="4420441" cy="1523484"/>
            </a:xfrm>
            <a:prstGeom prst="rect">
              <a:avLst/>
            </a:prstGeom>
          </p:spPr>
          <p:txBody>
            <a:bodyPr anchor="t" rtlCol="false" tIns="0" lIns="0" bIns="0" rIns="0"/>
            <a:lstStyle/>
            <a:p>
              <a:pPr algn="l">
                <a:lnSpc>
                  <a:spcPts val="7800"/>
                </a:lnSpc>
              </a:pPr>
              <a:r>
                <a:rPr lang="en-US" sz="6500" b="true">
                  <a:solidFill>
                    <a:srgbClr val="000000"/>
                  </a:solidFill>
                  <a:latin typeface="Poppins Bold"/>
                  <a:ea typeface="Poppins Bold"/>
                  <a:cs typeface="Poppins Bold"/>
                  <a:sym typeface="Poppins Bold"/>
                </a:rPr>
                <a:t>Results</a:t>
              </a:r>
            </a:p>
          </p:txBody>
        </p:sp>
      </p:grpSp>
      <p:grpSp>
        <p:nvGrpSpPr>
          <p:cNvPr name="Group 58" id="58"/>
          <p:cNvGrpSpPr/>
          <p:nvPr/>
        </p:nvGrpSpPr>
        <p:grpSpPr>
          <a:xfrm rot="0">
            <a:off x="10972800" y="24402643"/>
            <a:ext cx="8669361" cy="1092607"/>
            <a:chOff x="0" y="0"/>
            <a:chExt cx="11559148" cy="1456809"/>
          </a:xfrm>
        </p:grpSpPr>
        <p:sp>
          <p:nvSpPr>
            <p:cNvPr name="Freeform 59" id="59"/>
            <p:cNvSpPr/>
            <p:nvPr/>
          </p:nvSpPr>
          <p:spPr>
            <a:xfrm flipH="false" flipV="false" rot="0">
              <a:off x="0" y="0"/>
              <a:ext cx="11559148" cy="1456809"/>
            </a:xfrm>
            <a:custGeom>
              <a:avLst/>
              <a:gdLst/>
              <a:ahLst/>
              <a:cxnLst/>
              <a:rect r="r" b="b" t="t" l="l"/>
              <a:pathLst>
                <a:path h="1456809" w="11559148">
                  <a:moveTo>
                    <a:pt x="0" y="0"/>
                  </a:moveTo>
                  <a:lnTo>
                    <a:pt x="11559148" y="0"/>
                  </a:lnTo>
                  <a:lnTo>
                    <a:pt x="11559148" y="1456809"/>
                  </a:lnTo>
                  <a:lnTo>
                    <a:pt x="0" y="1456809"/>
                  </a:lnTo>
                  <a:close/>
                </a:path>
              </a:pathLst>
            </a:custGeom>
            <a:solidFill>
              <a:srgbClr val="000000">
                <a:alpha val="0"/>
              </a:srgbClr>
            </a:solidFill>
          </p:spPr>
        </p:sp>
        <p:sp>
          <p:nvSpPr>
            <p:cNvPr name="TextBox 60" id="60"/>
            <p:cNvSpPr txBox="true"/>
            <p:nvPr/>
          </p:nvSpPr>
          <p:spPr>
            <a:xfrm>
              <a:off x="0" y="-66675"/>
              <a:ext cx="11559148" cy="1523484"/>
            </a:xfrm>
            <a:prstGeom prst="rect">
              <a:avLst/>
            </a:prstGeom>
          </p:spPr>
          <p:txBody>
            <a:bodyPr anchor="t" rtlCol="false" tIns="0" lIns="0" bIns="0" rIns="0"/>
            <a:lstStyle/>
            <a:p>
              <a:pPr algn="l">
                <a:lnSpc>
                  <a:spcPts val="7800"/>
                </a:lnSpc>
              </a:pPr>
              <a:r>
                <a:rPr lang="en-US" sz="6500" b="true">
                  <a:solidFill>
                    <a:srgbClr val="000000"/>
                  </a:solidFill>
                  <a:latin typeface="Poppins Bold"/>
                  <a:ea typeface="Poppins Bold"/>
                  <a:cs typeface="Poppins Bold"/>
                  <a:sym typeface="Poppins Bold"/>
                </a:rPr>
                <a:t>Future Perspectives</a:t>
              </a:r>
            </a:p>
          </p:txBody>
        </p:sp>
      </p:grpSp>
      <p:grpSp>
        <p:nvGrpSpPr>
          <p:cNvPr name="Group 61" id="61"/>
          <p:cNvGrpSpPr/>
          <p:nvPr/>
        </p:nvGrpSpPr>
        <p:grpSpPr>
          <a:xfrm rot="0">
            <a:off x="10896600" y="29203243"/>
            <a:ext cx="7904728" cy="1092607"/>
            <a:chOff x="0" y="0"/>
            <a:chExt cx="10539637" cy="1456809"/>
          </a:xfrm>
        </p:grpSpPr>
        <p:sp>
          <p:nvSpPr>
            <p:cNvPr name="Freeform 62" id="62"/>
            <p:cNvSpPr/>
            <p:nvPr/>
          </p:nvSpPr>
          <p:spPr>
            <a:xfrm flipH="false" flipV="false" rot="0">
              <a:off x="0" y="0"/>
              <a:ext cx="10539637" cy="1456809"/>
            </a:xfrm>
            <a:custGeom>
              <a:avLst/>
              <a:gdLst/>
              <a:ahLst/>
              <a:cxnLst/>
              <a:rect r="r" b="b" t="t" l="l"/>
              <a:pathLst>
                <a:path h="1456809" w="10539637">
                  <a:moveTo>
                    <a:pt x="0" y="0"/>
                  </a:moveTo>
                  <a:lnTo>
                    <a:pt x="10539637" y="0"/>
                  </a:lnTo>
                  <a:lnTo>
                    <a:pt x="10539637" y="1456809"/>
                  </a:lnTo>
                  <a:lnTo>
                    <a:pt x="0" y="1456809"/>
                  </a:lnTo>
                  <a:close/>
                </a:path>
              </a:pathLst>
            </a:custGeom>
            <a:solidFill>
              <a:srgbClr val="000000">
                <a:alpha val="0"/>
              </a:srgbClr>
            </a:solidFill>
          </p:spPr>
        </p:sp>
        <p:sp>
          <p:nvSpPr>
            <p:cNvPr name="TextBox 63" id="63"/>
            <p:cNvSpPr txBox="true"/>
            <p:nvPr/>
          </p:nvSpPr>
          <p:spPr>
            <a:xfrm>
              <a:off x="0" y="-66675"/>
              <a:ext cx="10539637" cy="1523484"/>
            </a:xfrm>
            <a:prstGeom prst="rect">
              <a:avLst/>
            </a:prstGeom>
          </p:spPr>
          <p:txBody>
            <a:bodyPr anchor="t" rtlCol="false" tIns="0" lIns="0" bIns="0" rIns="0"/>
            <a:lstStyle/>
            <a:p>
              <a:pPr algn="l">
                <a:lnSpc>
                  <a:spcPts val="7800"/>
                </a:lnSpc>
              </a:pPr>
              <a:r>
                <a:rPr lang="en-US" sz="6500" b="true">
                  <a:solidFill>
                    <a:srgbClr val="000000"/>
                  </a:solidFill>
                  <a:latin typeface="Poppins Bold"/>
                  <a:ea typeface="Poppins Bold"/>
                  <a:cs typeface="Poppins Bold"/>
                  <a:sym typeface="Poppins Bold"/>
                </a:rPr>
                <a:t>Impact on Society</a:t>
              </a:r>
            </a:p>
          </p:txBody>
        </p:sp>
      </p:grpSp>
      <p:grpSp>
        <p:nvGrpSpPr>
          <p:cNvPr name="Group 64" id="64"/>
          <p:cNvGrpSpPr/>
          <p:nvPr/>
        </p:nvGrpSpPr>
        <p:grpSpPr>
          <a:xfrm rot="0">
            <a:off x="-1013540" y="2892591"/>
            <a:ext cx="32050548" cy="1107996"/>
            <a:chOff x="0" y="0"/>
            <a:chExt cx="42734064" cy="1477328"/>
          </a:xfrm>
        </p:grpSpPr>
        <p:sp>
          <p:nvSpPr>
            <p:cNvPr name="Freeform 65" id="65"/>
            <p:cNvSpPr/>
            <p:nvPr/>
          </p:nvSpPr>
          <p:spPr>
            <a:xfrm flipH="false" flipV="false" rot="0">
              <a:off x="0" y="0"/>
              <a:ext cx="42734064" cy="1477328"/>
            </a:xfrm>
            <a:custGeom>
              <a:avLst/>
              <a:gdLst/>
              <a:ahLst/>
              <a:cxnLst/>
              <a:rect r="r" b="b" t="t" l="l"/>
              <a:pathLst>
                <a:path h="1477328" w="42734064">
                  <a:moveTo>
                    <a:pt x="0" y="0"/>
                  </a:moveTo>
                  <a:lnTo>
                    <a:pt x="42734064" y="0"/>
                  </a:lnTo>
                  <a:lnTo>
                    <a:pt x="42734064" y="1477328"/>
                  </a:lnTo>
                  <a:lnTo>
                    <a:pt x="0" y="1477328"/>
                  </a:lnTo>
                  <a:close/>
                </a:path>
              </a:pathLst>
            </a:custGeom>
            <a:solidFill>
              <a:srgbClr val="000000">
                <a:alpha val="0"/>
              </a:srgbClr>
            </a:solidFill>
          </p:spPr>
        </p:sp>
        <p:sp>
          <p:nvSpPr>
            <p:cNvPr name="TextBox 66" id="66"/>
            <p:cNvSpPr txBox="true"/>
            <p:nvPr/>
          </p:nvSpPr>
          <p:spPr>
            <a:xfrm>
              <a:off x="0" y="-47625"/>
              <a:ext cx="42734064" cy="1524953"/>
            </a:xfrm>
            <a:prstGeom prst="rect">
              <a:avLst/>
            </a:prstGeom>
          </p:spPr>
          <p:txBody>
            <a:bodyPr anchor="t" rtlCol="false" tIns="0" lIns="0" bIns="0" rIns="0"/>
            <a:lstStyle/>
            <a:p>
              <a:pPr algn="ctr">
                <a:lnSpc>
                  <a:spcPts val="5759"/>
                </a:lnSpc>
              </a:pPr>
              <a:r>
                <a:rPr lang="en-US" sz="4800" b="true">
                  <a:solidFill>
                    <a:srgbClr val="000000"/>
                  </a:solidFill>
                  <a:latin typeface="Poppins Bold"/>
                  <a:ea typeface="Poppins Bold"/>
                  <a:cs typeface="Poppins Bold"/>
                  <a:sym typeface="Poppins Bold"/>
                </a:rPr>
                <a:t>Supervisor : Dr. Pankaj Kandhway</a:t>
              </a:r>
            </a:p>
            <a:p>
              <a:pPr algn="ctr">
                <a:lnSpc>
                  <a:spcPts val="2160"/>
                </a:lnSpc>
              </a:pPr>
              <a:r>
                <a:rPr lang="en-US" sz="1800">
                  <a:solidFill>
                    <a:srgbClr val="000000"/>
                  </a:solidFill>
                  <a:latin typeface="Poppins"/>
                  <a:ea typeface="Poppins"/>
                  <a:cs typeface="Poppins"/>
                  <a:sym typeface="Poppins"/>
                </a:rPr>
                <a:t>[</a:t>
              </a:r>
            </a:p>
          </p:txBody>
        </p:sp>
      </p:grpSp>
      <p:grpSp>
        <p:nvGrpSpPr>
          <p:cNvPr name="Group 67" id="67"/>
          <p:cNvGrpSpPr/>
          <p:nvPr/>
        </p:nvGrpSpPr>
        <p:grpSpPr>
          <a:xfrm rot="0">
            <a:off x="20878800" y="15469910"/>
            <a:ext cx="10515597" cy="8806140"/>
            <a:chOff x="0" y="0"/>
            <a:chExt cx="14020796" cy="11741520"/>
          </a:xfrm>
        </p:grpSpPr>
        <p:sp>
          <p:nvSpPr>
            <p:cNvPr name="Freeform 68" id="68"/>
            <p:cNvSpPr/>
            <p:nvPr/>
          </p:nvSpPr>
          <p:spPr>
            <a:xfrm flipH="false" flipV="false" rot="0">
              <a:off x="0" y="0"/>
              <a:ext cx="14020800" cy="11741531"/>
            </a:xfrm>
            <a:custGeom>
              <a:avLst/>
              <a:gdLst/>
              <a:ahLst/>
              <a:cxnLst/>
              <a:rect r="r" b="b" t="t" l="l"/>
              <a:pathLst>
                <a:path h="11741531" w="14020800">
                  <a:moveTo>
                    <a:pt x="0" y="292354"/>
                  </a:moveTo>
                  <a:cubicBezTo>
                    <a:pt x="0" y="130937"/>
                    <a:pt x="130937" y="0"/>
                    <a:pt x="292354" y="0"/>
                  </a:cubicBezTo>
                  <a:lnTo>
                    <a:pt x="13728446" y="0"/>
                  </a:lnTo>
                  <a:cubicBezTo>
                    <a:pt x="13889862" y="0"/>
                    <a:pt x="14020800" y="130937"/>
                    <a:pt x="14020800" y="292354"/>
                  </a:cubicBezTo>
                  <a:lnTo>
                    <a:pt x="14020800" y="11449177"/>
                  </a:lnTo>
                  <a:cubicBezTo>
                    <a:pt x="14020800" y="11610594"/>
                    <a:pt x="13889862" y="11741531"/>
                    <a:pt x="13728446" y="11741531"/>
                  </a:cubicBezTo>
                  <a:lnTo>
                    <a:pt x="292354" y="11741531"/>
                  </a:lnTo>
                  <a:cubicBezTo>
                    <a:pt x="130937" y="11741531"/>
                    <a:pt x="0" y="11610594"/>
                    <a:pt x="0" y="11449177"/>
                  </a:cubicBezTo>
                  <a:close/>
                </a:path>
              </a:pathLst>
            </a:custGeom>
            <a:solidFill>
              <a:srgbClr val="E2F0D9"/>
            </a:solidFill>
          </p:spPr>
        </p:sp>
      </p:grpSp>
      <p:grpSp>
        <p:nvGrpSpPr>
          <p:cNvPr name="Group 69" id="69"/>
          <p:cNvGrpSpPr/>
          <p:nvPr/>
        </p:nvGrpSpPr>
        <p:grpSpPr>
          <a:xfrm rot="0">
            <a:off x="21047062" y="15615676"/>
            <a:ext cx="5024132" cy="1092607"/>
            <a:chOff x="0" y="0"/>
            <a:chExt cx="6698843" cy="1456809"/>
          </a:xfrm>
        </p:grpSpPr>
        <p:sp>
          <p:nvSpPr>
            <p:cNvPr name="Freeform 70" id="70"/>
            <p:cNvSpPr/>
            <p:nvPr/>
          </p:nvSpPr>
          <p:spPr>
            <a:xfrm flipH="false" flipV="false" rot="0">
              <a:off x="0" y="0"/>
              <a:ext cx="6698843" cy="1456809"/>
            </a:xfrm>
            <a:custGeom>
              <a:avLst/>
              <a:gdLst/>
              <a:ahLst/>
              <a:cxnLst/>
              <a:rect r="r" b="b" t="t" l="l"/>
              <a:pathLst>
                <a:path h="1456809" w="6698843">
                  <a:moveTo>
                    <a:pt x="0" y="0"/>
                  </a:moveTo>
                  <a:lnTo>
                    <a:pt x="6698843" y="0"/>
                  </a:lnTo>
                  <a:lnTo>
                    <a:pt x="6698843" y="1456809"/>
                  </a:lnTo>
                  <a:lnTo>
                    <a:pt x="0" y="1456809"/>
                  </a:lnTo>
                  <a:close/>
                </a:path>
              </a:pathLst>
            </a:custGeom>
            <a:solidFill>
              <a:srgbClr val="000000">
                <a:alpha val="0"/>
              </a:srgbClr>
            </a:solidFill>
          </p:spPr>
        </p:sp>
        <p:sp>
          <p:nvSpPr>
            <p:cNvPr name="TextBox 71" id="71"/>
            <p:cNvSpPr txBox="true"/>
            <p:nvPr/>
          </p:nvSpPr>
          <p:spPr>
            <a:xfrm>
              <a:off x="0" y="-66675"/>
              <a:ext cx="6698843" cy="1523484"/>
            </a:xfrm>
            <a:prstGeom prst="rect">
              <a:avLst/>
            </a:prstGeom>
          </p:spPr>
          <p:txBody>
            <a:bodyPr anchor="t" rtlCol="false" tIns="0" lIns="0" bIns="0" rIns="0"/>
            <a:lstStyle/>
            <a:p>
              <a:pPr algn="l">
                <a:lnSpc>
                  <a:spcPts val="7800"/>
                </a:lnSpc>
              </a:pPr>
              <a:r>
                <a:rPr lang="en-US" sz="6500" b="true">
                  <a:solidFill>
                    <a:srgbClr val="000000"/>
                  </a:solidFill>
                  <a:latin typeface="Poppins Bold"/>
                  <a:ea typeface="Poppins Bold"/>
                  <a:cs typeface="Poppins Bold"/>
                  <a:sym typeface="Poppins Bold"/>
                </a:rPr>
                <a:t>Conclusion</a:t>
              </a:r>
            </a:p>
          </p:txBody>
        </p:sp>
      </p:grpSp>
      <p:grpSp>
        <p:nvGrpSpPr>
          <p:cNvPr name="Group 72" id="72"/>
          <p:cNvGrpSpPr/>
          <p:nvPr/>
        </p:nvGrpSpPr>
        <p:grpSpPr>
          <a:xfrm rot="0">
            <a:off x="21183596" y="16854049"/>
            <a:ext cx="10210801" cy="6555641"/>
            <a:chOff x="0" y="0"/>
            <a:chExt cx="13614401" cy="8740855"/>
          </a:xfrm>
        </p:grpSpPr>
        <p:sp>
          <p:nvSpPr>
            <p:cNvPr name="Freeform 73" id="73"/>
            <p:cNvSpPr/>
            <p:nvPr/>
          </p:nvSpPr>
          <p:spPr>
            <a:xfrm flipH="false" flipV="false" rot="0">
              <a:off x="0" y="0"/>
              <a:ext cx="13614402" cy="8740855"/>
            </a:xfrm>
            <a:custGeom>
              <a:avLst/>
              <a:gdLst/>
              <a:ahLst/>
              <a:cxnLst/>
              <a:rect r="r" b="b" t="t" l="l"/>
              <a:pathLst>
                <a:path h="8740855" w="13614402">
                  <a:moveTo>
                    <a:pt x="0" y="0"/>
                  </a:moveTo>
                  <a:lnTo>
                    <a:pt x="13614402" y="0"/>
                  </a:lnTo>
                  <a:lnTo>
                    <a:pt x="13614402" y="8740855"/>
                  </a:lnTo>
                  <a:lnTo>
                    <a:pt x="0" y="8740855"/>
                  </a:lnTo>
                  <a:close/>
                </a:path>
              </a:pathLst>
            </a:custGeom>
            <a:solidFill>
              <a:srgbClr val="000000">
                <a:alpha val="0"/>
              </a:srgbClr>
            </a:solidFill>
          </p:spPr>
        </p:sp>
        <p:sp>
          <p:nvSpPr>
            <p:cNvPr name="TextBox 74" id="74"/>
            <p:cNvSpPr txBox="true"/>
            <p:nvPr/>
          </p:nvSpPr>
          <p:spPr>
            <a:xfrm>
              <a:off x="0" y="-28575"/>
              <a:ext cx="13614401" cy="8769430"/>
            </a:xfrm>
            <a:prstGeom prst="rect">
              <a:avLst/>
            </a:prstGeom>
          </p:spPr>
          <p:txBody>
            <a:bodyPr anchor="t" rtlCol="false" tIns="0" lIns="0" bIns="0" rIns="0"/>
            <a:lstStyle/>
            <a:p>
              <a:pPr algn="just">
                <a:lnSpc>
                  <a:spcPts val="3600"/>
                </a:lnSpc>
              </a:pPr>
              <a:r>
                <a:rPr lang="en-US" sz="3000">
                  <a:solidFill>
                    <a:srgbClr val="000000"/>
                  </a:solidFill>
                  <a:latin typeface="Poppins"/>
                  <a:ea typeface="Poppins"/>
                  <a:cs typeface="Poppins"/>
                  <a:sym typeface="Poppins"/>
                </a:rPr>
                <a:t>In this project, we compared different image enhancement techniques, including CLAHE, Gaussian, Histogram Equalization, and CLAHE, with our proposed method. The results clearly show that our method performs better in terms of image quality, clarity, and feature preservation. It achieved higher PSNR, FSM, and SSIM values, indicating better noise reduction and structural integrity. The improved entropy also suggests enhanced detail retention. Overall, the proposed method stands out as a reliable and effective approach for image enhancement, making it useful for applications where high-quality image processing is crucial.</a:t>
              </a:r>
            </a:p>
            <a:p>
              <a:pPr algn="just">
                <a:lnSpc>
                  <a:spcPts val="3600"/>
                </a:lnSpc>
              </a:pPr>
            </a:p>
          </p:txBody>
        </p:sp>
      </p:grpSp>
      <p:sp>
        <p:nvSpPr>
          <p:cNvPr name="Freeform 75" id="75"/>
          <p:cNvSpPr/>
          <p:nvPr/>
        </p:nvSpPr>
        <p:spPr>
          <a:xfrm flipH="false" flipV="false" rot="0">
            <a:off x="-68881" y="17714"/>
            <a:ext cx="5538950" cy="3042162"/>
          </a:xfrm>
          <a:custGeom>
            <a:avLst/>
            <a:gdLst/>
            <a:ahLst/>
            <a:cxnLst/>
            <a:rect r="r" b="b" t="t" l="l"/>
            <a:pathLst>
              <a:path h="3042162" w="5538950">
                <a:moveTo>
                  <a:pt x="0" y="0"/>
                </a:moveTo>
                <a:lnTo>
                  <a:pt x="5538950" y="0"/>
                </a:lnTo>
                <a:lnTo>
                  <a:pt x="5538950" y="3042162"/>
                </a:lnTo>
                <a:lnTo>
                  <a:pt x="0" y="3042162"/>
                </a:lnTo>
                <a:lnTo>
                  <a:pt x="0" y="0"/>
                </a:lnTo>
                <a:close/>
              </a:path>
            </a:pathLst>
          </a:custGeom>
          <a:blipFill>
            <a:blip r:embed="rId2"/>
            <a:stretch>
              <a:fillRect l="0" t="0" r="0" b="0"/>
            </a:stretch>
          </a:blipFill>
        </p:spPr>
      </p:sp>
      <p:sp>
        <p:nvSpPr>
          <p:cNvPr name="Freeform 76" id="76"/>
          <p:cNvSpPr/>
          <p:nvPr/>
        </p:nvSpPr>
        <p:spPr>
          <a:xfrm flipH="false" flipV="false" rot="0">
            <a:off x="26217014" y="-184150"/>
            <a:ext cx="5501547" cy="3345646"/>
          </a:xfrm>
          <a:custGeom>
            <a:avLst/>
            <a:gdLst/>
            <a:ahLst/>
            <a:cxnLst/>
            <a:rect r="r" b="b" t="t" l="l"/>
            <a:pathLst>
              <a:path h="3345646" w="5501547">
                <a:moveTo>
                  <a:pt x="0" y="0"/>
                </a:moveTo>
                <a:lnTo>
                  <a:pt x="5501547" y="0"/>
                </a:lnTo>
                <a:lnTo>
                  <a:pt x="5501547" y="3345646"/>
                </a:lnTo>
                <a:lnTo>
                  <a:pt x="0" y="3345646"/>
                </a:lnTo>
                <a:lnTo>
                  <a:pt x="0" y="0"/>
                </a:lnTo>
                <a:close/>
              </a:path>
            </a:pathLst>
          </a:custGeom>
          <a:blipFill>
            <a:blip r:embed="rId3"/>
            <a:stretch>
              <a:fillRect l="-5361" t="0" r="-5361" b="0"/>
            </a:stretch>
          </a:blipFill>
        </p:spPr>
      </p:sp>
      <p:grpSp>
        <p:nvGrpSpPr>
          <p:cNvPr name="Group 77" id="77"/>
          <p:cNvGrpSpPr/>
          <p:nvPr/>
        </p:nvGrpSpPr>
        <p:grpSpPr>
          <a:xfrm rot="0">
            <a:off x="10916716" y="33572450"/>
            <a:ext cx="20678015" cy="2537372"/>
            <a:chOff x="0" y="0"/>
            <a:chExt cx="27570687" cy="3383163"/>
          </a:xfrm>
        </p:grpSpPr>
        <p:sp>
          <p:nvSpPr>
            <p:cNvPr name="Freeform 78" id="78"/>
            <p:cNvSpPr/>
            <p:nvPr/>
          </p:nvSpPr>
          <p:spPr>
            <a:xfrm flipH="false" flipV="false" rot="0">
              <a:off x="0" y="0"/>
              <a:ext cx="27570683" cy="3383153"/>
            </a:xfrm>
            <a:custGeom>
              <a:avLst/>
              <a:gdLst/>
              <a:ahLst/>
              <a:cxnLst/>
              <a:rect r="r" b="b" t="t" l="l"/>
              <a:pathLst>
                <a:path h="3383153" w="27570683">
                  <a:moveTo>
                    <a:pt x="0" y="84201"/>
                  </a:moveTo>
                  <a:cubicBezTo>
                    <a:pt x="0" y="37719"/>
                    <a:pt x="37719" y="0"/>
                    <a:pt x="84201" y="0"/>
                  </a:cubicBezTo>
                  <a:lnTo>
                    <a:pt x="27486483" y="0"/>
                  </a:lnTo>
                  <a:cubicBezTo>
                    <a:pt x="27532964" y="0"/>
                    <a:pt x="27570683" y="37719"/>
                    <a:pt x="27570683" y="84201"/>
                  </a:cubicBezTo>
                  <a:lnTo>
                    <a:pt x="27570683" y="3298952"/>
                  </a:lnTo>
                  <a:cubicBezTo>
                    <a:pt x="27570683" y="3345434"/>
                    <a:pt x="27532964" y="3383153"/>
                    <a:pt x="27486483" y="3383153"/>
                  </a:cubicBezTo>
                  <a:lnTo>
                    <a:pt x="84201" y="3383153"/>
                  </a:lnTo>
                  <a:cubicBezTo>
                    <a:pt x="37719" y="3383153"/>
                    <a:pt x="0" y="3345434"/>
                    <a:pt x="0" y="3298952"/>
                  </a:cubicBezTo>
                  <a:close/>
                </a:path>
              </a:pathLst>
            </a:custGeom>
            <a:solidFill>
              <a:srgbClr val="E2F0D9"/>
            </a:solidFill>
          </p:spPr>
        </p:sp>
      </p:grpSp>
      <p:grpSp>
        <p:nvGrpSpPr>
          <p:cNvPr name="Group 79" id="79"/>
          <p:cNvGrpSpPr/>
          <p:nvPr/>
        </p:nvGrpSpPr>
        <p:grpSpPr>
          <a:xfrm rot="0">
            <a:off x="11017083" y="33420050"/>
            <a:ext cx="6171882" cy="1092607"/>
            <a:chOff x="0" y="0"/>
            <a:chExt cx="8229176" cy="1456809"/>
          </a:xfrm>
        </p:grpSpPr>
        <p:sp>
          <p:nvSpPr>
            <p:cNvPr name="Freeform 80" id="80"/>
            <p:cNvSpPr/>
            <p:nvPr/>
          </p:nvSpPr>
          <p:spPr>
            <a:xfrm flipH="false" flipV="false" rot="0">
              <a:off x="0" y="0"/>
              <a:ext cx="8229176" cy="1456809"/>
            </a:xfrm>
            <a:custGeom>
              <a:avLst/>
              <a:gdLst/>
              <a:ahLst/>
              <a:cxnLst/>
              <a:rect r="r" b="b" t="t" l="l"/>
              <a:pathLst>
                <a:path h="1456809" w="8229176">
                  <a:moveTo>
                    <a:pt x="0" y="0"/>
                  </a:moveTo>
                  <a:lnTo>
                    <a:pt x="8229176" y="0"/>
                  </a:lnTo>
                  <a:lnTo>
                    <a:pt x="8229176" y="1456809"/>
                  </a:lnTo>
                  <a:lnTo>
                    <a:pt x="0" y="1456809"/>
                  </a:lnTo>
                  <a:close/>
                </a:path>
              </a:pathLst>
            </a:custGeom>
            <a:solidFill>
              <a:srgbClr val="000000">
                <a:alpha val="0"/>
              </a:srgbClr>
            </a:solidFill>
          </p:spPr>
        </p:sp>
        <p:sp>
          <p:nvSpPr>
            <p:cNvPr name="TextBox 81" id="81"/>
            <p:cNvSpPr txBox="true"/>
            <p:nvPr/>
          </p:nvSpPr>
          <p:spPr>
            <a:xfrm>
              <a:off x="0" y="-66675"/>
              <a:ext cx="8229176" cy="1523484"/>
            </a:xfrm>
            <a:prstGeom prst="rect">
              <a:avLst/>
            </a:prstGeom>
          </p:spPr>
          <p:txBody>
            <a:bodyPr anchor="t" rtlCol="false" tIns="0" lIns="0" bIns="0" rIns="0"/>
            <a:lstStyle/>
            <a:p>
              <a:pPr algn="l">
                <a:lnSpc>
                  <a:spcPts val="7800"/>
                </a:lnSpc>
              </a:pPr>
              <a:r>
                <a:rPr lang="en-US" sz="6500" b="true">
                  <a:solidFill>
                    <a:srgbClr val="000000"/>
                  </a:solidFill>
                  <a:latin typeface="Poppins Bold"/>
                  <a:ea typeface="Poppins Bold"/>
                  <a:cs typeface="Poppins Bold"/>
                  <a:sym typeface="Poppins Bold"/>
                </a:rPr>
                <a:t>To know more</a:t>
              </a:r>
            </a:p>
          </p:txBody>
        </p:sp>
      </p:grpSp>
      <p:grpSp>
        <p:nvGrpSpPr>
          <p:cNvPr name="Group 82" id="82"/>
          <p:cNvGrpSpPr/>
          <p:nvPr/>
        </p:nvGrpSpPr>
        <p:grpSpPr>
          <a:xfrm rot="0">
            <a:off x="11046578" y="34310131"/>
            <a:ext cx="14449567" cy="1928496"/>
            <a:chOff x="0" y="0"/>
            <a:chExt cx="19266089" cy="2571328"/>
          </a:xfrm>
        </p:grpSpPr>
        <p:sp>
          <p:nvSpPr>
            <p:cNvPr name="Freeform 83" id="83"/>
            <p:cNvSpPr/>
            <p:nvPr/>
          </p:nvSpPr>
          <p:spPr>
            <a:xfrm flipH="false" flipV="false" rot="0">
              <a:off x="0" y="0"/>
              <a:ext cx="19266089" cy="2571328"/>
            </a:xfrm>
            <a:custGeom>
              <a:avLst/>
              <a:gdLst/>
              <a:ahLst/>
              <a:cxnLst/>
              <a:rect r="r" b="b" t="t" l="l"/>
              <a:pathLst>
                <a:path h="2571328" w="19266089">
                  <a:moveTo>
                    <a:pt x="0" y="0"/>
                  </a:moveTo>
                  <a:lnTo>
                    <a:pt x="19266089" y="0"/>
                  </a:lnTo>
                  <a:lnTo>
                    <a:pt x="19266089" y="2571328"/>
                  </a:lnTo>
                  <a:lnTo>
                    <a:pt x="0" y="2571328"/>
                  </a:lnTo>
                  <a:close/>
                </a:path>
              </a:pathLst>
            </a:custGeom>
            <a:solidFill>
              <a:srgbClr val="000000">
                <a:alpha val="0"/>
              </a:srgbClr>
            </a:solidFill>
          </p:spPr>
        </p:sp>
        <p:sp>
          <p:nvSpPr>
            <p:cNvPr name="TextBox 84" id="84"/>
            <p:cNvSpPr txBox="true"/>
            <p:nvPr/>
          </p:nvSpPr>
          <p:spPr>
            <a:xfrm>
              <a:off x="0" y="-123825"/>
              <a:ext cx="19266089" cy="2695153"/>
            </a:xfrm>
            <a:prstGeom prst="rect">
              <a:avLst/>
            </a:prstGeom>
          </p:spPr>
          <p:txBody>
            <a:bodyPr anchor="t" rtlCol="false" tIns="0" lIns="0" bIns="0" rIns="0"/>
            <a:lstStyle/>
            <a:p>
              <a:pPr algn="l">
                <a:lnSpc>
                  <a:spcPts val="6600"/>
                </a:lnSpc>
              </a:pPr>
              <a:r>
                <a:rPr lang="en-US" sz="5500">
                  <a:solidFill>
                    <a:srgbClr val="000000"/>
                  </a:solidFill>
                  <a:latin typeface="Calibri (MS)"/>
                  <a:ea typeface="Calibri (MS)"/>
                  <a:cs typeface="Calibri (MS)"/>
                  <a:sym typeface="Calibri (MS)"/>
                </a:rPr>
                <a:t>GitHub link:</a:t>
              </a:r>
              <a:r>
                <a:rPr lang="en-US" sz="5500" u="sng">
                  <a:solidFill>
                    <a:srgbClr val="000000"/>
                  </a:solidFill>
                  <a:latin typeface="Calibri (MS)"/>
                  <a:ea typeface="Calibri (MS)"/>
                  <a:cs typeface="Calibri (MS)"/>
                  <a:sym typeface="Calibri (MS)"/>
                  <a:hlinkClick r:id="rId4" tooltip="https://github.com/Bollineni-satish/Medical-Image-Enhancement-based-on-CLAHE-approach"/>
                </a:rPr>
                <a:t>Github Link</a:t>
              </a:r>
            </a:p>
            <a:p>
              <a:pPr algn="l">
                <a:lnSpc>
                  <a:spcPts val="6600"/>
                </a:lnSpc>
              </a:pPr>
              <a:r>
                <a:rPr lang="en-US" sz="5500">
                  <a:solidFill>
                    <a:srgbClr val="000000"/>
                  </a:solidFill>
                  <a:latin typeface="Calibri (MS)"/>
                  <a:ea typeface="Calibri (MS)"/>
                  <a:cs typeface="Calibri (MS)"/>
                  <a:sym typeface="Calibri (MS)"/>
                </a:rPr>
                <a:t>Video link:</a:t>
              </a:r>
              <a:r>
                <a:rPr lang="en-US" sz="5500" u="sng">
                  <a:solidFill>
                    <a:srgbClr val="000000"/>
                  </a:solidFill>
                  <a:latin typeface="Calibri (MS)"/>
                  <a:ea typeface="Calibri (MS)"/>
                  <a:cs typeface="Calibri (MS)"/>
                  <a:sym typeface="Calibri (MS)"/>
                  <a:hlinkClick r:id="rId5" tooltip="https://drive.google.com/file/d/1wiyTy_D-j1oPOtniXtiZwymcEfzN62mj/view?usp=sharing"/>
                </a:rPr>
                <a:t>project Video Link</a:t>
              </a:r>
            </a:p>
          </p:txBody>
        </p:sp>
      </p:grpSp>
      <p:grpSp>
        <p:nvGrpSpPr>
          <p:cNvPr name="Group 85" id="85"/>
          <p:cNvGrpSpPr/>
          <p:nvPr/>
        </p:nvGrpSpPr>
        <p:grpSpPr>
          <a:xfrm rot="0">
            <a:off x="25749250" y="33721343"/>
            <a:ext cx="3496156" cy="2295857"/>
            <a:chOff x="0" y="0"/>
            <a:chExt cx="4661541" cy="3061143"/>
          </a:xfrm>
        </p:grpSpPr>
        <p:sp>
          <p:nvSpPr>
            <p:cNvPr name="Freeform 86" id="86"/>
            <p:cNvSpPr/>
            <p:nvPr/>
          </p:nvSpPr>
          <p:spPr>
            <a:xfrm flipH="false" flipV="false" rot="0">
              <a:off x="8509" y="8509"/>
              <a:ext cx="4644644" cy="3044190"/>
            </a:xfrm>
            <a:custGeom>
              <a:avLst/>
              <a:gdLst/>
              <a:ahLst/>
              <a:cxnLst/>
              <a:rect r="r" b="b" t="t" l="l"/>
              <a:pathLst>
                <a:path h="3044190" w="4644644">
                  <a:moveTo>
                    <a:pt x="0" y="507365"/>
                  </a:moveTo>
                  <a:cubicBezTo>
                    <a:pt x="0" y="227076"/>
                    <a:pt x="227584" y="0"/>
                    <a:pt x="508254" y="0"/>
                  </a:cubicBezTo>
                  <a:lnTo>
                    <a:pt x="4136263" y="0"/>
                  </a:lnTo>
                  <a:cubicBezTo>
                    <a:pt x="4417060" y="0"/>
                    <a:pt x="4644644" y="227203"/>
                    <a:pt x="4644644" y="507365"/>
                  </a:cubicBezTo>
                  <a:lnTo>
                    <a:pt x="4644644" y="2536825"/>
                  </a:lnTo>
                  <a:cubicBezTo>
                    <a:pt x="4644644" y="2816987"/>
                    <a:pt x="4417060" y="3044190"/>
                    <a:pt x="4136263" y="3044190"/>
                  </a:cubicBezTo>
                  <a:lnTo>
                    <a:pt x="508254" y="3044190"/>
                  </a:lnTo>
                  <a:cubicBezTo>
                    <a:pt x="227584" y="3044190"/>
                    <a:pt x="0" y="2816987"/>
                    <a:pt x="0" y="2536825"/>
                  </a:cubicBezTo>
                  <a:close/>
                </a:path>
              </a:pathLst>
            </a:custGeom>
            <a:solidFill>
              <a:srgbClr val="E2F0D9"/>
            </a:solidFill>
          </p:spPr>
        </p:sp>
        <p:sp>
          <p:nvSpPr>
            <p:cNvPr name="Freeform 87" id="87"/>
            <p:cNvSpPr/>
            <p:nvPr/>
          </p:nvSpPr>
          <p:spPr>
            <a:xfrm flipH="false" flipV="false" rot="0">
              <a:off x="0" y="0"/>
              <a:ext cx="4661535" cy="3061208"/>
            </a:xfrm>
            <a:custGeom>
              <a:avLst/>
              <a:gdLst/>
              <a:ahLst/>
              <a:cxnLst/>
              <a:rect r="r" b="b" t="t" l="l"/>
              <a:pathLst>
                <a:path h="3061208" w="4661535">
                  <a:moveTo>
                    <a:pt x="0" y="515874"/>
                  </a:moveTo>
                  <a:cubicBezTo>
                    <a:pt x="0" y="230886"/>
                    <a:pt x="231394" y="0"/>
                    <a:pt x="516763" y="0"/>
                  </a:cubicBezTo>
                  <a:lnTo>
                    <a:pt x="4144772" y="0"/>
                  </a:lnTo>
                  <a:lnTo>
                    <a:pt x="4144772" y="8509"/>
                  </a:lnTo>
                  <a:lnTo>
                    <a:pt x="4144772" y="0"/>
                  </a:lnTo>
                  <a:cubicBezTo>
                    <a:pt x="4430141" y="0"/>
                    <a:pt x="4661535" y="230886"/>
                    <a:pt x="4661535" y="515874"/>
                  </a:cubicBezTo>
                  <a:lnTo>
                    <a:pt x="4653026" y="515874"/>
                  </a:lnTo>
                  <a:lnTo>
                    <a:pt x="4661535" y="515874"/>
                  </a:lnTo>
                  <a:lnTo>
                    <a:pt x="4661535" y="2545334"/>
                  </a:lnTo>
                  <a:lnTo>
                    <a:pt x="4653026" y="2545334"/>
                  </a:lnTo>
                  <a:lnTo>
                    <a:pt x="4661535" y="2545334"/>
                  </a:lnTo>
                  <a:cubicBezTo>
                    <a:pt x="4661535" y="2830195"/>
                    <a:pt x="4430141" y="3061208"/>
                    <a:pt x="4144772" y="3061208"/>
                  </a:cubicBezTo>
                  <a:lnTo>
                    <a:pt x="4144772" y="3052699"/>
                  </a:lnTo>
                  <a:lnTo>
                    <a:pt x="4144772" y="3061208"/>
                  </a:lnTo>
                  <a:lnTo>
                    <a:pt x="516763" y="3061208"/>
                  </a:lnTo>
                  <a:lnTo>
                    <a:pt x="516763" y="3052699"/>
                  </a:lnTo>
                  <a:lnTo>
                    <a:pt x="516763" y="3061208"/>
                  </a:lnTo>
                  <a:cubicBezTo>
                    <a:pt x="231394" y="3061081"/>
                    <a:pt x="0" y="2830195"/>
                    <a:pt x="0" y="2545334"/>
                  </a:cubicBezTo>
                  <a:lnTo>
                    <a:pt x="0" y="515874"/>
                  </a:lnTo>
                  <a:lnTo>
                    <a:pt x="8509" y="515874"/>
                  </a:lnTo>
                  <a:lnTo>
                    <a:pt x="0" y="515874"/>
                  </a:lnTo>
                  <a:moveTo>
                    <a:pt x="16891" y="515874"/>
                  </a:moveTo>
                  <a:lnTo>
                    <a:pt x="16891" y="2545334"/>
                  </a:lnTo>
                  <a:lnTo>
                    <a:pt x="8509" y="2545334"/>
                  </a:lnTo>
                  <a:lnTo>
                    <a:pt x="17018" y="2545334"/>
                  </a:lnTo>
                  <a:cubicBezTo>
                    <a:pt x="17018" y="2820797"/>
                    <a:pt x="240792" y="3044190"/>
                    <a:pt x="516890" y="3044190"/>
                  </a:cubicBezTo>
                  <a:lnTo>
                    <a:pt x="4144772" y="3044190"/>
                  </a:lnTo>
                  <a:cubicBezTo>
                    <a:pt x="4420870" y="3044190"/>
                    <a:pt x="4644644" y="2820797"/>
                    <a:pt x="4644644" y="2545334"/>
                  </a:cubicBezTo>
                  <a:lnTo>
                    <a:pt x="4644644" y="515874"/>
                  </a:lnTo>
                  <a:cubicBezTo>
                    <a:pt x="4644644" y="240411"/>
                    <a:pt x="4420870" y="17018"/>
                    <a:pt x="4144772" y="17018"/>
                  </a:cubicBezTo>
                  <a:lnTo>
                    <a:pt x="516763" y="17018"/>
                  </a:lnTo>
                  <a:lnTo>
                    <a:pt x="516763" y="8509"/>
                  </a:lnTo>
                  <a:lnTo>
                    <a:pt x="516763" y="17018"/>
                  </a:lnTo>
                  <a:cubicBezTo>
                    <a:pt x="240665" y="16891"/>
                    <a:pt x="16891" y="240284"/>
                    <a:pt x="16891" y="515874"/>
                  </a:cubicBezTo>
                  <a:close/>
                </a:path>
              </a:pathLst>
            </a:custGeom>
            <a:solidFill>
              <a:srgbClr val="172C51"/>
            </a:solidFill>
          </p:spPr>
        </p:sp>
        <p:sp>
          <p:nvSpPr>
            <p:cNvPr name="TextBox 88" id="88"/>
            <p:cNvSpPr txBox="true"/>
            <p:nvPr/>
          </p:nvSpPr>
          <p:spPr>
            <a:xfrm>
              <a:off x="0" y="-123825"/>
              <a:ext cx="4661541" cy="3184968"/>
            </a:xfrm>
            <a:prstGeom prst="rect">
              <a:avLst/>
            </a:prstGeom>
          </p:spPr>
          <p:txBody>
            <a:bodyPr anchor="ctr" rtlCol="false" tIns="50800" lIns="50800" bIns="50800" rIns="50800"/>
            <a:lstStyle/>
            <a:p>
              <a:pPr algn="ctr">
                <a:lnSpc>
                  <a:spcPts val="6600"/>
                </a:lnSpc>
              </a:pPr>
              <a:r>
                <a:rPr lang="en-US" sz="5500">
                  <a:solidFill>
                    <a:srgbClr val="000000"/>
                  </a:solidFill>
                  <a:latin typeface="Calibri (MS)"/>
                  <a:ea typeface="Calibri (MS)"/>
                  <a:cs typeface="Calibri (MS)"/>
                  <a:sym typeface="Calibri (MS)"/>
                </a:rPr>
                <a:t>insert your QR code here</a:t>
              </a:r>
            </a:p>
          </p:txBody>
        </p:sp>
      </p:grpSp>
      <p:sp>
        <p:nvSpPr>
          <p:cNvPr name="Freeform 89" id="89" descr="News.mscrm-addons.com Blog | The ..."/>
          <p:cNvSpPr/>
          <p:nvPr/>
        </p:nvSpPr>
        <p:spPr>
          <a:xfrm flipH="false" flipV="false" rot="0">
            <a:off x="29308019" y="33744033"/>
            <a:ext cx="2143125" cy="2143125"/>
          </a:xfrm>
          <a:custGeom>
            <a:avLst/>
            <a:gdLst/>
            <a:ahLst/>
            <a:cxnLst/>
            <a:rect r="r" b="b" t="t" l="l"/>
            <a:pathLst>
              <a:path h="2143125" w="2143125">
                <a:moveTo>
                  <a:pt x="0" y="0"/>
                </a:moveTo>
                <a:lnTo>
                  <a:pt x="2143125" y="0"/>
                </a:lnTo>
                <a:lnTo>
                  <a:pt x="2143125" y="2143125"/>
                </a:lnTo>
                <a:lnTo>
                  <a:pt x="0" y="2143125"/>
                </a:lnTo>
                <a:lnTo>
                  <a:pt x="0" y="0"/>
                </a:lnTo>
                <a:close/>
              </a:path>
            </a:pathLst>
          </a:custGeom>
          <a:blipFill>
            <a:blip r:embed="rId6"/>
            <a:stretch>
              <a:fillRect l="0" t="0" r="0" b="0"/>
            </a:stretch>
          </a:blipFill>
        </p:spPr>
      </p:sp>
      <p:grpSp>
        <p:nvGrpSpPr>
          <p:cNvPr name="Group 90" id="90"/>
          <p:cNvGrpSpPr/>
          <p:nvPr/>
        </p:nvGrpSpPr>
        <p:grpSpPr>
          <a:xfrm rot="0">
            <a:off x="495273" y="4415297"/>
            <a:ext cx="9857610" cy="13034337"/>
            <a:chOff x="0" y="0"/>
            <a:chExt cx="13143480" cy="17379116"/>
          </a:xfrm>
        </p:grpSpPr>
        <p:sp>
          <p:nvSpPr>
            <p:cNvPr name="Freeform 91" id="91"/>
            <p:cNvSpPr/>
            <p:nvPr/>
          </p:nvSpPr>
          <p:spPr>
            <a:xfrm flipH="false" flipV="false" rot="0">
              <a:off x="0" y="0"/>
              <a:ext cx="13143480" cy="17379116"/>
            </a:xfrm>
            <a:custGeom>
              <a:avLst/>
              <a:gdLst/>
              <a:ahLst/>
              <a:cxnLst/>
              <a:rect r="r" b="b" t="t" l="l"/>
              <a:pathLst>
                <a:path h="17379116" w="13143480">
                  <a:moveTo>
                    <a:pt x="0" y="0"/>
                  </a:moveTo>
                  <a:lnTo>
                    <a:pt x="13143480" y="0"/>
                  </a:lnTo>
                  <a:lnTo>
                    <a:pt x="13143480" y="17379116"/>
                  </a:lnTo>
                  <a:lnTo>
                    <a:pt x="0" y="17379116"/>
                  </a:lnTo>
                  <a:close/>
                </a:path>
              </a:pathLst>
            </a:custGeom>
            <a:solidFill>
              <a:srgbClr val="000000">
                <a:alpha val="0"/>
              </a:srgbClr>
            </a:solidFill>
          </p:spPr>
        </p:sp>
        <p:sp>
          <p:nvSpPr>
            <p:cNvPr name="TextBox 92" id="92"/>
            <p:cNvSpPr txBox="true"/>
            <p:nvPr/>
          </p:nvSpPr>
          <p:spPr>
            <a:xfrm>
              <a:off x="0" y="-19050"/>
              <a:ext cx="13143480" cy="17398166"/>
            </a:xfrm>
            <a:prstGeom prst="rect">
              <a:avLst/>
            </a:prstGeom>
          </p:spPr>
          <p:txBody>
            <a:bodyPr anchor="ctr" rtlCol="false" tIns="0" lIns="0" bIns="0" rIns="0"/>
            <a:lstStyle/>
            <a:p>
              <a:pPr algn="just">
                <a:lnSpc>
                  <a:spcPts val="3479"/>
                </a:lnSpc>
              </a:pPr>
            </a:p>
            <a:p>
              <a:pPr algn="just">
                <a:lnSpc>
                  <a:spcPts val="3479"/>
                </a:lnSpc>
              </a:pPr>
            </a:p>
            <a:p>
              <a:pPr algn="just">
                <a:lnSpc>
                  <a:spcPts val="3479"/>
                </a:lnSpc>
              </a:pPr>
              <a:r>
                <a:rPr lang="en-US" sz="2900">
                  <a:solidFill>
                    <a:srgbClr val="000000"/>
                  </a:solidFill>
                  <a:latin typeface="Poppins"/>
                  <a:ea typeface="Poppins"/>
                  <a:cs typeface="Poppins"/>
                  <a:sym typeface="Poppins"/>
                </a:rPr>
                <a:t>In this project, we discuss the Medical Image Enhancing Method based on the CLAHE approach. Medical image enhancement is crucial in digital image processing, as medical images often suffer from noise and low contrast issues. This paper proposes an advanced image enhancement approach that integrates Principal Component Analysis (PCA)-based fusion with multiple filtering techniques to improve image clarity and diagnostic accuracy. The process begins by extracting the three color channels from the retinal image. Each channel undergoes enhancement using Gaussian, CLAHE, Median, and Wiener filters, followed by PCA-based fusion to retain the most significant image features. This process is applied to all three color channels, and the final enhanced image is obtained through another PCA-based fusion step. The proposed method effectively reduces noise, enhances contrast, and preserves image details. Performance evaluation using metrics such as Peak Signal-to-Noise Ratio (PSNR), Structural Similarity Index (SSIM), Feature Similarity Index (FSIM), and Entropy demonstrates the efficiency of the approach. The results indicate that the method significantly enhances the quality of medical images, leading to improved visual perception and potentially aiding more accurate clinical diagnoses.</a:t>
              </a:r>
            </a:p>
          </p:txBody>
        </p:sp>
      </p:grpSp>
      <p:sp>
        <p:nvSpPr>
          <p:cNvPr name="Freeform 93" id="93"/>
          <p:cNvSpPr/>
          <p:nvPr/>
        </p:nvSpPr>
        <p:spPr>
          <a:xfrm flipH="false" flipV="false" rot="0">
            <a:off x="11300537" y="5796818"/>
            <a:ext cx="9025407" cy="17990323"/>
          </a:xfrm>
          <a:custGeom>
            <a:avLst/>
            <a:gdLst/>
            <a:ahLst/>
            <a:cxnLst/>
            <a:rect r="r" b="b" t="t" l="l"/>
            <a:pathLst>
              <a:path h="17990323" w="9025407">
                <a:moveTo>
                  <a:pt x="0" y="0"/>
                </a:moveTo>
                <a:lnTo>
                  <a:pt x="9025407" y="0"/>
                </a:lnTo>
                <a:lnTo>
                  <a:pt x="9025407" y="17990323"/>
                </a:lnTo>
                <a:lnTo>
                  <a:pt x="0" y="17990323"/>
                </a:lnTo>
                <a:lnTo>
                  <a:pt x="0" y="0"/>
                </a:lnTo>
                <a:close/>
              </a:path>
            </a:pathLst>
          </a:custGeom>
          <a:blipFill>
            <a:blip r:embed="rId7"/>
            <a:stretch>
              <a:fillRect l="-16839" t="0" r="-16839" b="0"/>
            </a:stretch>
          </a:blipFill>
        </p:spPr>
      </p:sp>
      <p:grpSp>
        <p:nvGrpSpPr>
          <p:cNvPr name="Group 94" id="94"/>
          <p:cNvGrpSpPr/>
          <p:nvPr/>
        </p:nvGrpSpPr>
        <p:grpSpPr>
          <a:xfrm rot="0">
            <a:off x="11125200" y="25394541"/>
            <a:ext cx="20325944" cy="3539430"/>
            <a:chOff x="0" y="0"/>
            <a:chExt cx="27101259" cy="4719240"/>
          </a:xfrm>
        </p:grpSpPr>
        <p:sp>
          <p:nvSpPr>
            <p:cNvPr name="Freeform 95" id="95"/>
            <p:cNvSpPr/>
            <p:nvPr/>
          </p:nvSpPr>
          <p:spPr>
            <a:xfrm flipH="false" flipV="false" rot="0">
              <a:off x="0" y="0"/>
              <a:ext cx="27101257" cy="4719240"/>
            </a:xfrm>
            <a:custGeom>
              <a:avLst/>
              <a:gdLst/>
              <a:ahLst/>
              <a:cxnLst/>
              <a:rect r="r" b="b" t="t" l="l"/>
              <a:pathLst>
                <a:path h="4719240" w="27101257">
                  <a:moveTo>
                    <a:pt x="0" y="0"/>
                  </a:moveTo>
                  <a:lnTo>
                    <a:pt x="27101257" y="0"/>
                  </a:lnTo>
                  <a:lnTo>
                    <a:pt x="27101257" y="4719240"/>
                  </a:lnTo>
                  <a:lnTo>
                    <a:pt x="0" y="4719240"/>
                  </a:lnTo>
                  <a:close/>
                </a:path>
              </a:pathLst>
            </a:custGeom>
            <a:solidFill>
              <a:srgbClr val="000000">
                <a:alpha val="0"/>
              </a:srgbClr>
            </a:solidFill>
          </p:spPr>
        </p:sp>
        <p:sp>
          <p:nvSpPr>
            <p:cNvPr name="TextBox 96" id="96"/>
            <p:cNvSpPr txBox="true"/>
            <p:nvPr/>
          </p:nvSpPr>
          <p:spPr>
            <a:xfrm>
              <a:off x="0" y="-28575"/>
              <a:ext cx="27101259" cy="4747815"/>
            </a:xfrm>
            <a:prstGeom prst="rect">
              <a:avLst/>
            </a:prstGeom>
          </p:spPr>
          <p:txBody>
            <a:bodyPr anchor="ctr" rtlCol="false" tIns="0" lIns="0" bIns="0" rIns="0"/>
            <a:lstStyle/>
            <a:p>
              <a:pPr algn="just" marL="337820" indent="-168910" lvl="1">
                <a:lnSpc>
                  <a:spcPts val="3359"/>
                </a:lnSpc>
                <a:buFont typeface="Arial"/>
                <a:buChar char="•"/>
              </a:pPr>
              <a:r>
                <a:rPr lang="en-US" b="true" sz="2799">
                  <a:solidFill>
                    <a:srgbClr val="000000"/>
                  </a:solidFill>
                  <a:latin typeface="Poppins Bold"/>
                  <a:ea typeface="Poppins Bold"/>
                  <a:cs typeface="Poppins Bold"/>
                  <a:sym typeface="Poppins Bold"/>
                </a:rPr>
                <a:t>Advancement in Medical Imaging:</a:t>
              </a:r>
              <a:r>
                <a:rPr lang="en-US" sz="2799">
                  <a:solidFill>
                    <a:srgbClr val="000000"/>
                  </a:solidFill>
                  <a:latin typeface="Poppins"/>
                  <a:ea typeface="Poppins"/>
                  <a:cs typeface="Poppins"/>
                  <a:sym typeface="Poppins"/>
                </a:rPr>
                <a:t> PCA-based fusion methods can integrate with AI and deep learning to enhance medical images, improving diagnostic accuracy in retinal and histopathology images. </a:t>
              </a:r>
            </a:p>
            <a:p>
              <a:pPr algn="just" marL="337820" indent="-168910" lvl="1">
                <a:lnSpc>
                  <a:spcPts val="3359"/>
                </a:lnSpc>
                <a:buFont typeface="Arial"/>
                <a:buChar char="•"/>
              </a:pPr>
              <a:r>
                <a:rPr lang="en-US" b="true" sz="2799">
                  <a:solidFill>
                    <a:srgbClr val="000000"/>
                  </a:solidFill>
                  <a:latin typeface="Poppins Bold"/>
                  <a:ea typeface="Poppins Bold"/>
                  <a:cs typeface="Poppins Bold"/>
                  <a:sym typeface="Poppins Bold"/>
                </a:rPr>
                <a:t>Real-Time Diagnostic Systems:</a:t>
              </a:r>
              <a:r>
                <a:rPr lang="en-US" sz="2799">
                  <a:solidFill>
                    <a:srgbClr val="000000"/>
                  </a:solidFill>
                  <a:latin typeface="Poppins"/>
                  <a:ea typeface="Poppins"/>
                  <a:cs typeface="Poppins"/>
                  <a:sym typeface="Poppins"/>
                </a:rPr>
                <a:t> The proposed filtering and fusion approach can be optimized for real-time clinical diagnostic systems, assisting doctors with faster and more precise medical image analysis. </a:t>
              </a:r>
            </a:p>
            <a:p>
              <a:pPr algn="just" marL="337820" indent="-168910" lvl="1">
                <a:lnSpc>
                  <a:spcPts val="3359"/>
                </a:lnSpc>
                <a:buFont typeface="Arial"/>
                <a:buChar char="•"/>
              </a:pPr>
              <a:r>
                <a:rPr lang="en-US" b="true" sz="2799">
                  <a:solidFill>
                    <a:srgbClr val="000000"/>
                  </a:solidFill>
                  <a:latin typeface="Poppins Bold"/>
                  <a:ea typeface="Poppins Bold"/>
                  <a:cs typeface="Poppins Bold"/>
                  <a:sym typeface="Poppins Bold"/>
                </a:rPr>
                <a:t>Integration with 5G Telemedicine:</a:t>
              </a:r>
              <a:r>
                <a:rPr lang="en-US" sz="2799">
                  <a:solidFill>
                    <a:srgbClr val="000000"/>
                  </a:solidFill>
                  <a:latin typeface="Poppins"/>
                  <a:ea typeface="Poppins"/>
                  <a:cs typeface="Poppins"/>
                  <a:sym typeface="Poppins"/>
                </a:rPr>
                <a:t> Enhanced image processing techniques combined with 5G technology will enable high-quality, real-time remote diagnostics, advancing telemedicine and making healthcare more accessible worldwide. </a:t>
              </a:r>
            </a:p>
            <a:p>
              <a:pPr algn="just" marL="337820" indent="-168910" lvl="1">
                <a:lnSpc>
                  <a:spcPts val="3359"/>
                </a:lnSpc>
              </a:pPr>
            </a:p>
          </p:txBody>
        </p:sp>
      </p:grpSp>
      <p:grpSp>
        <p:nvGrpSpPr>
          <p:cNvPr name="Group 97" id="97"/>
          <p:cNvGrpSpPr/>
          <p:nvPr/>
        </p:nvGrpSpPr>
        <p:grpSpPr>
          <a:xfrm rot="0">
            <a:off x="11125200" y="29723597"/>
            <a:ext cx="20120293" cy="3831818"/>
            <a:chOff x="0" y="0"/>
            <a:chExt cx="26827057" cy="5109091"/>
          </a:xfrm>
        </p:grpSpPr>
        <p:sp>
          <p:nvSpPr>
            <p:cNvPr name="Freeform 98" id="98"/>
            <p:cNvSpPr/>
            <p:nvPr/>
          </p:nvSpPr>
          <p:spPr>
            <a:xfrm flipH="false" flipV="false" rot="0">
              <a:off x="0" y="0"/>
              <a:ext cx="26827057" cy="5109091"/>
            </a:xfrm>
            <a:custGeom>
              <a:avLst/>
              <a:gdLst/>
              <a:ahLst/>
              <a:cxnLst/>
              <a:rect r="r" b="b" t="t" l="l"/>
              <a:pathLst>
                <a:path h="5109091" w="26827057">
                  <a:moveTo>
                    <a:pt x="0" y="0"/>
                  </a:moveTo>
                  <a:lnTo>
                    <a:pt x="26827057" y="0"/>
                  </a:lnTo>
                  <a:lnTo>
                    <a:pt x="26827057" y="5109091"/>
                  </a:lnTo>
                  <a:lnTo>
                    <a:pt x="0" y="5109091"/>
                  </a:lnTo>
                  <a:close/>
                </a:path>
              </a:pathLst>
            </a:custGeom>
            <a:solidFill>
              <a:srgbClr val="000000">
                <a:alpha val="0"/>
              </a:srgbClr>
            </a:solidFill>
          </p:spPr>
        </p:sp>
        <p:sp>
          <p:nvSpPr>
            <p:cNvPr name="TextBox 99" id="99"/>
            <p:cNvSpPr txBox="true"/>
            <p:nvPr/>
          </p:nvSpPr>
          <p:spPr>
            <a:xfrm>
              <a:off x="0" y="-28575"/>
              <a:ext cx="26827057" cy="5137666"/>
            </a:xfrm>
            <a:prstGeom prst="rect">
              <a:avLst/>
            </a:prstGeom>
          </p:spPr>
          <p:txBody>
            <a:bodyPr anchor="ctr" rtlCol="false" tIns="0" lIns="0" bIns="0" rIns="0"/>
            <a:lstStyle/>
            <a:p>
              <a:pPr algn="l">
                <a:lnSpc>
                  <a:spcPts val="3240"/>
                </a:lnSpc>
              </a:pPr>
            </a:p>
            <a:p>
              <a:pPr algn="l" marL="325755" indent="-162877" lvl="1">
                <a:lnSpc>
                  <a:spcPts val="3240"/>
                </a:lnSpc>
                <a:buAutoNum type="arabicPeriod" startAt="1"/>
              </a:pPr>
              <a:r>
                <a:rPr lang="en-US" b="true" sz="2700">
                  <a:solidFill>
                    <a:srgbClr val="000000"/>
                  </a:solidFill>
                  <a:latin typeface="Poppins Bold"/>
                  <a:ea typeface="Poppins Bold"/>
                  <a:cs typeface="Poppins Bold"/>
                  <a:sym typeface="Poppins Bold"/>
                </a:rPr>
                <a:t>Improved Medical Diagnoses</a:t>
              </a:r>
              <a:r>
                <a:rPr lang="en-US" sz="2700">
                  <a:solidFill>
                    <a:srgbClr val="000000"/>
                  </a:solidFill>
                  <a:latin typeface="Poppins"/>
                  <a:ea typeface="Poppins"/>
                  <a:cs typeface="Poppins"/>
                  <a:sym typeface="Poppins"/>
                </a:rPr>
                <a:t> – Enhances retinal images, helping doctors detect diseases like diabetic retinopathy and glaucoma more accurately. </a:t>
              </a:r>
            </a:p>
            <a:p>
              <a:pPr algn="l" marL="325755" indent="-162877" lvl="1">
                <a:lnSpc>
                  <a:spcPts val="3240"/>
                </a:lnSpc>
                <a:buAutoNum type="arabicPeriod" startAt="1"/>
              </a:pPr>
              <a:r>
                <a:rPr lang="en-US" b="true" sz="2700">
                  <a:solidFill>
                    <a:srgbClr val="000000"/>
                  </a:solidFill>
                  <a:latin typeface="Poppins Bold"/>
                  <a:ea typeface="Poppins Bold"/>
                  <a:cs typeface="Poppins Bold"/>
                  <a:sym typeface="Poppins Bold"/>
                </a:rPr>
                <a:t>Better Image Clarity</a:t>
              </a:r>
              <a:r>
                <a:rPr lang="en-US" sz="2700">
                  <a:solidFill>
                    <a:srgbClr val="000000"/>
                  </a:solidFill>
                  <a:latin typeface="Poppins"/>
                  <a:ea typeface="Poppins"/>
                  <a:cs typeface="Poppins"/>
                  <a:sym typeface="Poppins"/>
                </a:rPr>
                <a:t> – Reduces noise and improves contrast, making medical images clearer for better analysis. </a:t>
              </a:r>
            </a:p>
            <a:p>
              <a:pPr algn="l" marL="325755" indent="-162877" lvl="1">
                <a:lnSpc>
                  <a:spcPts val="3240"/>
                </a:lnSpc>
                <a:buAutoNum type="arabicPeriod" startAt="1"/>
              </a:pPr>
              <a:r>
                <a:rPr lang="en-US" b="true" sz="2700">
                  <a:solidFill>
                    <a:srgbClr val="000000"/>
                  </a:solidFill>
                  <a:latin typeface="Poppins Bold"/>
                  <a:ea typeface="Poppins Bold"/>
                  <a:cs typeface="Poppins Bold"/>
                  <a:sym typeface="Poppins Bold"/>
                </a:rPr>
                <a:t>Efficient Disease Screening</a:t>
              </a:r>
              <a:r>
                <a:rPr lang="en-US" sz="2700">
                  <a:solidFill>
                    <a:srgbClr val="000000"/>
                  </a:solidFill>
                  <a:latin typeface="Poppins"/>
                  <a:ea typeface="Poppins"/>
                  <a:cs typeface="Poppins"/>
                  <a:sym typeface="Poppins"/>
                </a:rPr>
                <a:t> – Aids in early detection of retinal diseases, speeding up diagnosis and reducing manual effort. </a:t>
              </a:r>
            </a:p>
            <a:p>
              <a:pPr algn="l" marL="325755" indent="-162877" lvl="1">
                <a:lnSpc>
                  <a:spcPts val="3240"/>
                </a:lnSpc>
                <a:buAutoNum type="arabicPeriod" startAt="1"/>
              </a:pPr>
              <a:r>
                <a:rPr lang="en-US" b="true" sz="2700">
                  <a:solidFill>
                    <a:srgbClr val="000000"/>
                  </a:solidFill>
                  <a:latin typeface="Poppins Bold"/>
                  <a:ea typeface="Poppins Bold"/>
                  <a:cs typeface="Poppins Bold"/>
                  <a:sym typeface="Poppins Bold"/>
                </a:rPr>
                <a:t>Enhanced Healthcare Accessibility</a:t>
              </a:r>
              <a:r>
                <a:rPr lang="en-US" sz="2700">
                  <a:solidFill>
                    <a:srgbClr val="000000"/>
                  </a:solidFill>
                  <a:latin typeface="Poppins"/>
                  <a:ea typeface="Poppins"/>
                  <a:cs typeface="Poppins"/>
                  <a:sym typeface="Poppins"/>
                </a:rPr>
                <a:t> – Can be used in telemedicine, allowing remote diagnosis and better healthcare reach. </a:t>
              </a:r>
            </a:p>
            <a:p>
              <a:pPr algn="l" marL="325755" indent="-162877" lvl="1">
                <a:lnSpc>
                  <a:spcPts val="3240"/>
                </a:lnSpc>
              </a:pPr>
            </a:p>
          </p:txBody>
        </p:sp>
      </p:grpSp>
      <p:sp>
        <p:nvSpPr>
          <p:cNvPr name="Freeform 100" id="100"/>
          <p:cNvSpPr/>
          <p:nvPr/>
        </p:nvSpPr>
        <p:spPr>
          <a:xfrm flipH="false" flipV="false" rot="0">
            <a:off x="21320705" y="5568218"/>
            <a:ext cx="9258300" cy="4019550"/>
          </a:xfrm>
          <a:custGeom>
            <a:avLst/>
            <a:gdLst/>
            <a:ahLst/>
            <a:cxnLst/>
            <a:rect r="r" b="b" t="t" l="l"/>
            <a:pathLst>
              <a:path h="4019550" w="9258300">
                <a:moveTo>
                  <a:pt x="0" y="0"/>
                </a:moveTo>
                <a:lnTo>
                  <a:pt x="9258300" y="0"/>
                </a:lnTo>
                <a:lnTo>
                  <a:pt x="9258300" y="4019550"/>
                </a:lnTo>
                <a:lnTo>
                  <a:pt x="0" y="4019550"/>
                </a:lnTo>
                <a:lnTo>
                  <a:pt x="0" y="0"/>
                </a:lnTo>
                <a:close/>
              </a:path>
            </a:pathLst>
          </a:custGeom>
          <a:blipFill>
            <a:blip r:embed="rId8"/>
            <a:stretch>
              <a:fillRect l="0" t="0" r="0" b="0"/>
            </a:stretch>
          </a:blipFill>
        </p:spPr>
      </p:sp>
      <p:sp>
        <p:nvSpPr>
          <p:cNvPr name="Freeform 101" id="101"/>
          <p:cNvSpPr/>
          <p:nvPr/>
        </p:nvSpPr>
        <p:spPr>
          <a:xfrm flipH="false" flipV="false" rot="0">
            <a:off x="21305465" y="10357455"/>
            <a:ext cx="9334500" cy="3971925"/>
          </a:xfrm>
          <a:custGeom>
            <a:avLst/>
            <a:gdLst/>
            <a:ahLst/>
            <a:cxnLst/>
            <a:rect r="r" b="b" t="t" l="l"/>
            <a:pathLst>
              <a:path h="3971925" w="9334500">
                <a:moveTo>
                  <a:pt x="0" y="0"/>
                </a:moveTo>
                <a:lnTo>
                  <a:pt x="9334500" y="0"/>
                </a:lnTo>
                <a:lnTo>
                  <a:pt x="9334500" y="3971925"/>
                </a:lnTo>
                <a:lnTo>
                  <a:pt x="0" y="3971925"/>
                </a:lnTo>
                <a:lnTo>
                  <a:pt x="0" y="0"/>
                </a:lnTo>
                <a:close/>
              </a:path>
            </a:pathLst>
          </a:custGeom>
          <a:blipFill>
            <a:blip r:embed="rId9"/>
            <a:stretch>
              <a:fillRect l="0" t="0" r="0" b="0"/>
            </a:stretch>
          </a:blipFill>
        </p:spPr>
      </p:sp>
      <p:grpSp>
        <p:nvGrpSpPr>
          <p:cNvPr name="Group 102" id="102"/>
          <p:cNvGrpSpPr/>
          <p:nvPr/>
        </p:nvGrpSpPr>
        <p:grpSpPr>
          <a:xfrm rot="0">
            <a:off x="21288172" y="9791209"/>
            <a:ext cx="9248445" cy="461665"/>
            <a:chOff x="0" y="0"/>
            <a:chExt cx="12331260" cy="615553"/>
          </a:xfrm>
        </p:grpSpPr>
        <p:sp>
          <p:nvSpPr>
            <p:cNvPr name="Freeform 103" id="103"/>
            <p:cNvSpPr/>
            <p:nvPr/>
          </p:nvSpPr>
          <p:spPr>
            <a:xfrm flipH="false" flipV="false" rot="0">
              <a:off x="0" y="0"/>
              <a:ext cx="12331260" cy="615553"/>
            </a:xfrm>
            <a:custGeom>
              <a:avLst/>
              <a:gdLst/>
              <a:ahLst/>
              <a:cxnLst/>
              <a:rect r="r" b="b" t="t" l="l"/>
              <a:pathLst>
                <a:path h="615553" w="12331260">
                  <a:moveTo>
                    <a:pt x="0" y="0"/>
                  </a:moveTo>
                  <a:lnTo>
                    <a:pt x="12331260" y="0"/>
                  </a:lnTo>
                  <a:lnTo>
                    <a:pt x="12331260" y="615553"/>
                  </a:lnTo>
                  <a:lnTo>
                    <a:pt x="0" y="615553"/>
                  </a:lnTo>
                  <a:close/>
                </a:path>
              </a:pathLst>
            </a:custGeom>
            <a:solidFill>
              <a:srgbClr val="000000">
                <a:alpha val="0"/>
              </a:srgbClr>
            </a:solidFill>
          </p:spPr>
        </p:sp>
        <p:sp>
          <p:nvSpPr>
            <p:cNvPr name="TextBox 104" id="104"/>
            <p:cNvSpPr txBox="true"/>
            <p:nvPr/>
          </p:nvSpPr>
          <p:spPr>
            <a:xfrm>
              <a:off x="0" y="-9525"/>
              <a:ext cx="12331260" cy="625078"/>
            </a:xfrm>
            <a:prstGeom prst="rect">
              <a:avLst/>
            </a:prstGeom>
          </p:spPr>
          <p:txBody>
            <a:bodyPr anchor="t" rtlCol="false" tIns="0" lIns="0" bIns="0" rIns="0"/>
            <a:lstStyle/>
            <a:p>
              <a:pPr algn="l">
                <a:lnSpc>
                  <a:spcPts val="1439"/>
                </a:lnSpc>
              </a:pPr>
              <a:r>
                <a:rPr lang="en-US" sz="1200" b="true">
                  <a:solidFill>
                    <a:srgbClr val="000000"/>
                  </a:solidFill>
                  <a:latin typeface="Poppins Bold"/>
                  <a:ea typeface="Poppins Bold"/>
                  <a:cs typeface="Poppins Bold"/>
                  <a:sym typeface="Poppins Bold"/>
                </a:rPr>
                <a:t>Fig.1.Original Image, Fig.2.Noisy Image, Fig.3.Gaussian filter, Fig.4.Median filter, Fig.5.Weiner filter, Fig.6.Histogram Equalization, Fig.7.CLAHE image, Fig.8.Proposed Image</a:t>
              </a:r>
            </a:p>
          </p:txBody>
        </p:sp>
      </p:grpSp>
      <p:grpSp>
        <p:nvGrpSpPr>
          <p:cNvPr name="Group 105" id="105"/>
          <p:cNvGrpSpPr/>
          <p:nvPr/>
        </p:nvGrpSpPr>
        <p:grpSpPr>
          <a:xfrm rot="0">
            <a:off x="21320705" y="14521144"/>
            <a:ext cx="9334500" cy="646331"/>
            <a:chOff x="0" y="0"/>
            <a:chExt cx="12446000" cy="861775"/>
          </a:xfrm>
        </p:grpSpPr>
        <p:sp>
          <p:nvSpPr>
            <p:cNvPr name="Freeform 106" id="106"/>
            <p:cNvSpPr/>
            <p:nvPr/>
          </p:nvSpPr>
          <p:spPr>
            <a:xfrm flipH="false" flipV="false" rot="0">
              <a:off x="0" y="0"/>
              <a:ext cx="12446000" cy="861775"/>
            </a:xfrm>
            <a:custGeom>
              <a:avLst/>
              <a:gdLst/>
              <a:ahLst/>
              <a:cxnLst/>
              <a:rect r="r" b="b" t="t" l="l"/>
              <a:pathLst>
                <a:path h="861775" w="12446000">
                  <a:moveTo>
                    <a:pt x="0" y="0"/>
                  </a:moveTo>
                  <a:lnTo>
                    <a:pt x="12446000" y="0"/>
                  </a:lnTo>
                  <a:lnTo>
                    <a:pt x="12446000" y="861775"/>
                  </a:lnTo>
                  <a:lnTo>
                    <a:pt x="0" y="861775"/>
                  </a:lnTo>
                  <a:close/>
                </a:path>
              </a:pathLst>
            </a:custGeom>
            <a:solidFill>
              <a:srgbClr val="000000">
                <a:alpha val="0"/>
              </a:srgbClr>
            </a:solidFill>
          </p:spPr>
        </p:sp>
        <p:sp>
          <p:nvSpPr>
            <p:cNvPr name="TextBox 107" id="107"/>
            <p:cNvSpPr txBox="true"/>
            <p:nvPr/>
          </p:nvSpPr>
          <p:spPr>
            <a:xfrm>
              <a:off x="0" y="-9525"/>
              <a:ext cx="12446000" cy="871300"/>
            </a:xfrm>
            <a:prstGeom prst="rect">
              <a:avLst/>
            </a:prstGeom>
          </p:spPr>
          <p:txBody>
            <a:bodyPr anchor="t" rtlCol="false" tIns="0" lIns="0" bIns="0" rIns="0"/>
            <a:lstStyle/>
            <a:p>
              <a:pPr algn="l">
                <a:lnSpc>
                  <a:spcPts val="1439"/>
                </a:lnSpc>
              </a:pPr>
              <a:r>
                <a:rPr lang="en-US" sz="1200" b="true">
                  <a:solidFill>
                    <a:srgbClr val="000000"/>
                  </a:solidFill>
                  <a:latin typeface="Poppins Bold"/>
                  <a:ea typeface="Poppins Bold"/>
                  <a:cs typeface="Poppins Bold"/>
                  <a:sym typeface="Poppins Bold"/>
                </a:rPr>
                <a:t>Fig.1.Original Image, Fig.2.Noisy Image, Fig.3.Gaussian filter, Fig.4.Median filter, Fig.5.Weiner filter, Fig.6.Histogram Equalization, Fig.7.CLAHE image, Fig.8.Proposed Image</a:t>
              </a:r>
            </a:p>
            <a:p>
              <a:pPr algn="l">
                <a:lnSpc>
                  <a:spcPts val="1439"/>
                </a:lnSpc>
              </a:p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DAGitlD9vZA</dc:identifier>
  <dcterms:modified xsi:type="dcterms:W3CDTF">2011-08-01T06:04:30Z</dcterms:modified>
  <cp:revision>1</cp:revision>
  <dc:title>Fina Poster.pptx</dc:title>
</cp:coreProperties>
</file>