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71" r:id="rId8"/>
    <p:sldId id="261" r:id="rId9"/>
    <p:sldId id="273" r:id="rId10"/>
    <p:sldId id="264" r:id="rId11"/>
    <p:sldId id="265" r:id="rId12"/>
    <p:sldId id="275" r:id="rId13"/>
    <p:sldId id="268" r:id="rId14"/>
    <p:sldId id="274" r:id="rId15"/>
    <p:sldId id="269" r:id="rId16"/>
    <p:sldId id="270" r:id="rId17"/>
  </p:sldIdLst>
  <p:sldSz cx="12192000" cy="6858000"/>
  <p:notesSz cx="6858000" cy="9144000"/>
  <p:embeddedFontLst>
    <p:embeddedFont>
      <p:font typeface="Fira Sans Extra Condensed Medium" panose="020B060402020202020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Medium" panose="000006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4YScGFC2nxMXIQF4251iq2Kg6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83B3A7-48BF-4461-A4EF-6BF96806BE68}" v="21" dt="2024-08-29T17:01:15.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3969" autoAdjust="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SODINAPALLI" userId="d669e963d48e85f1" providerId="LiveId" clId="{FF83B3A7-48BF-4461-A4EF-6BF96806BE68}"/>
    <pc:docChg chg="undo custSel addSld delSld modSld sldOrd">
      <pc:chgData name="AKHIL SODINAPALLI" userId="d669e963d48e85f1" providerId="LiveId" clId="{FF83B3A7-48BF-4461-A4EF-6BF96806BE68}" dt="2024-08-29T17:06:29.661" v="1027"/>
      <pc:docMkLst>
        <pc:docMk/>
      </pc:docMkLst>
      <pc:sldChg chg="modSp mod">
        <pc:chgData name="AKHIL SODINAPALLI" userId="d669e963d48e85f1" providerId="LiveId" clId="{FF83B3A7-48BF-4461-A4EF-6BF96806BE68}" dt="2024-08-29T16:58:01.006" v="950" actId="1076"/>
        <pc:sldMkLst>
          <pc:docMk/>
          <pc:sldMk cId="0" sldId="256"/>
        </pc:sldMkLst>
        <pc:spChg chg="mod">
          <ac:chgData name="AKHIL SODINAPALLI" userId="d669e963d48e85f1" providerId="LiveId" clId="{FF83B3A7-48BF-4461-A4EF-6BF96806BE68}" dt="2024-08-29T16:57:19.755" v="946" actId="403"/>
          <ac:spMkLst>
            <pc:docMk/>
            <pc:sldMk cId="0" sldId="256"/>
            <ac:spMk id="96" creationId="{00000000-0000-0000-0000-000000000000}"/>
          </ac:spMkLst>
        </pc:spChg>
        <pc:spChg chg="mod">
          <ac:chgData name="AKHIL SODINAPALLI" userId="d669e963d48e85f1" providerId="LiveId" clId="{FF83B3A7-48BF-4461-A4EF-6BF96806BE68}" dt="2024-08-29T16:56:58.880" v="943" actId="403"/>
          <ac:spMkLst>
            <pc:docMk/>
            <pc:sldMk cId="0" sldId="256"/>
            <ac:spMk id="97" creationId="{00000000-0000-0000-0000-000000000000}"/>
          </ac:spMkLst>
        </pc:spChg>
        <pc:spChg chg="mod">
          <ac:chgData name="AKHIL SODINAPALLI" userId="d669e963d48e85f1" providerId="LiveId" clId="{FF83B3A7-48BF-4461-A4EF-6BF96806BE68}" dt="2024-08-29T16:58:01.006" v="950" actId="1076"/>
          <ac:spMkLst>
            <pc:docMk/>
            <pc:sldMk cId="0" sldId="256"/>
            <ac:spMk id="106" creationId="{00000000-0000-0000-0000-000000000000}"/>
          </ac:spMkLst>
        </pc:spChg>
        <pc:spChg chg="mod">
          <ac:chgData name="AKHIL SODINAPALLI" userId="d669e963d48e85f1" providerId="LiveId" clId="{FF83B3A7-48BF-4461-A4EF-6BF96806BE68}" dt="2024-08-29T16:55:55.376" v="915" actId="20577"/>
          <ac:spMkLst>
            <pc:docMk/>
            <pc:sldMk cId="0" sldId="256"/>
            <ac:spMk id="107" creationId="{00000000-0000-0000-0000-000000000000}"/>
          </ac:spMkLst>
        </pc:spChg>
      </pc:sldChg>
      <pc:sldChg chg="addSp delSp modSp mod">
        <pc:chgData name="AKHIL SODINAPALLI" userId="d669e963d48e85f1" providerId="LiveId" clId="{FF83B3A7-48BF-4461-A4EF-6BF96806BE68}" dt="2024-08-29T17:01:30.007" v="961" actId="1076"/>
        <pc:sldMkLst>
          <pc:docMk/>
          <pc:sldMk cId="0" sldId="257"/>
        </pc:sldMkLst>
        <pc:spChg chg="mod">
          <ac:chgData name="AKHIL SODINAPALLI" userId="d669e963d48e85f1" providerId="LiveId" clId="{FF83B3A7-48BF-4461-A4EF-6BF96806BE68}" dt="2024-08-29T17:01:07.643" v="955" actId="14100"/>
          <ac:spMkLst>
            <pc:docMk/>
            <pc:sldMk cId="0" sldId="257"/>
            <ac:spMk id="129" creationId="{00000000-0000-0000-0000-000000000000}"/>
          </ac:spMkLst>
        </pc:spChg>
        <pc:spChg chg="mod">
          <ac:chgData name="AKHIL SODINAPALLI" userId="d669e963d48e85f1" providerId="LiveId" clId="{FF83B3A7-48BF-4461-A4EF-6BF96806BE68}" dt="2024-08-29T15:52:25.116" v="50" actId="14100"/>
          <ac:spMkLst>
            <pc:docMk/>
            <pc:sldMk cId="0" sldId="257"/>
            <ac:spMk id="134" creationId="{00000000-0000-0000-0000-000000000000}"/>
          </ac:spMkLst>
        </pc:spChg>
        <pc:spChg chg="mod">
          <ac:chgData name="AKHIL SODINAPALLI" userId="d669e963d48e85f1" providerId="LiveId" clId="{FF83B3A7-48BF-4461-A4EF-6BF96806BE68}" dt="2024-08-29T15:53:05.621" v="60" actId="14100"/>
          <ac:spMkLst>
            <pc:docMk/>
            <pc:sldMk cId="0" sldId="257"/>
            <ac:spMk id="139" creationId="{00000000-0000-0000-0000-000000000000}"/>
          </ac:spMkLst>
        </pc:spChg>
        <pc:grpChg chg="mod">
          <ac:chgData name="AKHIL SODINAPALLI" userId="d669e963d48e85f1" providerId="LiveId" clId="{FF83B3A7-48BF-4461-A4EF-6BF96806BE68}" dt="2024-08-29T16:58:15.574" v="951" actId="14100"/>
          <ac:grpSpMkLst>
            <pc:docMk/>
            <pc:sldMk cId="0" sldId="257"/>
            <ac:grpSpMk id="128" creationId="{00000000-0000-0000-0000-000000000000}"/>
          </ac:grpSpMkLst>
        </pc:grpChg>
        <pc:grpChg chg="mod">
          <ac:chgData name="AKHIL SODINAPALLI" userId="d669e963d48e85f1" providerId="LiveId" clId="{FF83B3A7-48BF-4461-A4EF-6BF96806BE68}" dt="2024-08-29T16:58:21.605" v="952" actId="14100"/>
          <ac:grpSpMkLst>
            <pc:docMk/>
            <pc:sldMk cId="0" sldId="257"/>
            <ac:grpSpMk id="133" creationId="{00000000-0000-0000-0000-000000000000}"/>
          </ac:grpSpMkLst>
        </pc:grpChg>
        <pc:grpChg chg="mod">
          <ac:chgData name="AKHIL SODINAPALLI" userId="d669e963d48e85f1" providerId="LiveId" clId="{FF83B3A7-48BF-4461-A4EF-6BF96806BE68}" dt="2024-08-29T15:50:54.116" v="41" actId="14100"/>
          <ac:grpSpMkLst>
            <pc:docMk/>
            <pc:sldMk cId="0" sldId="257"/>
            <ac:grpSpMk id="138" creationId="{00000000-0000-0000-0000-000000000000}"/>
          </ac:grpSpMkLst>
        </pc:grpChg>
        <pc:picChg chg="mod">
          <ac:chgData name="AKHIL SODINAPALLI" userId="d669e963d48e85f1" providerId="LiveId" clId="{FF83B3A7-48BF-4461-A4EF-6BF96806BE68}" dt="2024-08-29T17:01:13.045" v="956" actId="1076"/>
          <ac:picMkLst>
            <pc:docMk/>
            <pc:sldMk cId="0" sldId="257"/>
            <ac:picMk id="3" creationId="{A9A1728A-D7D5-C66F-9CE6-6D036583F908}"/>
          </ac:picMkLst>
        </pc:picChg>
        <pc:picChg chg="add mod">
          <ac:chgData name="AKHIL SODINAPALLI" userId="d669e963d48e85f1" providerId="LiveId" clId="{FF83B3A7-48BF-4461-A4EF-6BF96806BE68}" dt="2024-08-29T17:01:30.007" v="961" actId="1076"/>
          <ac:picMkLst>
            <pc:docMk/>
            <pc:sldMk cId="0" sldId="257"/>
            <ac:picMk id="4" creationId="{EBE77F60-64A4-A34E-6354-94993A8274FB}"/>
          </ac:picMkLst>
        </pc:picChg>
        <pc:picChg chg="del mod">
          <ac:chgData name="AKHIL SODINAPALLI" userId="d669e963d48e85f1" providerId="LiveId" clId="{FF83B3A7-48BF-4461-A4EF-6BF96806BE68}" dt="2024-08-29T16:59:15.989" v="953" actId="478"/>
          <ac:picMkLst>
            <pc:docMk/>
            <pc:sldMk cId="0" sldId="257"/>
            <ac:picMk id="5" creationId="{A4875686-472F-7249-4E23-175314016A8F}"/>
          </ac:picMkLst>
        </pc:picChg>
        <pc:picChg chg="add mod">
          <ac:chgData name="AKHIL SODINAPALLI" userId="d669e963d48e85f1" providerId="LiveId" clId="{FF83B3A7-48BF-4461-A4EF-6BF96806BE68}" dt="2024-08-29T15:53:08.693" v="61" actId="1076"/>
          <ac:picMkLst>
            <pc:docMk/>
            <pc:sldMk cId="0" sldId="257"/>
            <ac:picMk id="7" creationId="{D3052B69-5531-1F36-13AF-B71F8C2AE70A}"/>
          </ac:picMkLst>
        </pc:picChg>
      </pc:sldChg>
      <pc:sldChg chg="ord">
        <pc:chgData name="AKHIL SODINAPALLI" userId="d669e963d48e85f1" providerId="LiveId" clId="{FF83B3A7-48BF-4461-A4EF-6BF96806BE68}" dt="2024-08-29T16:16:13.620" v="451" actId="20578"/>
        <pc:sldMkLst>
          <pc:docMk/>
          <pc:sldMk cId="0" sldId="258"/>
        </pc:sldMkLst>
      </pc:sldChg>
      <pc:sldChg chg="modSp mod">
        <pc:chgData name="AKHIL SODINAPALLI" userId="d669e963d48e85f1" providerId="LiveId" clId="{FF83B3A7-48BF-4461-A4EF-6BF96806BE68}" dt="2024-08-29T15:53:37.733" v="206" actId="20577"/>
        <pc:sldMkLst>
          <pc:docMk/>
          <pc:sldMk cId="0" sldId="259"/>
        </pc:sldMkLst>
        <pc:spChg chg="mod">
          <ac:chgData name="AKHIL SODINAPALLI" userId="d669e963d48e85f1" providerId="LiveId" clId="{FF83B3A7-48BF-4461-A4EF-6BF96806BE68}" dt="2024-08-29T15:53:37.733" v="206" actId="20577"/>
          <ac:spMkLst>
            <pc:docMk/>
            <pc:sldMk cId="0" sldId="259"/>
            <ac:spMk id="176" creationId="{00000000-0000-0000-0000-000000000000}"/>
          </ac:spMkLst>
        </pc:spChg>
      </pc:sldChg>
      <pc:sldChg chg="modSp mod">
        <pc:chgData name="AKHIL SODINAPALLI" userId="d669e963d48e85f1" providerId="LiveId" clId="{FF83B3A7-48BF-4461-A4EF-6BF96806BE68}" dt="2024-08-29T16:15:24.109" v="448" actId="20577"/>
        <pc:sldMkLst>
          <pc:docMk/>
          <pc:sldMk cId="0" sldId="260"/>
        </pc:sldMkLst>
        <pc:spChg chg="mod">
          <ac:chgData name="AKHIL SODINAPALLI" userId="d669e963d48e85f1" providerId="LiveId" clId="{FF83B3A7-48BF-4461-A4EF-6BF96806BE68}" dt="2024-08-29T15:57:16.134" v="349" actId="403"/>
          <ac:spMkLst>
            <pc:docMk/>
            <pc:sldMk cId="0" sldId="260"/>
            <ac:spMk id="184" creationId="{00000000-0000-0000-0000-000000000000}"/>
          </ac:spMkLst>
        </pc:spChg>
        <pc:spChg chg="mod">
          <ac:chgData name="AKHIL SODINAPALLI" userId="d669e963d48e85f1" providerId="LiveId" clId="{FF83B3A7-48BF-4461-A4EF-6BF96806BE68}" dt="2024-08-29T16:15:24.109" v="448" actId="20577"/>
          <ac:spMkLst>
            <pc:docMk/>
            <pc:sldMk cId="0" sldId="260"/>
            <ac:spMk id="185" creationId="{00000000-0000-0000-0000-000000000000}"/>
          </ac:spMkLst>
        </pc:spChg>
      </pc:sldChg>
      <pc:sldChg chg="modSp mod">
        <pc:chgData name="AKHIL SODINAPALLI" userId="d669e963d48e85f1" providerId="LiveId" clId="{FF83B3A7-48BF-4461-A4EF-6BF96806BE68}" dt="2024-08-29T16:49:13.045" v="828" actId="113"/>
        <pc:sldMkLst>
          <pc:docMk/>
          <pc:sldMk cId="0" sldId="261"/>
        </pc:sldMkLst>
        <pc:spChg chg="mod">
          <ac:chgData name="AKHIL SODINAPALLI" userId="d669e963d48e85f1" providerId="LiveId" clId="{FF83B3A7-48BF-4461-A4EF-6BF96806BE68}" dt="2024-08-29T16:45:12.959" v="777" actId="403"/>
          <ac:spMkLst>
            <pc:docMk/>
            <pc:sldMk cId="0" sldId="261"/>
            <ac:spMk id="195" creationId="{00000000-0000-0000-0000-000000000000}"/>
          </ac:spMkLst>
        </pc:spChg>
        <pc:spChg chg="mod">
          <ac:chgData name="AKHIL SODINAPALLI" userId="d669e963d48e85f1" providerId="LiveId" clId="{FF83B3A7-48BF-4461-A4EF-6BF96806BE68}" dt="2024-08-29T16:46:27.447" v="793" actId="113"/>
          <ac:spMkLst>
            <pc:docMk/>
            <pc:sldMk cId="0" sldId="261"/>
            <ac:spMk id="201" creationId="{00000000-0000-0000-0000-000000000000}"/>
          </ac:spMkLst>
        </pc:spChg>
        <pc:spChg chg="mod">
          <ac:chgData name="AKHIL SODINAPALLI" userId="d669e963d48e85f1" providerId="LiveId" clId="{FF83B3A7-48BF-4461-A4EF-6BF96806BE68}" dt="2024-08-29T16:49:13.045" v="828" actId="113"/>
          <ac:spMkLst>
            <pc:docMk/>
            <pc:sldMk cId="0" sldId="261"/>
            <ac:spMk id="206" creationId="{00000000-0000-0000-0000-000000000000}"/>
          </ac:spMkLst>
        </pc:spChg>
        <pc:spChg chg="mod">
          <ac:chgData name="AKHIL SODINAPALLI" userId="d669e963d48e85f1" providerId="LiveId" clId="{FF83B3A7-48BF-4461-A4EF-6BF96806BE68}" dt="2024-08-29T16:47:56.682" v="811" actId="255"/>
          <ac:spMkLst>
            <pc:docMk/>
            <pc:sldMk cId="0" sldId="261"/>
            <ac:spMk id="211" creationId="{00000000-0000-0000-0000-000000000000}"/>
          </ac:spMkLst>
        </pc:spChg>
      </pc:sldChg>
      <pc:sldChg chg="addSp modSp mod ord">
        <pc:chgData name="AKHIL SODINAPALLI" userId="d669e963d48e85f1" providerId="LiveId" clId="{FF83B3A7-48BF-4461-A4EF-6BF96806BE68}" dt="2024-08-29T16:41:02.196" v="725" actId="113"/>
        <pc:sldMkLst>
          <pc:docMk/>
          <pc:sldMk cId="0" sldId="262"/>
        </pc:sldMkLst>
        <pc:spChg chg="mod">
          <ac:chgData name="AKHIL SODINAPALLI" userId="d669e963d48e85f1" providerId="LiveId" clId="{FF83B3A7-48BF-4461-A4EF-6BF96806BE68}" dt="2024-08-29T16:17:53.102" v="458" actId="20577"/>
          <ac:spMkLst>
            <pc:docMk/>
            <pc:sldMk cId="0" sldId="262"/>
            <ac:spMk id="278" creationId="{00000000-0000-0000-0000-000000000000}"/>
          </ac:spMkLst>
        </pc:spChg>
        <pc:spChg chg="mod">
          <ac:chgData name="AKHIL SODINAPALLI" userId="d669e963d48e85f1" providerId="LiveId" clId="{FF83B3A7-48BF-4461-A4EF-6BF96806BE68}" dt="2024-08-29T16:17:43.820" v="457" actId="20577"/>
          <ac:spMkLst>
            <pc:docMk/>
            <pc:sldMk cId="0" sldId="262"/>
            <ac:spMk id="279" creationId="{00000000-0000-0000-0000-000000000000}"/>
          </ac:spMkLst>
        </pc:spChg>
        <pc:graphicFrameChg chg="add mod modGraphic">
          <ac:chgData name="AKHIL SODINAPALLI" userId="d669e963d48e85f1" providerId="LiveId" clId="{FF83B3A7-48BF-4461-A4EF-6BF96806BE68}" dt="2024-08-29T16:41:02.196" v="725" actId="113"/>
          <ac:graphicFrameMkLst>
            <pc:docMk/>
            <pc:sldMk cId="0" sldId="262"/>
            <ac:graphicFrameMk id="2" creationId="{942FAF3A-1A40-8300-A89F-C945EFC4BB58}"/>
          </ac:graphicFrameMkLst>
        </pc:graphicFrameChg>
      </pc:sldChg>
      <pc:sldChg chg="modSp del mod ord">
        <pc:chgData name="AKHIL SODINAPALLI" userId="d669e963d48e85f1" providerId="LiveId" clId="{FF83B3A7-48BF-4461-A4EF-6BF96806BE68}" dt="2024-08-29T17:02:42.552" v="979" actId="2696"/>
        <pc:sldMkLst>
          <pc:docMk/>
          <pc:sldMk cId="0" sldId="263"/>
        </pc:sldMkLst>
        <pc:spChg chg="mod">
          <ac:chgData name="AKHIL SODINAPALLI" userId="d669e963d48e85f1" providerId="LiveId" clId="{FF83B3A7-48BF-4461-A4EF-6BF96806BE68}" dt="2024-08-29T17:02:30.193" v="978" actId="20577"/>
          <ac:spMkLst>
            <pc:docMk/>
            <pc:sldMk cId="0" sldId="263"/>
            <ac:spMk id="285" creationId="{00000000-0000-0000-0000-000000000000}"/>
          </ac:spMkLst>
        </pc:spChg>
      </pc:sldChg>
      <pc:sldChg chg="modSp add mod ord">
        <pc:chgData name="AKHIL SODINAPALLI" userId="d669e963d48e85f1" providerId="LiveId" clId="{FF83B3A7-48BF-4461-A4EF-6BF96806BE68}" dt="2024-08-29T17:06:29.661" v="1027"/>
        <pc:sldMkLst>
          <pc:docMk/>
          <pc:sldMk cId="4221878702" sldId="271"/>
        </pc:sldMkLst>
        <pc:spChg chg="mod">
          <ac:chgData name="AKHIL SODINAPALLI" userId="d669e963d48e85f1" providerId="LiveId" clId="{FF83B3A7-48BF-4461-A4EF-6BF96806BE68}" dt="2024-08-29T16:54:59.534" v="870" actId="20577"/>
          <ac:spMkLst>
            <pc:docMk/>
            <pc:sldMk cId="4221878702" sldId="271"/>
            <ac:spMk id="279" creationId="{00000000-0000-0000-0000-000000000000}"/>
          </ac:spMkLst>
        </pc:spChg>
      </pc:sldChg>
      <pc:sldChg chg="add">
        <pc:chgData name="AKHIL SODINAPALLI" userId="d669e963d48e85f1" providerId="LiveId" clId="{FF83B3A7-48BF-4461-A4EF-6BF96806BE68}" dt="2024-08-29T17:02:18.594" v="962" actId="2890"/>
        <pc:sldMkLst>
          <pc:docMk/>
          <pc:sldMk cId="3407196523" sldId="272"/>
        </pc:sldMkLst>
      </pc:sldChg>
      <pc:sldChg chg="addSp delSp modSp add del mod ord">
        <pc:chgData name="AKHIL SODINAPALLI" userId="d669e963d48e85f1" providerId="LiveId" clId="{FF83B3A7-48BF-4461-A4EF-6BF96806BE68}" dt="2024-08-29T17:06:07.563" v="1025" actId="2696"/>
        <pc:sldMkLst>
          <pc:docMk/>
          <pc:sldMk cId="299434774" sldId="273"/>
        </pc:sldMkLst>
        <pc:spChg chg="add del">
          <ac:chgData name="AKHIL SODINAPALLI" userId="d669e963d48e85f1" providerId="LiveId" clId="{FF83B3A7-48BF-4461-A4EF-6BF96806BE68}" dt="2024-08-29T17:03:16.466" v="986" actId="478"/>
          <ac:spMkLst>
            <pc:docMk/>
            <pc:sldMk cId="299434774" sldId="273"/>
            <ac:spMk id="300" creationId="{00000000-0000-0000-0000-000000000000}"/>
          </ac:spMkLst>
        </pc:spChg>
        <pc:spChg chg="add del mod">
          <ac:chgData name="AKHIL SODINAPALLI" userId="d669e963d48e85f1" providerId="LiveId" clId="{FF83B3A7-48BF-4461-A4EF-6BF96806BE68}" dt="2024-08-29T17:03:41.712" v="1012" actId="404"/>
          <ac:spMkLst>
            <pc:docMk/>
            <pc:sldMk cId="299434774" sldId="273"/>
            <ac:spMk id="301" creationId="{00000000-0000-0000-0000-000000000000}"/>
          </ac:spMkLst>
        </pc:spChg>
        <pc:spChg chg="add del mod">
          <ac:chgData name="AKHIL SODINAPALLI" userId="d669e963d48e85f1" providerId="LiveId" clId="{FF83B3A7-48BF-4461-A4EF-6BF96806BE68}" dt="2024-08-29T17:03:51.498" v="1024" actId="20577"/>
          <ac:spMkLst>
            <pc:docMk/>
            <pc:sldMk cId="299434774" sldId="273"/>
            <ac:spMk id="3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10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0" name="Google Shape;2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1"/>
          <p:cNvSpPr>
            <a:spLocks noGrp="1"/>
          </p:cNvSpPr>
          <p:nvPr>
            <p:ph type="pic" idx="2"/>
          </p:nvPr>
        </p:nvSpPr>
        <p:spPr>
          <a:xfrm>
            <a:off x="1" y="0"/>
            <a:ext cx="12192000" cy="6858000"/>
          </a:xfrm>
          <a:prstGeom prst="rect">
            <a:avLst/>
          </a:prstGeom>
          <a:noFill/>
          <a:ln>
            <a:noFill/>
          </a:ln>
        </p:spPr>
      </p:sp>
      <p:sp>
        <p:nvSpPr>
          <p:cNvPr id="29" name="Google Shape;29;p4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Google Shape;72;p73"/>
          <p:cNvSpPr>
            <a:spLocks noGrp="1"/>
          </p:cNvSpPr>
          <p:nvPr>
            <p:ph type="pic" idx="2"/>
          </p:nvPr>
        </p:nvSpPr>
        <p:spPr>
          <a:xfrm>
            <a:off x="5183188" y="987425"/>
            <a:ext cx="6172200" cy="4873625"/>
          </a:xfrm>
          <a:prstGeom prst="rect">
            <a:avLst/>
          </a:prstGeom>
          <a:noFill/>
          <a:ln>
            <a:noFill/>
          </a:ln>
        </p:spPr>
      </p:sp>
      <p:sp>
        <p:nvSpPr>
          <p:cNvPr id="73" name="Google Shape;7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2">
            <a:alphaModFix/>
          </a:blip>
          <a:srcRect l="22326" t="32664" r="11835" b="35100"/>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2" name="Google Shape;22;p38" descr="A logo with text overlay&#10;&#10;Description automatically generated"/>
          <p:cNvPicPr preferRelativeResize="0"/>
          <p:nvPr/>
        </p:nvPicPr>
        <p:blipFill rotWithShape="1">
          <a:blip r:embed="rId13">
            <a:alphaModFix/>
          </a:blip>
          <a:srcRect l="37906" t="34096" r="9605" b="36394"/>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5" name="Google Shape;95;p1"/>
          <p:cNvGrpSpPr/>
          <p:nvPr/>
        </p:nvGrpSpPr>
        <p:grpSpPr>
          <a:xfrm>
            <a:off x="0" y="3139018"/>
            <a:ext cx="12083646" cy="594785"/>
            <a:chOff x="0" y="3138055"/>
            <a:chExt cx="12083646" cy="595748"/>
          </a:xfrm>
        </p:grpSpPr>
        <p:sp>
          <p:nvSpPr>
            <p:cNvPr id="96" name="Google Shape;96;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2000" b="0" i="0" u="none" strike="noStrike" cap="none" dirty="0">
                  <a:solidFill>
                    <a:schemeClr val="lt1"/>
                  </a:solidFill>
                  <a:latin typeface="Calibri"/>
                  <a:ea typeface="Calibri"/>
                  <a:cs typeface="Calibri"/>
                  <a:sym typeface="Calibri"/>
                </a:rPr>
                <a:t>AY 2020-2</a:t>
              </a:r>
              <a:r>
                <a:rPr lang="en-US" sz="2000" dirty="0">
                  <a:solidFill>
                    <a:schemeClr val="lt1"/>
                  </a:solidFill>
                  <a:latin typeface="Calibri"/>
                  <a:ea typeface="Calibri"/>
                  <a:cs typeface="Calibri"/>
                  <a:sym typeface="Calibri"/>
                </a:rPr>
                <a:t>4</a:t>
              </a:r>
              <a:endParaRPr sz="2000" b="0" i="0" u="none" strike="noStrike" cap="none" dirty="0">
                <a:solidFill>
                  <a:schemeClr val="lt1"/>
                </a:solidFill>
                <a:latin typeface="Calibri"/>
                <a:ea typeface="Calibri"/>
                <a:cs typeface="Calibri"/>
                <a:sym typeface="Calibri"/>
              </a:endParaRPr>
            </a:p>
          </p:txBody>
        </p:sp>
        <p:sp>
          <p:nvSpPr>
            <p:cNvPr id="97" name="Google Shape;97;p1"/>
            <p:cNvSpPr/>
            <p:nvPr/>
          </p:nvSpPr>
          <p:spPr>
            <a:xfrm>
              <a:off x="9734551" y="3138056"/>
              <a:ext cx="2349095" cy="595747"/>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lang="en-US" sz="20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51"/>
                <a:buFont typeface="Arial"/>
                <a:buNone/>
              </a:pPr>
              <a:r>
                <a:rPr lang="en-US" sz="2000"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2000" dirty="0">
                  <a:solidFill>
                    <a:schemeClr val="lt1"/>
                  </a:solidFill>
                  <a:latin typeface="Calibri"/>
                  <a:ea typeface="Calibri"/>
                  <a:cs typeface="Calibri"/>
                  <a:sym typeface="Calibri"/>
                </a:rPr>
                <a:t>CS-10</a:t>
              </a:r>
              <a:endParaRPr lang="en-US" sz="2000" dirty="0"/>
            </a:p>
            <a:p>
              <a:pPr marL="0" marR="0" lvl="0" indent="0" algn="ctr" rtl="0">
                <a:lnSpc>
                  <a:spcPct val="100000"/>
                </a:lnSpc>
                <a:spcBef>
                  <a:spcPts val="0"/>
                </a:spcBef>
                <a:spcAft>
                  <a:spcPts val="0"/>
                </a:spcAft>
                <a:buClr>
                  <a:srgbClr val="000000"/>
                </a:buClr>
                <a:buSzPts val="1351"/>
                <a:buFont typeface="Arial"/>
                <a:buNone/>
              </a:pPr>
              <a:endParaRPr sz="2000" b="0" i="0" u="none" strike="noStrike" cap="none" dirty="0">
                <a:solidFill>
                  <a:schemeClr val="lt1"/>
                </a:solidFill>
                <a:latin typeface="Calibri"/>
                <a:ea typeface="Calibri"/>
                <a:cs typeface="Calibri"/>
                <a:sym typeface="Calibri"/>
              </a:endParaRPr>
            </a:p>
          </p:txBody>
        </p:sp>
      </p:grpSp>
      <p:sp>
        <p:nvSpPr>
          <p:cNvPr id="98" name="Google Shape;98;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l="22328" t="32664" r="61002" b="35100"/>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2538518" y="362330"/>
            <a:ext cx="7286414"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Montserrat"/>
                <a:ea typeface="Montserrat"/>
                <a:cs typeface="Montserrat"/>
                <a:sym typeface="Montserrat"/>
              </a:rPr>
              <a:t>Medical Image Enhancement based on CLAHE approach</a:t>
            </a:r>
            <a:endParaRPr sz="1800" b="1" i="0" u="none" strike="noStrike" cap="none" dirty="0">
              <a:solidFill>
                <a:schemeClr val="dk1"/>
              </a:solidFill>
              <a:latin typeface="Montserrat"/>
              <a:ea typeface="Montserrat"/>
              <a:cs typeface="Montserrat"/>
              <a:sym typeface="Montserrat"/>
            </a:endParaRPr>
          </a:p>
        </p:txBody>
      </p:sp>
      <p:sp>
        <p:nvSpPr>
          <p:cNvPr id="107" name="Google Shape;107;p1"/>
          <p:cNvSpPr/>
          <p:nvPr/>
        </p:nvSpPr>
        <p:spPr>
          <a:xfrm>
            <a:off x="66235" y="5253325"/>
            <a:ext cx="7447200" cy="138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endParaRPr dirty="0"/>
          </a:p>
          <a:p>
            <a:pPr marL="285750" marR="0" lvl="0" indent="-285750" algn="l" rtl="0">
              <a:lnSpc>
                <a:spcPct val="100000"/>
              </a:lnSpc>
              <a:spcBef>
                <a:spcPts val="0"/>
              </a:spcBef>
              <a:spcAft>
                <a:spcPts val="0"/>
              </a:spcAft>
              <a:buClr>
                <a:srgbClr val="000000"/>
              </a:buClr>
              <a:buSzPts val="1400"/>
              <a:buFont typeface="Arial"/>
              <a:buChar char="•"/>
            </a:pPr>
            <a:r>
              <a:rPr lang="en-US" b="1" dirty="0">
                <a:solidFill>
                  <a:schemeClr val="dk1"/>
                </a:solidFill>
                <a:latin typeface="Montserrat Medium"/>
                <a:ea typeface="Montserrat Medium"/>
                <a:cs typeface="Montserrat Medium"/>
                <a:sym typeface="Montserrat Medium"/>
              </a:rPr>
              <a:t>B Satish Chandra </a:t>
            </a:r>
            <a:endParaRPr dirty="0"/>
          </a:p>
          <a:p>
            <a:pPr marL="285750" marR="0" lvl="0" indent="-285750" algn="l" rtl="0">
              <a:lnSpc>
                <a:spcPct val="100000"/>
              </a:lnSpc>
              <a:spcBef>
                <a:spcPts val="0"/>
              </a:spcBef>
              <a:spcAft>
                <a:spcPts val="0"/>
              </a:spcAft>
              <a:buClr>
                <a:srgbClr val="000000"/>
              </a:buClr>
              <a:buSzPts val="1400"/>
              <a:buFont typeface="Arial"/>
              <a:buChar char="•"/>
            </a:pPr>
            <a:r>
              <a:rPr lang="en-US" b="1" dirty="0">
                <a:solidFill>
                  <a:schemeClr val="dk1"/>
                </a:solidFill>
                <a:latin typeface="Montserrat Medium"/>
                <a:ea typeface="Montserrat Medium"/>
                <a:cs typeface="Montserrat Medium"/>
                <a:sym typeface="Montserrat Medium"/>
              </a:rPr>
              <a:t>Akhil S                    </a:t>
            </a:r>
            <a:endParaRPr sz="1400" b="1"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b="1" dirty="0">
                <a:solidFill>
                  <a:schemeClr val="dk1"/>
                </a:solidFill>
                <a:latin typeface="Montserrat Medium"/>
                <a:ea typeface="Montserrat Medium"/>
                <a:cs typeface="Montserrat Medium"/>
                <a:sym typeface="Montserrat Medium"/>
              </a:rPr>
              <a:t>Ansar S                   </a:t>
            </a:r>
            <a:endParaRPr sz="1400" b="1" i="0" u="none" strike="noStrike" cap="none" dirty="0">
              <a:solidFill>
                <a:schemeClr val="dk1"/>
              </a:solidFill>
              <a:latin typeface="Montserrat Medium"/>
              <a:ea typeface="Montserrat Medium"/>
              <a:cs typeface="Montserrat Medium"/>
              <a:sym typeface="Montserrat Medium"/>
            </a:endParaRPr>
          </a:p>
          <a:p>
            <a:pPr marL="457200" marR="0" lvl="0" indent="0" algn="ctr" rtl="0">
              <a:lnSpc>
                <a:spcPct val="100000"/>
              </a:lnSpc>
              <a:spcBef>
                <a:spcPts val="0"/>
              </a:spcBef>
              <a:spcAft>
                <a:spcPts val="0"/>
              </a:spcAft>
              <a:buNone/>
            </a:pPr>
            <a:endParaRPr sz="1400" b="1" i="0" u="none" strike="noStrike" cap="none" dirty="0">
              <a:solidFill>
                <a:schemeClr val="dk1"/>
              </a:solidFill>
              <a:latin typeface="Arial"/>
              <a:ea typeface="Arial"/>
              <a:cs typeface="Arial"/>
              <a:sym typeface="Arial"/>
            </a:endParaRPr>
          </a:p>
          <a:p>
            <a:pPr marL="285750" marR="0" lvl="0" indent="-19685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p:txBody>
      </p:sp>
      <p:sp>
        <p:nvSpPr>
          <p:cNvPr id="108" name="Google Shape;108;p1"/>
          <p:cNvSpPr/>
          <p:nvPr/>
        </p:nvSpPr>
        <p:spPr>
          <a:xfrm>
            <a:off x="9449802" y="5295901"/>
            <a:ext cx="2926946"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endParaRPr/>
          </a:p>
          <a:p>
            <a:pPr marL="285750" marR="0" lvl="0" indent="-285750" algn="ctr" rtl="0">
              <a:lnSpc>
                <a:spcPct val="100000"/>
              </a:lnSpc>
              <a:spcBef>
                <a:spcPts val="0"/>
              </a:spcBef>
              <a:spcAft>
                <a:spcPts val="0"/>
              </a:spcAft>
              <a:buClr>
                <a:srgbClr val="000000"/>
              </a:buClr>
              <a:buSzPts val="1400"/>
              <a:buFont typeface="Arial"/>
              <a:buChar char="•"/>
            </a:pPr>
            <a:r>
              <a:rPr lang="en-US" b="1">
                <a:solidFill>
                  <a:schemeClr val="dk1"/>
                </a:solidFill>
                <a:latin typeface="Montserrat Medium"/>
                <a:ea typeface="Montserrat Medium"/>
                <a:cs typeface="Montserrat Medium"/>
                <a:sym typeface="Montserrat Medium"/>
              </a:rPr>
              <a:t>Dr. Pankaj Kandhway</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93" name="Google Shape;293;p11"/>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Use Cases &amp; Testing</a:t>
            </a:r>
            <a:endParaRPr sz="1400" b="0" i="0" u="none" strike="noStrike" cap="none">
              <a:solidFill>
                <a:srgbClr val="000000"/>
              </a:solidFill>
              <a:latin typeface="Arial"/>
              <a:ea typeface="Arial"/>
              <a:cs typeface="Arial"/>
              <a:sym typeface="Arial"/>
            </a:endParaRPr>
          </a:p>
        </p:txBody>
      </p:sp>
      <p:sp>
        <p:nvSpPr>
          <p:cNvPr id="294" name="Google Shape;294;p11"/>
          <p:cNvSpPr txBox="1"/>
          <p:nvPr/>
        </p:nvSpPr>
        <p:spPr>
          <a:xfrm>
            <a:off x="452283" y="788096"/>
            <a:ext cx="10655427" cy="26409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Verdana" panose="020B0604030504040204" pitchFamily="34" charset="0"/>
                <a:ea typeface="Verdana" panose="020B0604030504040204" pitchFamily="34" charset="0"/>
                <a:cs typeface="Verdana"/>
                <a:sym typeface="Verdana"/>
              </a:rPr>
              <a:t>Use Cases:</a:t>
            </a:r>
          </a:p>
          <a:p>
            <a:pPr marL="0" marR="0" lvl="0" indent="0" algn="l" rtl="0">
              <a:lnSpc>
                <a:spcPct val="100000"/>
              </a:lnSpc>
              <a:spcBef>
                <a:spcPts val="0"/>
              </a:spcBef>
              <a:spcAft>
                <a:spcPts val="0"/>
              </a:spcAft>
              <a:buClr>
                <a:srgbClr val="000000"/>
              </a:buClr>
              <a:buSzPts val="1400"/>
              <a:buFont typeface="Arial"/>
              <a:buNone/>
            </a:pPr>
            <a:endParaRPr sz="2000" dirty="0">
              <a:latin typeface="Verdana" panose="020B0604030504040204" pitchFamily="34" charset="0"/>
              <a:ea typeface="Verdana" panose="020B0604030504040204"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cs typeface="Verdana"/>
                <a:sym typeface="Verdana"/>
              </a:rPr>
              <a:t>Improving Diagnostic accuracy in Histopathology.</a:t>
            </a:r>
            <a:endPar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cs typeface="Verdana"/>
                <a:sym typeface="Verdana"/>
              </a:rPr>
              <a:t>Pre-Processing for Automated Histopathological Analysis(AI/ML).</a:t>
            </a:r>
            <a:endPar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cs typeface="Verdana"/>
                <a:sym typeface="Verdana"/>
              </a:rPr>
              <a:t>Enhancing Low – Quality Archived Histology Slides.</a:t>
            </a:r>
            <a:endPar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cs typeface="Verdana"/>
                <a:sym typeface="Verdana"/>
              </a:rPr>
              <a:t>Virtual Staining in Digital Pathology. </a:t>
            </a:r>
            <a:endPar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cs typeface="Verdana"/>
                <a:sym typeface="Verdana"/>
              </a:rPr>
              <a:t>Telemedicine and Remote Pathology.</a:t>
            </a:r>
            <a:endParaRPr sz="20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latin typeface="Verdana"/>
              <a:ea typeface="Verdana"/>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endParaRPr dirty="0"/>
          </a:p>
          <a:p>
            <a:pPr marL="285750" marR="0" lvl="0" indent="-285750" algn="l" rtl="0">
              <a:lnSpc>
                <a:spcPct val="100000"/>
              </a:lnSpc>
              <a:spcBef>
                <a:spcPts val="0"/>
              </a:spcBef>
              <a:spcAft>
                <a:spcPts val="0"/>
              </a:spcAft>
              <a:buClr>
                <a:srgbClr val="000000"/>
              </a:buClr>
              <a:buSzPts val="1400"/>
              <a:buFont typeface="Arial"/>
              <a:buChar char="•"/>
            </a:pP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p:txBody>
      </p:sp>
      <p:sp>
        <p:nvSpPr>
          <p:cNvPr id="295" name="Google Shape;295;p11"/>
          <p:cNvSpPr txBox="1"/>
          <p:nvPr/>
        </p:nvSpPr>
        <p:spPr>
          <a:xfrm>
            <a:off x="496220" y="3429000"/>
            <a:ext cx="11019504" cy="26409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Verdana" panose="020B0604030504040204" pitchFamily="34" charset="0"/>
                <a:ea typeface="Verdana" panose="020B0604030504040204" pitchFamily="34" charset="0"/>
                <a:cs typeface="Verdana"/>
                <a:sym typeface="Verdana"/>
              </a:rPr>
              <a:t>Test Cases: </a:t>
            </a:r>
          </a:p>
          <a:p>
            <a:pPr marL="0" marR="0" lvl="0" indent="0" algn="l" rtl="0">
              <a:lnSpc>
                <a:spcPct val="100000"/>
              </a:lnSpc>
              <a:spcBef>
                <a:spcPts val="0"/>
              </a:spcBef>
              <a:spcAft>
                <a:spcPts val="0"/>
              </a:spcAft>
              <a:buClr>
                <a:srgbClr val="000000"/>
              </a:buClr>
              <a:buSzPts val="1400"/>
              <a:buFont typeface="Arial"/>
              <a:buNone/>
            </a:pPr>
            <a:endParaRPr sz="2000" dirty="0">
              <a:latin typeface="Verdana" panose="020B0604030504040204" pitchFamily="34" charset="0"/>
              <a:ea typeface="Verdana" panose="020B0604030504040204"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rPr>
              <a:t>Illumination Variation in Histopathology Images.</a:t>
            </a:r>
            <a:endParaRPr sz="2000" dirty="0">
              <a:latin typeface="Verdana" panose="020B0604030504040204" pitchFamily="34" charset="0"/>
              <a:ea typeface="Verdana" panose="020B0604030504040204"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rPr>
              <a:t>Enhancing Low-Contrast Cancerous Tissue Samples</a:t>
            </a:r>
            <a:endParaRPr sz="2000" dirty="0">
              <a:latin typeface="Verdana" panose="020B0604030504040204" pitchFamily="34" charset="0"/>
              <a:ea typeface="Verdana" panose="020B0604030504040204"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rPr>
              <a:t>Noise Robustness in Poor-Quality Slides</a:t>
            </a: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rPr>
              <a:t>Comparison with Traditional CLAHE on Histopathology Images</a:t>
            </a:r>
          </a:p>
          <a:p>
            <a:pPr marL="285750" marR="0" lvl="0" indent="-285750" algn="l" rtl="0">
              <a:lnSpc>
                <a:spcPct val="100000"/>
              </a:lnSpc>
              <a:spcBef>
                <a:spcPts val="0"/>
              </a:spcBef>
              <a:spcAft>
                <a:spcPts val="0"/>
              </a:spcAft>
              <a:buClr>
                <a:srgbClr val="000000"/>
              </a:buClr>
              <a:buSzPts val="1400"/>
              <a:buFont typeface="Arial"/>
              <a:buChar char="•"/>
            </a:pPr>
            <a:r>
              <a:rPr lang="en-US" sz="2000" dirty="0">
                <a:latin typeface="Verdana" panose="020B0604030504040204" pitchFamily="34" charset="0"/>
                <a:ea typeface="Verdana" panose="020B0604030504040204" pitchFamily="34" charset="0"/>
              </a:rPr>
              <a:t>Performance on Histopathology Images with Different Staining Methods</a:t>
            </a:r>
            <a:endParaRPr sz="2000" dirty="0">
              <a:latin typeface="Verdana" panose="020B0604030504040204" pitchFamily="34" charset="0"/>
              <a:ea typeface="Verdana" panose="020B0604030504040204" pitchFamily="34" charset="0"/>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2"/>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301" name="Google Shape;301;p12"/>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Expected Results – Iteration 1 </a:t>
            </a:r>
            <a:endParaRPr sz="1400" b="0" i="0" u="none" strike="noStrike" cap="none" dirty="0">
              <a:solidFill>
                <a:srgbClr val="000000"/>
              </a:solidFill>
              <a:latin typeface="Arial"/>
              <a:ea typeface="Arial"/>
              <a:cs typeface="Arial"/>
              <a:sym typeface="Arial"/>
            </a:endParaRPr>
          </a:p>
        </p:txBody>
      </p:sp>
      <p:sp>
        <p:nvSpPr>
          <p:cNvPr id="302" name="Google Shape;302;p12"/>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700" b="1" i="0" u="none" strike="noStrike" cap="none" dirty="0">
                <a:solidFill>
                  <a:srgbClr val="000000"/>
                </a:solidFill>
                <a:latin typeface="Verdana"/>
                <a:ea typeface="Verdana"/>
                <a:cs typeface="Verdana"/>
                <a:sym typeface="Verdana"/>
              </a:rPr>
              <a:t>Input Image: </a:t>
            </a:r>
            <a:r>
              <a:rPr lang="en-US" sz="1700" i="0" u="none" strike="noStrike" cap="none" dirty="0">
                <a:solidFill>
                  <a:srgbClr val="000000"/>
                </a:solidFill>
                <a:ea typeface="Verdana"/>
              </a:rPr>
              <a:t>				</a:t>
            </a:r>
            <a:r>
              <a:rPr lang="en-IN" sz="1700" b="1" dirty="0">
                <a:latin typeface="Verdana"/>
                <a:ea typeface="Verdana"/>
                <a:cs typeface="Verdana"/>
                <a:sym typeface="Verdana"/>
              </a:rPr>
              <a:t> Output Image : </a:t>
            </a:r>
            <a:r>
              <a:rPr lang="en-IN" sz="1700" b="0" i="0" u="none" strike="noStrike" cap="none" dirty="0">
                <a:solidFill>
                  <a:srgbClr val="000000"/>
                </a:solidFill>
                <a:latin typeface="Verdana"/>
                <a:ea typeface="Verdana"/>
                <a:cs typeface="Verdana"/>
                <a:sym typeface="Verdana"/>
              </a:rPr>
              <a:t>	</a:t>
            </a:r>
            <a:endParaRPr sz="1700" b="0" i="0" u="none" strike="noStrike" cap="none" dirty="0">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7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lang="en-IN" sz="17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lang="en-IN" sz="1700" dirty="0">
              <a:latin typeface="Verdana"/>
              <a:ea typeface="Verdana"/>
              <a:cs typeface="Verdana"/>
              <a:sym typeface="Verdana"/>
            </a:endParaRPr>
          </a:p>
          <a:p>
            <a:pPr marL="0" marR="0" lvl="0" indent="0" algn="l" rtl="0">
              <a:lnSpc>
                <a:spcPct val="100000"/>
              </a:lnSpc>
              <a:spcBef>
                <a:spcPts val="0"/>
              </a:spcBef>
              <a:spcAft>
                <a:spcPts val="0"/>
              </a:spcAft>
              <a:buNone/>
            </a:pPr>
            <a:endParaRPr lang="en-IN" sz="17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lang="en-IN" sz="1700" dirty="0">
              <a:latin typeface="Verdana"/>
              <a:ea typeface="Verdana"/>
              <a:cs typeface="Verdana"/>
              <a:sym typeface="Verdana"/>
            </a:endParaRPr>
          </a:p>
          <a:p>
            <a:pPr marL="0" marR="0" lvl="0" indent="0" algn="l" rtl="0">
              <a:lnSpc>
                <a:spcPct val="100000"/>
              </a:lnSpc>
              <a:spcBef>
                <a:spcPts val="0"/>
              </a:spcBef>
              <a:spcAft>
                <a:spcPts val="0"/>
              </a:spcAft>
              <a:buNone/>
            </a:pPr>
            <a:endParaRPr lang="en-IN" sz="17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lang="en-IN" sz="1700" dirty="0">
              <a:latin typeface="Verdana"/>
              <a:ea typeface="Verdana"/>
              <a:cs typeface="Verdana"/>
              <a:sym typeface="Verdana"/>
            </a:endParaRPr>
          </a:p>
          <a:p>
            <a:pPr marL="0" marR="0" lvl="0" indent="0" algn="l" rtl="0">
              <a:lnSpc>
                <a:spcPct val="100000"/>
              </a:lnSpc>
              <a:spcBef>
                <a:spcPts val="0"/>
              </a:spcBef>
              <a:spcAft>
                <a:spcPts val="0"/>
              </a:spcAft>
              <a:buNone/>
            </a:pPr>
            <a:endParaRPr lang="en-IN" sz="17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lang="en-IN" sz="1700" dirty="0">
              <a:latin typeface="Verdana"/>
              <a:ea typeface="Verdana"/>
              <a:cs typeface="Verdana"/>
              <a:sym typeface="Verdana"/>
            </a:endParaRPr>
          </a:p>
          <a:p>
            <a:pPr marL="0" marR="0" lvl="0" indent="0" algn="l" rtl="0">
              <a:lnSpc>
                <a:spcPct val="100000"/>
              </a:lnSpc>
              <a:spcBef>
                <a:spcPts val="0"/>
              </a:spcBef>
              <a:spcAft>
                <a:spcPts val="0"/>
              </a:spcAft>
              <a:buNone/>
            </a:pPr>
            <a:endParaRPr lang="en-IN" sz="17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IN" sz="1700" dirty="0">
                <a:latin typeface="Verdana"/>
                <a:ea typeface="Verdana"/>
                <a:cs typeface="Verdana"/>
                <a:sym typeface="Verdana"/>
              </a:rPr>
              <a:t>      </a:t>
            </a:r>
          </a:p>
          <a:p>
            <a:pPr marL="0" marR="0" lvl="0" indent="0" algn="l" rtl="0">
              <a:lnSpc>
                <a:spcPct val="100000"/>
              </a:lnSpc>
              <a:spcBef>
                <a:spcPts val="0"/>
              </a:spcBef>
              <a:spcAft>
                <a:spcPts val="0"/>
              </a:spcAft>
              <a:buNone/>
            </a:pPr>
            <a:r>
              <a:rPr lang="en-IN" sz="1700" b="1" dirty="0">
                <a:latin typeface="Verdana"/>
                <a:ea typeface="Verdana"/>
                <a:cs typeface="Verdana"/>
                <a:sym typeface="Verdana"/>
              </a:rPr>
              <a:t>   </a:t>
            </a:r>
            <a:endParaRPr sz="1700" b="1" i="0" u="none" strike="noStrike" cap="none" dirty="0">
              <a:solidFill>
                <a:srgbClr val="000000"/>
              </a:solidFill>
              <a:latin typeface="Verdana"/>
              <a:ea typeface="Verdana"/>
              <a:cs typeface="Verdana"/>
              <a:sym typeface="Verdana"/>
            </a:endParaRPr>
          </a:p>
        </p:txBody>
      </p:sp>
      <p:pic>
        <p:nvPicPr>
          <p:cNvPr id="3" name="Picture 2">
            <a:extLst>
              <a:ext uri="{FF2B5EF4-FFF2-40B4-BE49-F238E27FC236}">
                <a16:creationId xmlns:a16="http://schemas.microsoft.com/office/drawing/2014/main" id="{8CD01F43-1155-0A17-7666-77AE60DEE0E4}"/>
              </a:ext>
            </a:extLst>
          </p:cNvPr>
          <p:cNvPicPr>
            <a:picLocks noChangeAspect="1"/>
          </p:cNvPicPr>
          <p:nvPr/>
        </p:nvPicPr>
        <p:blipFill>
          <a:blip r:embed="rId3"/>
          <a:stretch>
            <a:fillRect/>
          </a:stretch>
        </p:blipFill>
        <p:spPr>
          <a:xfrm>
            <a:off x="5319250" y="1550886"/>
            <a:ext cx="6499121" cy="3756227"/>
          </a:xfrm>
          <a:prstGeom prst="rect">
            <a:avLst/>
          </a:prstGeom>
        </p:spPr>
      </p:pic>
      <p:pic>
        <p:nvPicPr>
          <p:cNvPr id="5" name="Picture 4">
            <a:extLst>
              <a:ext uri="{FF2B5EF4-FFF2-40B4-BE49-F238E27FC236}">
                <a16:creationId xmlns:a16="http://schemas.microsoft.com/office/drawing/2014/main" id="{0FE46E75-AACA-F5D7-C47F-E16CABF47C2D}"/>
              </a:ext>
            </a:extLst>
          </p:cNvPr>
          <p:cNvPicPr>
            <a:picLocks noChangeAspect="1"/>
          </p:cNvPicPr>
          <p:nvPr/>
        </p:nvPicPr>
        <p:blipFill>
          <a:blip r:embed="rId4"/>
          <a:stretch>
            <a:fillRect/>
          </a:stretch>
        </p:blipFill>
        <p:spPr>
          <a:xfrm>
            <a:off x="412956" y="1550886"/>
            <a:ext cx="3870286" cy="3843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BEDD14-9513-047E-4D41-AC60F4D634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21" name="Picture 20">
            <a:extLst>
              <a:ext uri="{FF2B5EF4-FFF2-40B4-BE49-F238E27FC236}">
                <a16:creationId xmlns:a16="http://schemas.microsoft.com/office/drawing/2014/main" id="{ADB3BE36-F85F-B4A3-4835-1503825AB88A}"/>
              </a:ext>
            </a:extLst>
          </p:cNvPr>
          <p:cNvPicPr>
            <a:picLocks noChangeAspect="1"/>
          </p:cNvPicPr>
          <p:nvPr/>
        </p:nvPicPr>
        <p:blipFill>
          <a:blip r:embed="rId2"/>
          <a:stretch>
            <a:fillRect/>
          </a:stretch>
        </p:blipFill>
        <p:spPr>
          <a:xfrm>
            <a:off x="3026443" y="1466651"/>
            <a:ext cx="5347535" cy="5026224"/>
          </a:xfrm>
          <a:prstGeom prst="rect">
            <a:avLst/>
          </a:prstGeom>
        </p:spPr>
      </p:pic>
      <p:sp>
        <p:nvSpPr>
          <p:cNvPr id="22" name="TextBox 21">
            <a:extLst>
              <a:ext uri="{FF2B5EF4-FFF2-40B4-BE49-F238E27FC236}">
                <a16:creationId xmlns:a16="http://schemas.microsoft.com/office/drawing/2014/main" id="{74623C6C-2496-CEEB-71E3-D809FEE23D7A}"/>
              </a:ext>
            </a:extLst>
          </p:cNvPr>
          <p:cNvSpPr txBox="1"/>
          <p:nvPr/>
        </p:nvSpPr>
        <p:spPr>
          <a:xfrm>
            <a:off x="513347" y="1074821"/>
            <a:ext cx="4764506" cy="353943"/>
          </a:xfrm>
          <a:prstGeom prst="rect">
            <a:avLst/>
          </a:prstGeom>
          <a:noFill/>
        </p:spPr>
        <p:txBody>
          <a:bodyPr wrap="square" rtlCol="0">
            <a:spAutoFit/>
          </a:bodyPr>
          <a:lstStyle/>
          <a:p>
            <a:r>
              <a:rPr lang="en-IN" sz="1700" b="1" dirty="0">
                <a:latin typeface="Verdana" panose="020B0604030504040204" pitchFamily="34" charset="0"/>
                <a:ea typeface="Verdana" panose="020B0604030504040204" pitchFamily="34" charset="0"/>
              </a:rPr>
              <a:t>Expected Output:</a:t>
            </a:r>
          </a:p>
        </p:txBody>
      </p:sp>
    </p:spTree>
    <p:extLst>
      <p:ext uri="{BB962C8B-B14F-4D97-AF65-F5344CB8AC3E}">
        <p14:creationId xmlns:p14="http://schemas.microsoft.com/office/powerpoint/2010/main" val="43829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22" name="Google Shape;322;p15"/>
          <p:cNvSpPr txBox="1"/>
          <p:nvPr/>
        </p:nvSpPr>
        <p:spPr>
          <a:xfrm>
            <a:off x="838200" y="157324"/>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sz="1400" b="0" i="0" u="none" strike="noStrike" cap="none" dirty="0">
              <a:solidFill>
                <a:srgbClr val="000000"/>
              </a:solidFill>
              <a:latin typeface="Arial"/>
              <a:ea typeface="Arial"/>
              <a:cs typeface="Arial"/>
              <a:sym typeface="Arial"/>
            </a:endParaRPr>
          </a:p>
        </p:txBody>
      </p:sp>
      <p:sp>
        <p:nvSpPr>
          <p:cNvPr id="323" name="Google Shape;323;p15"/>
          <p:cNvSpPr txBox="1"/>
          <p:nvPr/>
        </p:nvSpPr>
        <p:spPr>
          <a:xfrm>
            <a:off x="452284" y="636302"/>
            <a:ext cx="10901516" cy="574950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Verdana"/>
                <a:ea typeface="Verdana"/>
                <a:cs typeface="Verdana"/>
                <a:sym typeface="Verdana"/>
              </a:rPr>
              <a:t>Team Progress and Movement:</a:t>
            </a:r>
          </a:p>
          <a:p>
            <a:pPr marL="0" marR="0" lvl="0" indent="0" algn="l" rtl="0">
              <a:lnSpc>
                <a:spcPct val="100000"/>
              </a:lnSpc>
              <a:spcBef>
                <a:spcPts val="0"/>
              </a:spcBef>
              <a:spcAft>
                <a:spcPts val="0"/>
              </a:spcAft>
              <a:buClr>
                <a:srgbClr val="000000"/>
              </a:buClr>
              <a:buSzPts val="1400"/>
              <a:buFont typeface="Arial"/>
              <a:buNone/>
            </a:pPr>
            <a:endParaRPr lang="en-US" sz="2000" b="1" dirty="0">
              <a:latin typeface="Verdana"/>
              <a:ea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lang="en-US" b="1" dirty="0">
              <a:latin typeface="Verdana"/>
              <a:ea typeface="Verdana"/>
              <a:sym typeface="Verdana"/>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 We made significant progress on the medical image enhancement project using the CLAHE approach, completing approximately 40-50% of the work.</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 Key milestones achieved include a comprehensive literature review, initial algorithm development, and preliminary testing on histopathology images.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 However, we are facing challenges as the enhanced images are not meeting expected quality levels, with issues such as excessive noise and non-uniform illumination. </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To address these concerns, we will conduct thorough data analysis, optimize CLAHE parameters, and incorporate feedback from team members. </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Regular meetings will facilitate collaboration and task delegation, ensuring we refine the enhancement algorithm effectively and continue moving towards our project goals.</a:t>
            </a:r>
            <a:endParaRPr sz="2000" dirty="0">
              <a:latin typeface="Verdana" panose="020B0604030504040204" pitchFamily="34" charset="0"/>
              <a:ea typeface="Verdana" panose="020B0604030504040204" pitchFamily="34" charset="0"/>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A1828A-DF75-9A55-18DC-3DF4825C1C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B5488C4E-D6DC-E5A3-A88C-FE98F7202393}"/>
              </a:ext>
            </a:extLst>
          </p:cNvPr>
          <p:cNvSpPr txBox="1"/>
          <p:nvPr/>
        </p:nvSpPr>
        <p:spPr>
          <a:xfrm>
            <a:off x="562130" y="702470"/>
            <a:ext cx="10710473" cy="615553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Verdana" panose="020B0604030504040204" pitchFamily="34" charset="0"/>
                <a:ea typeface="Verdana" panose="020B0604030504040204" pitchFamily="34" charset="0"/>
                <a:cs typeface="Verdana"/>
                <a:sym typeface="Verdana"/>
              </a:rPr>
              <a:t>Individual Contribution: </a:t>
            </a:r>
            <a:endParaRPr lang="en-US" sz="2000" dirty="0">
              <a:latin typeface="Verdana" panose="020B0604030504040204" pitchFamily="34" charset="0"/>
              <a:ea typeface="Verdana" panose="020B0604030504040204" pitchFamily="34" charset="0"/>
            </a:endParaRPr>
          </a:p>
          <a:p>
            <a:pPr marL="0" marR="0" lvl="3" indent="0" algn="l" rtl="0">
              <a:lnSpc>
                <a:spcPct val="100000"/>
              </a:lnSpc>
              <a:spcBef>
                <a:spcPts val="0"/>
              </a:spcBef>
              <a:spcAft>
                <a:spcPts val="0"/>
              </a:spcAft>
              <a:buNone/>
            </a:pPr>
            <a:r>
              <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rPr>
              <a:t>Key contributions: </a:t>
            </a:r>
            <a:r>
              <a:rPr lang="en-US" sz="2000" dirty="0">
                <a:latin typeface="Verdana" panose="020B0604030504040204" pitchFamily="34" charset="0"/>
                <a:ea typeface="Verdana" panose="020B0604030504040204" pitchFamily="34" charset="0"/>
                <a:cs typeface="Verdana"/>
                <a:sym typeface="Verdana"/>
              </a:rPr>
              <a:t>B Satish Chandra Kumar</a:t>
            </a:r>
            <a:r>
              <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rPr>
              <a:t> </a:t>
            </a:r>
            <a:endParaRPr lang="en-US" sz="1700" dirty="0">
              <a:latin typeface="Verdana" panose="020B0604030504040204" pitchFamily="34" charset="0"/>
              <a:ea typeface="Verdana" panose="020B0604030504040204" pitchFamily="34" charset="0"/>
            </a:endParaRPr>
          </a:p>
          <a:p>
            <a:pPr marR="0" lvl="1" algn="l" rtl="0">
              <a:lnSpc>
                <a:spcPct val="100000"/>
              </a:lnSpc>
              <a:spcBef>
                <a:spcPts val="0"/>
              </a:spcBef>
              <a:spcAft>
                <a:spcPts val="0"/>
              </a:spcAft>
              <a:buClr>
                <a:srgbClr val="000000"/>
              </a:buClr>
              <a:buSzPts val="1400"/>
            </a:pPr>
            <a:r>
              <a:rPr lang="en-IN" sz="2000" dirty="0">
                <a:latin typeface="Verdana" panose="020B0604030504040204" pitchFamily="34" charset="0"/>
                <a:ea typeface="Verdana" panose="020B0604030504040204" pitchFamily="34" charset="0"/>
              </a:rPr>
              <a:t>Algorithm Development and Implementation and Data Analysis:</a:t>
            </a:r>
          </a:p>
          <a:p>
            <a:pPr marL="285750" marR="0" lvl="1" indent="-285750" algn="l" rtl="0">
              <a:lnSpc>
                <a:spcPct val="100000"/>
              </a:lnSpc>
              <a:spcBef>
                <a:spcPts val="0"/>
              </a:spcBef>
              <a:spcAft>
                <a:spcPts val="0"/>
              </a:spcAft>
              <a:buClr>
                <a:srgbClr val="000000"/>
              </a:buClr>
              <a:buSzPts val="1400"/>
              <a:buFont typeface="Arial" panose="020B0604020202020204" pitchFamily="34" charset="0"/>
              <a:buChar char="•"/>
            </a:pPr>
            <a:r>
              <a:rPr lang="en-IN" sz="2000" dirty="0">
                <a:latin typeface="Verdana" panose="020B0604030504040204" pitchFamily="34" charset="0"/>
                <a:ea typeface="Verdana" panose="020B0604030504040204" pitchFamily="34" charset="0"/>
              </a:rPr>
              <a:t>Designing and coding the CLAHE algorithm tailored for histopathology images.</a:t>
            </a:r>
          </a:p>
          <a:p>
            <a:pPr marL="285750" marR="0" lvl="1" indent="-28575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Collaborated with other team members to integrate the enhancement algorithm into existing image processing frameworks.</a:t>
            </a:r>
          </a:p>
          <a:p>
            <a:pPr marR="0" lvl="1" algn="l" rtl="0">
              <a:lnSpc>
                <a:spcPct val="100000"/>
              </a:lnSpc>
              <a:spcBef>
                <a:spcPts val="0"/>
              </a:spcBef>
              <a:spcAft>
                <a:spcPts val="0"/>
              </a:spcAft>
              <a:buClr>
                <a:srgbClr val="000000"/>
              </a:buClr>
              <a:buSzPts val="1400"/>
            </a:pPr>
            <a:endParaRPr lang="en-US" sz="2000" dirty="0">
              <a:latin typeface="Verdana" panose="020B0604030504040204" pitchFamily="34" charset="0"/>
              <a:ea typeface="Verdana" panose="020B0604030504040204" pitchFamily="34" charset="0"/>
            </a:endParaRPr>
          </a:p>
          <a:p>
            <a:pPr marL="0" marR="0" lvl="3" indent="0" algn="l" rtl="0">
              <a:lnSpc>
                <a:spcPct val="100000"/>
              </a:lnSpc>
              <a:spcBef>
                <a:spcPts val="0"/>
              </a:spcBef>
              <a:spcAft>
                <a:spcPts val="0"/>
              </a:spcAft>
              <a:buNone/>
            </a:pPr>
            <a:r>
              <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rPr>
              <a:t>Key contributions</a:t>
            </a:r>
            <a:r>
              <a:rPr lang="en-US" sz="2000" b="0" i="0" u="none" strike="noStrike" cap="none">
                <a:solidFill>
                  <a:srgbClr val="000000"/>
                </a:solidFill>
                <a:latin typeface="Verdana" panose="020B0604030504040204" pitchFamily="34" charset="0"/>
                <a:ea typeface="Verdana" panose="020B0604030504040204" pitchFamily="34" charset="0"/>
                <a:cs typeface="Verdana"/>
                <a:sym typeface="Verdana"/>
              </a:rPr>
              <a:t>: </a:t>
            </a:r>
            <a:r>
              <a:rPr lang="en-US" sz="2000">
                <a:latin typeface="Verdana" panose="020B0604030504040204" pitchFamily="34" charset="0"/>
                <a:ea typeface="Verdana" panose="020B0604030504040204" pitchFamily="34" charset="0"/>
                <a:cs typeface="Verdana"/>
                <a:sym typeface="Verdana"/>
              </a:rPr>
              <a:t>Akhil S</a:t>
            </a:r>
            <a:r>
              <a:rPr lang="en-US" sz="1700" b="0" i="0" u="none" strike="noStrike" cap="none" dirty="0">
                <a:solidFill>
                  <a:srgbClr val="000000"/>
                </a:solidFill>
                <a:latin typeface="Verdana" panose="020B0604030504040204" pitchFamily="34" charset="0"/>
                <a:ea typeface="Verdana" panose="020B0604030504040204" pitchFamily="34" charset="0"/>
                <a:cs typeface="Verdana"/>
                <a:sym typeface="Verdana"/>
              </a:rPr>
              <a:t>	 </a:t>
            </a:r>
            <a:endParaRPr lang="en-US" sz="1700" dirty="0">
              <a:latin typeface="Verdana" panose="020B0604030504040204" pitchFamily="34" charset="0"/>
              <a:ea typeface="Verdana" panose="020B0604030504040204" pitchFamily="34" charset="0"/>
            </a:endParaRPr>
          </a:p>
          <a:p>
            <a:pPr marR="0" lvl="1" algn="l" rtl="0">
              <a:lnSpc>
                <a:spcPct val="100000"/>
              </a:lnSpc>
              <a:spcBef>
                <a:spcPts val="0"/>
              </a:spcBef>
              <a:spcAft>
                <a:spcPts val="0"/>
              </a:spcAft>
              <a:buClr>
                <a:srgbClr val="000000"/>
              </a:buClr>
              <a:buSzPts val="1400"/>
            </a:pPr>
            <a:r>
              <a:rPr lang="en-IN" sz="2000" dirty="0">
                <a:latin typeface="Verdana" panose="020B0604030504040204" pitchFamily="34" charset="0"/>
                <a:ea typeface="Verdana" panose="020B0604030504040204" pitchFamily="34" charset="0"/>
              </a:rPr>
              <a:t>Testing and Research</a:t>
            </a:r>
          </a:p>
          <a:p>
            <a:pPr marL="342900" marR="0" lvl="1"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Focused on gathering and preparing a diverse dataset of histopathology images for testing.</a:t>
            </a:r>
            <a:endParaRPr lang="en-IN" sz="2000" dirty="0">
              <a:latin typeface="Verdana" panose="020B0604030504040204" pitchFamily="34" charset="0"/>
              <a:ea typeface="Verdana" panose="020B0604030504040204" pitchFamily="34" charset="0"/>
            </a:endParaRPr>
          </a:p>
          <a:p>
            <a:pPr marL="342900" marR="0" lvl="1"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Conducted a comprehensive literature review on image enhancement techniques, particularly CLAHE and its applications in medical imaging.</a:t>
            </a:r>
            <a:endParaRPr lang="en-IN" sz="2000" dirty="0">
              <a:latin typeface="Verdana" panose="020B0604030504040204" pitchFamily="34" charset="0"/>
              <a:ea typeface="Verdana" panose="020B0604030504040204" pitchFamily="34" charset="0"/>
            </a:endParaRPr>
          </a:p>
          <a:p>
            <a:pPr marR="0" lvl="1" algn="l" rtl="0">
              <a:lnSpc>
                <a:spcPct val="100000"/>
              </a:lnSpc>
              <a:spcBef>
                <a:spcPts val="0"/>
              </a:spcBef>
              <a:spcAft>
                <a:spcPts val="0"/>
              </a:spcAft>
              <a:buClr>
                <a:srgbClr val="000000"/>
              </a:buClr>
              <a:buSzPts val="1400"/>
            </a:pPr>
            <a:endParaRPr lang="en-US" sz="2000" dirty="0">
              <a:latin typeface="Verdana" panose="020B0604030504040204" pitchFamily="34" charset="0"/>
              <a:ea typeface="Verdana" panose="020B0604030504040204" pitchFamily="34" charset="0"/>
            </a:endParaRPr>
          </a:p>
          <a:p>
            <a:pPr marL="0" marR="0" lvl="3" indent="0" algn="l" rtl="0">
              <a:lnSpc>
                <a:spcPct val="100000"/>
              </a:lnSpc>
              <a:spcBef>
                <a:spcPts val="0"/>
              </a:spcBef>
              <a:spcAft>
                <a:spcPts val="0"/>
              </a:spcAft>
              <a:buNone/>
            </a:pPr>
            <a:r>
              <a:rPr lang="en-US" sz="2000" b="0" i="0" u="none" strike="noStrike" cap="none" dirty="0">
                <a:solidFill>
                  <a:srgbClr val="000000"/>
                </a:solidFill>
                <a:latin typeface="Verdana" panose="020B0604030504040204" pitchFamily="34" charset="0"/>
                <a:ea typeface="Verdana" panose="020B0604030504040204" pitchFamily="34" charset="0"/>
                <a:cs typeface="Verdana"/>
                <a:sym typeface="Verdana"/>
              </a:rPr>
              <a:t>Key contributions: Syed Mohammad Ansar </a:t>
            </a:r>
            <a:endParaRPr lang="en-US" sz="2000" dirty="0">
              <a:latin typeface="Verdana" panose="020B0604030504040204" pitchFamily="34" charset="0"/>
              <a:ea typeface="Verdana" panose="020B0604030504040204" pitchFamily="34" charset="0"/>
            </a:endParaRPr>
          </a:p>
          <a:p>
            <a:pPr marR="0" lvl="1" algn="l" rtl="0">
              <a:lnSpc>
                <a:spcPct val="100000"/>
              </a:lnSpc>
              <a:spcBef>
                <a:spcPts val="0"/>
              </a:spcBef>
              <a:spcAft>
                <a:spcPts val="0"/>
              </a:spcAft>
              <a:buClr>
                <a:srgbClr val="000000"/>
              </a:buClr>
              <a:buSzPts val="1400"/>
            </a:pPr>
            <a:r>
              <a:rPr lang="en-IN" sz="2000" dirty="0">
                <a:latin typeface="Verdana" panose="020B0604030504040204" pitchFamily="34" charset="0"/>
                <a:ea typeface="Verdana" panose="020B0604030504040204" pitchFamily="34" charset="0"/>
              </a:rPr>
              <a:t>Documentation</a:t>
            </a:r>
            <a:endParaRPr lang="en-US" sz="2000" dirty="0">
              <a:latin typeface="Verdana" panose="020B0604030504040204" pitchFamily="34" charset="0"/>
              <a:ea typeface="Verdana" panose="020B0604030504040204" pitchFamily="34" charset="0"/>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2000" dirty="0">
                <a:latin typeface="Verdana" panose="020B0604030504040204" pitchFamily="34" charset="0"/>
                <a:ea typeface="Verdana" panose="020B0604030504040204" pitchFamily="34" charset="0"/>
              </a:rPr>
              <a:t>Documented the entire development process, including methodologies, challenges, and results, ensuring clear communication within the team.</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sz="2000" dirty="0">
              <a:latin typeface="Verdana" panose="020B0604030504040204" pitchFamily="34" charset="0"/>
              <a:ea typeface="Verdana" panose="020B0604030504040204" pitchFamily="34" charset="0"/>
            </a:endParaRPr>
          </a:p>
          <a:p>
            <a:pPr marL="285750" marR="0" lvl="0" indent="-19685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Verdana"/>
              <a:ea typeface="Verdana"/>
              <a:cs typeface="Verdana"/>
              <a:sym typeface="Verdana"/>
            </a:endParaRPr>
          </a:p>
        </p:txBody>
      </p:sp>
    </p:spTree>
    <p:extLst>
      <p:ext uri="{BB962C8B-B14F-4D97-AF65-F5344CB8AC3E}">
        <p14:creationId xmlns:p14="http://schemas.microsoft.com/office/powerpoint/2010/main" val="387042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330" name="Google Shape;330;p1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sz="1400" b="0" i="0" u="none" strike="noStrike" cap="none" dirty="0">
              <a:solidFill>
                <a:srgbClr val="000000"/>
              </a:solidFill>
              <a:latin typeface="Arial"/>
              <a:ea typeface="Arial"/>
              <a:cs typeface="Arial"/>
              <a:sym typeface="Arial"/>
            </a:endParaRPr>
          </a:p>
        </p:txBody>
      </p:sp>
      <p:sp>
        <p:nvSpPr>
          <p:cNvPr id="331" name="Google Shape;331;p16"/>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Verdana" panose="020B0604030504040204" pitchFamily="34" charset="0"/>
                <a:ea typeface="Verdana" panose="020B0604030504040204" pitchFamily="34" charset="0"/>
                <a:cs typeface="Verdana"/>
                <a:sym typeface="Verdana"/>
              </a:rPr>
              <a:t>Summary and Conclusion</a:t>
            </a:r>
          </a:p>
          <a:p>
            <a:pPr marL="0" marR="0" lvl="0" indent="0" algn="l" rtl="0">
              <a:lnSpc>
                <a:spcPct val="100000"/>
              </a:lnSpc>
              <a:spcBef>
                <a:spcPts val="0"/>
              </a:spcBef>
              <a:spcAft>
                <a:spcPts val="0"/>
              </a:spcAft>
              <a:buClr>
                <a:srgbClr val="000000"/>
              </a:buClr>
              <a:buSzPts val="1400"/>
              <a:buFont typeface="Arial"/>
              <a:buNone/>
            </a:pPr>
            <a:r>
              <a:rPr lang="en-US" sz="2000" dirty="0">
                <a:latin typeface="Verdana" panose="020B0604030504040204" pitchFamily="34" charset="0"/>
                <a:ea typeface="Verdana" panose="020B0604030504040204" pitchFamily="34" charset="0"/>
              </a:rPr>
              <a:t>The medical image enhancement project using CLAHE is about 40-50% complete, but the expected results have not been fully achieved. The team has faced challenges, including noise, uneven illumination, and suboptimal contrast in the enhanced images. To address these issues, the plan has been revised to focus on parameter optimization and testing with diverse datasets. While the project is still ongoing, the revised approach and continued testing will help refine the enhancement method. With further adjustments, the project is expected to improve image quality for better diagnostic outcomes.</a:t>
            </a:r>
            <a:endParaRPr lang="en-US" sz="2000" b="1"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0" indent="0" algn="l" rtl="0">
              <a:lnSpc>
                <a:spcPct val="100000"/>
              </a:lnSpc>
              <a:spcBef>
                <a:spcPts val="0"/>
              </a:spcBef>
              <a:spcAft>
                <a:spcPts val="0"/>
              </a:spcAft>
              <a:buNone/>
            </a:pPr>
            <a:r>
              <a:rPr lang="en-US" sz="2000" b="1" i="0" u="none" strike="noStrike" cap="none" dirty="0">
                <a:solidFill>
                  <a:srgbClr val="000000"/>
                </a:solidFill>
                <a:latin typeface="Verdana" panose="020B0604030504040204" pitchFamily="34" charset="0"/>
                <a:ea typeface="Verdana" panose="020B0604030504040204" pitchFamily="34" charset="0"/>
                <a:cs typeface="Verdana"/>
                <a:sym typeface="Verdana"/>
              </a:rPr>
              <a:t>Future Work</a:t>
            </a:r>
          </a:p>
          <a:p>
            <a:pPr marL="0" marR="0" lvl="0" indent="0" algn="l" rtl="0">
              <a:lnSpc>
                <a:spcPct val="100000"/>
              </a:lnSpc>
              <a:spcBef>
                <a:spcPts val="0"/>
              </a:spcBef>
              <a:spcAft>
                <a:spcPts val="0"/>
              </a:spcAft>
              <a:buNone/>
            </a:pPr>
            <a:r>
              <a:rPr lang="en-US" sz="2000" dirty="0">
                <a:latin typeface="Verdana" panose="020B0604030504040204" pitchFamily="34" charset="0"/>
                <a:ea typeface="Verdana" panose="020B0604030504040204" pitchFamily="34" charset="0"/>
              </a:rPr>
              <a:t>Future work will focus on continuing the optimization of CLAHE parameters to achieve the desired results. Expanding testing to a larger variety of medical images is essential to ensure the method’s reliability. Additionally, refining the tool for real-time processing and making it easier to use in clinical settings will be important steps once the core enhancement challenges are addressed</a:t>
            </a:r>
            <a:endParaRPr sz="20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84"/>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337" name="Google Shape;337;p84"/>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338" name="Google Shape;338;p84"/>
          <p:cNvGrpSpPr/>
          <p:nvPr/>
        </p:nvGrpSpPr>
        <p:grpSpPr>
          <a:xfrm>
            <a:off x="11856720" y="1182857"/>
            <a:ext cx="223520" cy="990718"/>
            <a:chOff x="11856720" y="140636"/>
            <a:chExt cx="223520" cy="990718"/>
          </a:xfrm>
        </p:grpSpPr>
        <p:grpSp>
          <p:nvGrpSpPr>
            <p:cNvPr id="339" name="Google Shape;339;p84"/>
            <p:cNvGrpSpPr/>
            <p:nvPr/>
          </p:nvGrpSpPr>
          <p:grpSpPr>
            <a:xfrm>
              <a:off x="11856720" y="660278"/>
              <a:ext cx="223520" cy="471076"/>
              <a:chOff x="9734551" y="3138055"/>
              <a:chExt cx="2457449" cy="1328450"/>
            </a:xfrm>
          </p:grpSpPr>
          <p:sp>
            <p:nvSpPr>
              <p:cNvPr id="340" name="Google Shape;340;p84"/>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41" name="Google Shape;341;p84"/>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342" name="Google Shape;342;p84"/>
            <p:cNvGrpSpPr/>
            <p:nvPr/>
          </p:nvGrpSpPr>
          <p:grpSpPr>
            <a:xfrm>
              <a:off x="11856720" y="140636"/>
              <a:ext cx="223520" cy="471076"/>
              <a:chOff x="9734551" y="3138055"/>
              <a:chExt cx="2457449" cy="1328450"/>
            </a:xfrm>
          </p:grpSpPr>
          <p:sp>
            <p:nvSpPr>
              <p:cNvPr id="343" name="Google Shape;343;p84"/>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44" name="Google Shape;344;p84"/>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345" name="Google Shape;345;p84"/>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21" name="Google Shape;121;p7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23" name="Google Shape;123;p76"/>
          <p:cNvGrpSpPr/>
          <p:nvPr/>
        </p:nvGrpSpPr>
        <p:grpSpPr>
          <a:xfrm>
            <a:off x="550606" y="762414"/>
            <a:ext cx="10965118" cy="305674"/>
            <a:chOff x="550606" y="762414"/>
            <a:chExt cx="10965118" cy="305674"/>
          </a:xfrm>
        </p:grpSpPr>
        <p:sp>
          <p:nvSpPr>
            <p:cNvPr id="124" name="Google Shape;124;p76"/>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28" name="Google Shape;128;p76"/>
          <p:cNvGrpSpPr/>
          <p:nvPr/>
        </p:nvGrpSpPr>
        <p:grpSpPr>
          <a:xfrm>
            <a:off x="1234300" y="1270748"/>
            <a:ext cx="10281424" cy="971224"/>
            <a:chOff x="1038307" y="1270748"/>
            <a:chExt cx="10477417" cy="655724"/>
          </a:xfrm>
        </p:grpSpPr>
        <p:sp>
          <p:nvSpPr>
            <p:cNvPr id="129" name="Google Shape;129;p76"/>
            <p:cNvSpPr/>
            <p:nvPr/>
          </p:nvSpPr>
          <p:spPr>
            <a:xfrm>
              <a:off x="1038307" y="1270748"/>
              <a:ext cx="761189" cy="655724"/>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130" name="Google Shape;130;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1" name="Google Shape;131;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a:solidFill>
                    <a:schemeClr val="lt1"/>
                  </a:solidFill>
                  <a:latin typeface="Verdana"/>
                  <a:ea typeface="Verdana"/>
                  <a:cs typeface="Verdana"/>
                  <a:sym typeface="Verdana"/>
                </a:rPr>
                <a:t>BU21EECE0100338</a:t>
              </a:r>
              <a:endParaRPr sz="1300" b="0" i="0" u="none" strike="noStrike" cap="none">
                <a:solidFill>
                  <a:srgbClr val="000000"/>
                </a:solidFill>
                <a:latin typeface="Arial"/>
                <a:ea typeface="Arial"/>
                <a:cs typeface="Arial"/>
                <a:sym typeface="Arial"/>
              </a:endParaRPr>
            </a:p>
          </p:txBody>
        </p:sp>
        <p:sp>
          <p:nvSpPr>
            <p:cNvPr id="132" name="Google Shape;132;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cs typeface="Verdana"/>
                  <a:sym typeface="Verdana"/>
                </a:rPr>
                <a:t>B Satish Chandra</a:t>
              </a:r>
              <a:endParaRPr sz="900" i="0" u="none" strike="noStrike" cap="none" dirty="0">
                <a:solidFill>
                  <a:srgbClr val="000000"/>
                </a:solidFill>
                <a:latin typeface="Verdana"/>
                <a:ea typeface="Verdana"/>
                <a:cs typeface="Verdana"/>
                <a:sym typeface="Verdana"/>
              </a:endParaRPr>
            </a:p>
          </p:txBody>
        </p:sp>
      </p:grpSp>
      <p:grpSp>
        <p:nvGrpSpPr>
          <p:cNvPr id="133" name="Google Shape;133;p76"/>
          <p:cNvGrpSpPr/>
          <p:nvPr/>
        </p:nvGrpSpPr>
        <p:grpSpPr>
          <a:xfrm>
            <a:off x="1234300" y="2959510"/>
            <a:ext cx="10281424" cy="1161975"/>
            <a:chOff x="1234300" y="1270748"/>
            <a:chExt cx="10281424" cy="655724"/>
          </a:xfrm>
        </p:grpSpPr>
        <p:sp>
          <p:nvSpPr>
            <p:cNvPr id="134" name="Google Shape;134;p76"/>
            <p:cNvSpPr/>
            <p:nvPr/>
          </p:nvSpPr>
          <p:spPr>
            <a:xfrm>
              <a:off x="1234300" y="1270748"/>
              <a:ext cx="644118" cy="624958"/>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135" name="Google Shape;135;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6" name="Google Shape;136;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cs typeface="Verdana"/>
                  <a:sym typeface="Verdana"/>
                </a:rPr>
                <a:t>BU21EECE0100411</a:t>
              </a:r>
              <a:endParaRPr b="0" i="0" u="none" strike="noStrike" cap="none" dirty="0">
                <a:solidFill>
                  <a:srgbClr val="000000"/>
                </a:solidFill>
                <a:latin typeface="Arial"/>
                <a:ea typeface="Arial"/>
                <a:cs typeface="Arial"/>
                <a:sym typeface="Arial"/>
              </a:endParaRPr>
            </a:p>
          </p:txBody>
        </p:sp>
        <p:sp>
          <p:nvSpPr>
            <p:cNvPr id="137" name="Google Shape;137;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Akhil S</a:t>
              </a:r>
              <a:endParaRPr sz="900" b="0" i="0" u="none" strike="noStrike" cap="none">
                <a:solidFill>
                  <a:srgbClr val="000000"/>
                </a:solidFill>
                <a:latin typeface="Arial"/>
                <a:ea typeface="Arial"/>
                <a:cs typeface="Arial"/>
                <a:sym typeface="Arial"/>
              </a:endParaRPr>
            </a:p>
          </p:txBody>
        </p:sp>
      </p:grpSp>
      <p:grpSp>
        <p:nvGrpSpPr>
          <p:cNvPr id="138" name="Google Shape;138;p76"/>
          <p:cNvGrpSpPr/>
          <p:nvPr/>
        </p:nvGrpSpPr>
        <p:grpSpPr>
          <a:xfrm>
            <a:off x="1274343" y="5181602"/>
            <a:ext cx="10384257" cy="757656"/>
            <a:chOff x="1357152" y="1433469"/>
            <a:chExt cx="10158572" cy="493003"/>
          </a:xfrm>
        </p:grpSpPr>
        <p:sp>
          <p:nvSpPr>
            <p:cNvPr id="139" name="Google Shape;139;p76"/>
            <p:cNvSpPr/>
            <p:nvPr/>
          </p:nvSpPr>
          <p:spPr>
            <a:xfrm>
              <a:off x="1357152" y="1433469"/>
              <a:ext cx="746951" cy="493003"/>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140" name="Google Shape;140;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41" name="Google Shape;141;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cs typeface="Verdana"/>
                  <a:sym typeface="Verdana"/>
                </a:rPr>
                <a:t>BU21EECE0100358</a:t>
              </a:r>
              <a:endParaRPr b="0" i="0" u="none" strike="noStrike" cap="none" dirty="0">
                <a:solidFill>
                  <a:srgbClr val="000000"/>
                </a:solidFill>
                <a:latin typeface="Arial"/>
                <a:ea typeface="Arial"/>
                <a:cs typeface="Arial"/>
                <a:sym typeface="Arial"/>
              </a:endParaRPr>
            </a:p>
          </p:txBody>
        </p:sp>
        <p:sp>
          <p:nvSpPr>
            <p:cNvPr id="142" name="Google Shape;142;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Ansar S</a:t>
              </a:r>
              <a:endParaRPr sz="900" b="0" i="0" u="none" strike="noStrike" cap="none">
                <a:solidFill>
                  <a:srgbClr val="000000"/>
                </a:solidFill>
                <a:latin typeface="Arial"/>
                <a:ea typeface="Arial"/>
                <a:cs typeface="Arial"/>
                <a:sym typeface="Arial"/>
              </a:endParaRPr>
            </a:p>
          </p:txBody>
        </p:sp>
      </p:grpSp>
      <p:sp>
        <p:nvSpPr>
          <p:cNvPr id="143" name="Google Shape;143;p7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3" name="Picture 2">
            <a:extLst>
              <a:ext uri="{FF2B5EF4-FFF2-40B4-BE49-F238E27FC236}">
                <a16:creationId xmlns:a16="http://schemas.microsoft.com/office/drawing/2014/main" id="{A9A1728A-D7D5-C66F-9CE6-6D036583F908}"/>
              </a:ext>
            </a:extLst>
          </p:cNvPr>
          <p:cNvPicPr>
            <a:picLocks noChangeAspect="1"/>
          </p:cNvPicPr>
          <p:nvPr/>
        </p:nvPicPr>
        <p:blipFill>
          <a:blip r:embed="rId5"/>
          <a:stretch>
            <a:fillRect/>
          </a:stretch>
        </p:blipFill>
        <p:spPr>
          <a:xfrm>
            <a:off x="948586" y="1139984"/>
            <a:ext cx="1128631" cy="1356193"/>
          </a:xfrm>
          <a:prstGeom prst="rect">
            <a:avLst/>
          </a:prstGeom>
        </p:spPr>
      </p:pic>
      <p:pic>
        <p:nvPicPr>
          <p:cNvPr id="7" name="Picture 6">
            <a:extLst>
              <a:ext uri="{FF2B5EF4-FFF2-40B4-BE49-F238E27FC236}">
                <a16:creationId xmlns:a16="http://schemas.microsoft.com/office/drawing/2014/main" id="{D3052B69-5531-1F36-13AF-B71F8C2AE70A}"/>
              </a:ext>
            </a:extLst>
          </p:cNvPr>
          <p:cNvPicPr>
            <a:picLocks noChangeAspect="1"/>
          </p:cNvPicPr>
          <p:nvPr/>
        </p:nvPicPr>
        <p:blipFill>
          <a:blip r:embed="rId6"/>
          <a:stretch>
            <a:fillRect/>
          </a:stretch>
        </p:blipFill>
        <p:spPr>
          <a:xfrm rot="10800000" flipV="1">
            <a:off x="1091800" y="4726431"/>
            <a:ext cx="1128630" cy="1394514"/>
          </a:xfrm>
          <a:prstGeom prst="rect">
            <a:avLst/>
          </a:prstGeom>
        </p:spPr>
      </p:pic>
      <p:pic>
        <p:nvPicPr>
          <p:cNvPr id="4" name="Picture 3">
            <a:extLst>
              <a:ext uri="{FF2B5EF4-FFF2-40B4-BE49-F238E27FC236}">
                <a16:creationId xmlns:a16="http://schemas.microsoft.com/office/drawing/2014/main" id="{EBE77F60-64A4-A34E-6354-94993A8274FB}"/>
              </a:ext>
            </a:extLst>
          </p:cNvPr>
          <p:cNvPicPr>
            <a:picLocks noChangeAspect="1"/>
          </p:cNvPicPr>
          <p:nvPr/>
        </p:nvPicPr>
        <p:blipFill>
          <a:blip r:embed="rId7"/>
          <a:stretch>
            <a:fillRect/>
          </a:stretch>
        </p:blipFill>
        <p:spPr>
          <a:xfrm>
            <a:off x="992043" y="2879989"/>
            <a:ext cx="1128631" cy="1483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49" name="Google Shape;149;p5"/>
          <p:cNvGrpSpPr/>
          <p:nvPr/>
        </p:nvGrpSpPr>
        <p:grpSpPr>
          <a:xfrm>
            <a:off x="11856720" y="140636"/>
            <a:ext cx="223520" cy="990718"/>
            <a:chOff x="11856720" y="140636"/>
            <a:chExt cx="223520" cy="990718"/>
          </a:xfrm>
        </p:grpSpPr>
        <p:grpSp>
          <p:nvGrpSpPr>
            <p:cNvPr id="150" name="Google Shape;150;p5"/>
            <p:cNvGrpSpPr/>
            <p:nvPr/>
          </p:nvGrpSpPr>
          <p:grpSpPr>
            <a:xfrm>
              <a:off x="11856720" y="660278"/>
              <a:ext cx="223520" cy="471076"/>
              <a:chOff x="9734551" y="3138055"/>
              <a:chExt cx="2457449" cy="1328450"/>
            </a:xfrm>
          </p:grpSpPr>
          <p:sp>
            <p:nvSpPr>
              <p:cNvPr id="151" name="Google Shape;151;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2" name="Google Shape;152;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53" name="Google Shape;153;p5"/>
            <p:cNvGrpSpPr/>
            <p:nvPr/>
          </p:nvGrpSpPr>
          <p:grpSpPr>
            <a:xfrm>
              <a:off x="11856720" y="140636"/>
              <a:ext cx="223520" cy="471076"/>
              <a:chOff x="9734551" y="3138055"/>
              <a:chExt cx="2457449" cy="1328450"/>
            </a:xfrm>
          </p:grpSpPr>
          <p:sp>
            <p:nvSpPr>
              <p:cNvPr id="154" name="Google Shape;154;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5" name="Google Shape;155;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6" name="Google Shape;156;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57" name="Google Shape;157;p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Objective and Goals</a:t>
            </a:r>
            <a:endParaRPr sz="1400" b="0" i="0" u="none" strike="noStrike" cap="none">
              <a:solidFill>
                <a:srgbClr val="000000"/>
              </a:solidFill>
              <a:latin typeface="Arial"/>
              <a:ea typeface="Arial"/>
              <a:cs typeface="Arial"/>
              <a:sym typeface="Arial"/>
            </a:endParaRPr>
          </a:p>
        </p:txBody>
      </p:sp>
      <p:sp>
        <p:nvSpPr>
          <p:cNvPr id="158" name="Google Shape;158;p5"/>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159" name="Google Shape;159;p5"/>
          <p:cNvSpPr/>
          <p:nvPr/>
        </p:nvSpPr>
        <p:spPr>
          <a:xfrm>
            <a:off x="550606" y="3429000"/>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
        <p:nvSpPr>
          <p:cNvPr id="160" name="Google Shape;160;p5"/>
          <p:cNvSpPr txBox="1"/>
          <p:nvPr/>
        </p:nvSpPr>
        <p:spPr>
          <a:xfrm>
            <a:off x="1000124" y="1268361"/>
            <a:ext cx="9943200" cy="369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a:latin typeface="Verdana"/>
                <a:ea typeface="Verdana"/>
                <a:cs typeface="Verdana"/>
                <a:sym typeface="Verdana"/>
              </a:rPr>
              <a:t>The objective is to develop and evaluate a medical image enhancement algorithm based on Contrast-Limited Adaptive Histogram Equalization (CLAHE) that effectively improves the contrast, brightness, and edge preservation of medical images. The approach integrates noise removal and contrast enhancement techniques and is assessed using performance metrics such as PSNR, SSIM, CoC, and EPI to ensure better image quality and improve the accuracy of clinical diagnoses.</a:t>
            </a:r>
            <a:endParaRPr sz="20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a:p>
        </p:txBody>
      </p:sp>
      <p:sp>
        <p:nvSpPr>
          <p:cNvPr id="161" name="Google Shape;161;p5"/>
          <p:cNvSpPr txBox="1"/>
          <p:nvPr/>
        </p:nvSpPr>
        <p:spPr>
          <a:xfrm>
            <a:off x="1014942" y="3860497"/>
            <a:ext cx="9943200" cy="258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Verdana"/>
                <a:ea typeface="Verdana"/>
                <a:cs typeface="Verdana"/>
                <a:sym typeface="Verdana"/>
              </a:rPr>
              <a:t>Main Goals:</a:t>
            </a:r>
            <a:endParaRPr sz="1800" b="0" i="0" u="none" strike="noStrike" cap="none" dirty="0">
              <a:solidFill>
                <a:srgbClr val="000000"/>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800" dirty="0">
                <a:latin typeface="Verdana"/>
                <a:ea typeface="Verdana"/>
                <a:cs typeface="Verdana"/>
                <a:sym typeface="Verdana"/>
              </a:rPr>
              <a:t>1. Enhance contrast and brightness.</a:t>
            </a:r>
            <a:endParaRPr sz="1800" dirty="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800" dirty="0">
                <a:latin typeface="Verdana"/>
                <a:ea typeface="Verdana"/>
                <a:cs typeface="Verdana"/>
                <a:sym typeface="Verdana"/>
              </a:rPr>
              <a:t>2. Reduce noise.</a:t>
            </a:r>
            <a:endParaRPr sz="1800" dirty="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800" dirty="0">
                <a:latin typeface="Verdana"/>
                <a:ea typeface="Verdana"/>
                <a:cs typeface="Verdana"/>
                <a:sym typeface="Verdana"/>
              </a:rPr>
              <a:t>3. Preserve and enhance edges.</a:t>
            </a:r>
            <a:endParaRPr sz="1800" dirty="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800" dirty="0">
                <a:latin typeface="Verdana"/>
                <a:ea typeface="Verdana"/>
                <a:cs typeface="Verdana"/>
                <a:sym typeface="Verdana"/>
              </a:rPr>
              <a:t>4. Evaluate performance with key metrics.</a:t>
            </a:r>
            <a:endParaRPr sz="1800" dirty="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800" dirty="0">
                <a:latin typeface="Verdana"/>
                <a:ea typeface="Verdana"/>
                <a:cs typeface="Verdana"/>
                <a:sym typeface="Verdana"/>
              </a:rPr>
              <a:t>5. Improve diagnostic accuracy.</a:t>
            </a:r>
            <a:endParaRPr sz="1800" dirty="0">
              <a:latin typeface="Verdana"/>
              <a:ea typeface="Verdana"/>
              <a:cs typeface="Verdana"/>
              <a:sym typeface="Verdana"/>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Verdana"/>
                <a:ea typeface="Verdana"/>
                <a:cs typeface="Verdana"/>
                <a:sym typeface="Verdana"/>
              </a:rPr>
              <a:t> </a:t>
            </a:r>
            <a:endParaRPr sz="1800" dirty="0"/>
          </a:p>
          <a:p>
            <a:pPr marL="0" marR="0" lvl="0" indent="0" algn="l" rtl="0">
              <a:lnSpc>
                <a:spcPct val="100000"/>
              </a:lnSpc>
              <a:spcBef>
                <a:spcPts val="0"/>
              </a:spcBef>
              <a:spcAft>
                <a:spcPts val="0"/>
              </a:spcAft>
              <a:buNone/>
            </a:pPr>
            <a:endParaRPr sz="1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Verdana"/>
              <a:ea typeface="Verdana"/>
              <a:cs typeface="Verdana"/>
              <a:sym typeface="Verdana"/>
            </a:endParaRPr>
          </a:p>
        </p:txBody>
      </p:sp>
      <p:sp>
        <p:nvSpPr>
          <p:cNvPr id="162" name="Google Shape;162;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68" name="Google Shape;168;p6"/>
          <p:cNvGrpSpPr/>
          <p:nvPr/>
        </p:nvGrpSpPr>
        <p:grpSpPr>
          <a:xfrm>
            <a:off x="11856720" y="140636"/>
            <a:ext cx="223520" cy="990718"/>
            <a:chOff x="11856720" y="140636"/>
            <a:chExt cx="223520" cy="990718"/>
          </a:xfrm>
        </p:grpSpPr>
        <p:grpSp>
          <p:nvGrpSpPr>
            <p:cNvPr id="169" name="Google Shape;169;p6"/>
            <p:cNvGrpSpPr/>
            <p:nvPr/>
          </p:nvGrpSpPr>
          <p:grpSpPr>
            <a:xfrm>
              <a:off x="11856720" y="660278"/>
              <a:ext cx="223520" cy="471076"/>
              <a:chOff x="9734551" y="3138055"/>
              <a:chExt cx="2457449" cy="1328450"/>
            </a:xfrm>
          </p:grpSpPr>
          <p:sp>
            <p:nvSpPr>
              <p:cNvPr id="170" name="Google Shape;170;p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71" name="Google Shape;171;p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72" name="Google Shape;172;p6"/>
            <p:cNvGrpSpPr/>
            <p:nvPr/>
          </p:nvGrpSpPr>
          <p:grpSpPr>
            <a:xfrm>
              <a:off x="11856720" y="140636"/>
              <a:ext cx="223520" cy="471076"/>
              <a:chOff x="9734551" y="3138055"/>
              <a:chExt cx="2457449" cy="1328450"/>
            </a:xfrm>
          </p:grpSpPr>
          <p:sp>
            <p:nvSpPr>
              <p:cNvPr id="173" name="Google Shape;173;p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74" name="Google Shape;174;p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75" name="Google Shape;175;p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76" name="Google Shape;176;p6"/>
          <p:cNvSpPr txBox="1"/>
          <p:nvPr/>
        </p:nvSpPr>
        <p:spPr>
          <a:xfrm>
            <a:off x="5570418" y="892576"/>
            <a:ext cx="5554782" cy="37681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dirty="0"/>
          </a:p>
        </p:txBody>
      </p:sp>
      <p:sp>
        <p:nvSpPr>
          <p:cNvPr id="177" name="Google Shape;177;p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3" name="Picture 2">
            <a:extLst>
              <a:ext uri="{FF2B5EF4-FFF2-40B4-BE49-F238E27FC236}">
                <a16:creationId xmlns:a16="http://schemas.microsoft.com/office/drawing/2014/main" id="{4A7963F4-403F-02CA-340D-2675822A937A}"/>
              </a:ext>
            </a:extLst>
          </p:cNvPr>
          <p:cNvPicPr>
            <a:picLocks noChangeAspect="1"/>
          </p:cNvPicPr>
          <p:nvPr/>
        </p:nvPicPr>
        <p:blipFill>
          <a:blip r:embed="rId5"/>
          <a:stretch>
            <a:fillRect/>
          </a:stretch>
        </p:blipFill>
        <p:spPr>
          <a:xfrm>
            <a:off x="1254177" y="656167"/>
            <a:ext cx="9683646" cy="5943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84" name="Google Shape;184;p7"/>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none" strike="noStrike" cap="none" dirty="0">
                <a:solidFill>
                  <a:srgbClr val="000000"/>
                </a:solidFill>
                <a:latin typeface="Montserrat"/>
                <a:ea typeface="Montserrat"/>
                <a:cs typeface="Montserrat"/>
                <a:sym typeface="Montserrat"/>
              </a:rPr>
              <a:t>Literature Survey</a:t>
            </a:r>
            <a:endParaRPr sz="1600" b="0" i="0" u="none" strike="noStrike" cap="none" dirty="0">
              <a:solidFill>
                <a:srgbClr val="000000"/>
              </a:solidFill>
              <a:latin typeface="Arial"/>
              <a:ea typeface="Arial"/>
              <a:cs typeface="Arial"/>
              <a:sym typeface="Arial"/>
            </a:endParaRPr>
          </a:p>
        </p:txBody>
      </p:sp>
      <p:sp>
        <p:nvSpPr>
          <p:cNvPr id="185" name="Google Shape;185;p7"/>
          <p:cNvSpPr txBox="1"/>
          <p:nvPr/>
        </p:nvSpPr>
        <p:spPr>
          <a:xfrm>
            <a:off x="452283" y="861700"/>
            <a:ext cx="11326761" cy="5735761"/>
          </a:xfrm>
          <a:prstGeom prst="rect">
            <a:avLst/>
          </a:prstGeom>
          <a:noFill/>
          <a:ln>
            <a:noFill/>
          </a:ln>
        </p:spPr>
        <p:txBody>
          <a:bodyPr spcFirstLastPara="1" wrap="square" lIns="91425" tIns="45700" rIns="91425" bIns="45700" anchor="t" anchorCtr="0">
            <a:noAutofit/>
          </a:bodyPr>
          <a:lstStyle/>
          <a:p>
            <a:r>
              <a:rPr lang="en-IN" sz="1800" b="1" dirty="0">
                <a:latin typeface="Verdana"/>
                <a:ea typeface="Verdana"/>
                <a:cs typeface="Verdana"/>
                <a:sym typeface="Verdana"/>
              </a:rPr>
              <a:t>Literature Review on </a:t>
            </a:r>
            <a:r>
              <a:rPr lang="en-US" sz="1800" b="1" dirty="0">
                <a:solidFill>
                  <a:schemeClr val="dk1"/>
                </a:solidFill>
                <a:latin typeface="Montserrat"/>
                <a:ea typeface="Montserrat"/>
                <a:cs typeface="Montserrat"/>
                <a:sym typeface="Montserrat"/>
              </a:rPr>
              <a:t>Medical Image Enhancement based on CLAHE approach </a:t>
            </a:r>
          </a:p>
          <a:p>
            <a:endParaRPr lang="en-US" sz="1800" b="1" i="0" u="sng" strike="noStrike" cap="none" dirty="0">
              <a:solidFill>
                <a:schemeClr val="dk1"/>
              </a:solidFill>
              <a:latin typeface="Montserrat"/>
              <a:ea typeface="Montserrat"/>
              <a:cs typeface="Montserrat"/>
              <a:sym typeface="Montserrat"/>
            </a:endParaRPr>
          </a:p>
          <a:p>
            <a:r>
              <a:rPr lang="en-US" sz="1800" b="1" dirty="0">
                <a:solidFill>
                  <a:schemeClr val="dk1"/>
                </a:solidFill>
                <a:latin typeface="Montserrat"/>
                <a:ea typeface="Montserrat"/>
                <a:cs typeface="Montserrat"/>
                <a:sym typeface="Montserrat"/>
              </a:rPr>
              <a:t>Abstract</a:t>
            </a:r>
            <a:r>
              <a:rPr lang="en-US" sz="1800" b="1" u="sng" dirty="0">
                <a:solidFill>
                  <a:schemeClr val="dk1"/>
                </a:solidFill>
                <a:latin typeface="Montserrat"/>
                <a:ea typeface="Montserrat"/>
                <a:cs typeface="Montserrat"/>
                <a:sym typeface="Montserrat"/>
              </a:rPr>
              <a:t> : </a:t>
            </a:r>
          </a:p>
          <a:p>
            <a:r>
              <a:rPr lang="en-US" sz="1800" dirty="0">
                <a:solidFill>
                  <a:schemeClr val="dk1"/>
                </a:solidFill>
                <a:latin typeface="Verdana" panose="020B0604030504040204" pitchFamily="34" charset="0"/>
                <a:ea typeface="Verdana" panose="020B0604030504040204" pitchFamily="34" charset="0"/>
                <a:cs typeface="Montserrat"/>
                <a:sym typeface="Montserrat"/>
              </a:rPr>
              <a:t>Medical image enhancement approach is a challenging task in digital image processing techniques due to the characteristics of medical images. Generally, images are degraded by noise and suffer from low contrast issues. To improve the medical image quality, a medical image enhancement algorithm based on contrast adaptive histogram equalization (CLAHE) work is suggested. The CLAHE-based model improves the efficiency of the contrast and brightness, along with edges. The Enhancing procedure consists of three stages.  The initial step involves medical image generation using a text-to-image generative model. In the second step, the estimation of the clip limit which controls the enhancing performance. Finally, the enhanced medical image is obtained using two steps. The algorithm presents a noise removal and contrast enhancement algorithm for medical images. Integration of filters and the contrast-limited adaptive histogram equalization (CLAHE) technique is applied to solve the issues of de-noising and enhancement of medical images. The efficiency of the method is evaluated through different performance parameters like Peak Signal to Noise Ratio  (PSNR), Structural Similarity Index (SSIM), Correlation Coefficient (CoC), and Edge  Preservation Index (EPI). Moreover, using this algorithm to improve the quality of medical </a:t>
            </a:r>
            <a:r>
              <a:rPr lang="en-US" sz="1800" dirty="0" err="1">
                <a:solidFill>
                  <a:schemeClr val="dk1"/>
                </a:solidFill>
                <a:latin typeface="Verdana" panose="020B0604030504040204" pitchFamily="34" charset="0"/>
                <a:ea typeface="Verdana" panose="020B0604030504040204" pitchFamily="34" charset="0"/>
                <a:cs typeface="Montserrat"/>
                <a:sym typeface="Montserrat"/>
              </a:rPr>
              <a:t>imagesresults</a:t>
            </a:r>
            <a:r>
              <a:rPr lang="en-US" sz="1800" dirty="0">
                <a:solidFill>
                  <a:schemeClr val="dk1"/>
                </a:solidFill>
                <a:latin typeface="Verdana" panose="020B0604030504040204" pitchFamily="34" charset="0"/>
                <a:ea typeface="Verdana" panose="020B0604030504040204" pitchFamily="34" charset="0"/>
                <a:cs typeface="Montserrat"/>
                <a:sym typeface="Montserrat"/>
              </a:rPr>
              <a:t> in clearer visuals and increases the accuracy of clinical diagnoses. The CLAHE-based framework reveals the structure and details in medical images, increasing overall contrast and enhancing visual perception</a:t>
            </a:r>
            <a:r>
              <a:rPr lang="en-US" sz="1600" dirty="0">
                <a:solidFill>
                  <a:schemeClr val="dk1"/>
                </a:solidFill>
                <a:latin typeface="Montserrat"/>
                <a:ea typeface="Montserrat"/>
                <a:cs typeface="Montserrat"/>
                <a:sym typeface="Montserrat"/>
              </a:rPr>
              <a:t>.</a:t>
            </a:r>
          </a:p>
          <a:p>
            <a:endParaRPr lang="en-US" sz="1800" b="1" u="sng" dirty="0">
              <a:solidFill>
                <a:schemeClr val="dk1"/>
              </a:solidFill>
              <a:latin typeface="Montserrat"/>
              <a:ea typeface="Montserrat"/>
              <a:cs typeface="Montserrat"/>
              <a:sym typeface="Montserrat"/>
            </a:endParaRPr>
          </a:p>
          <a:p>
            <a:endParaRPr lang="en-US" sz="1800" b="1" i="0" u="sng"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Verdana"/>
                <a:ea typeface="Verdana"/>
                <a:cs typeface="Verdana"/>
                <a:sym typeface="Verdana"/>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78" name="Google Shape;278;p9"/>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p:txBody>
      </p:sp>
      <p:sp>
        <p:nvSpPr>
          <p:cNvPr id="279" name="Google Shape;279;p9"/>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p:txBody>
      </p:sp>
      <p:graphicFrame>
        <p:nvGraphicFramePr>
          <p:cNvPr id="2" name="Table 1">
            <a:extLst>
              <a:ext uri="{FF2B5EF4-FFF2-40B4-BE49-F238E27FC236}">
                <a16:creationId xmlns:a16="http://schemas.microsoft.com/office/drawing/2014/main" id="{942FAF3A-1A40-8300-A89F-C945EFC4BB58}"/>
              </a:ext>
            </a:extLst>
          </p:cNvPr>
          <p:cNvGraphicFramePr>
            <a:graphicFrameLocks noGrp="1"/>
          </p:cNvGraphicFramePr>
          <p:nvPr>
            <p:extLst>
              <p:ext uri="{D42A27DB-BD31-4B8C-83A1-F6EECF244321}">
                <p14:modId xmlns:p14="http://schemas.microsoft.com/office/powerpoint/2010/main" val="3399312697"/>
              </p:ext>
            </p:extLst>
          </p:nvPr>
        </p:nvGraphicFramePr>
        <p:xfrm>
          <a:off x="238303" y="620825"/>
          <a:ext cx="11715394" cy="5872050"/>
        </p:xfrm>
        <a:graphic>
          <a:graphicData uri="http://schemas.openxmlformats.org/drawingml/2006/table">
            <a:tbl>
              <a:tblPr firstRow="1" bandRow="1">
                <a:tableStyleId>{5940675A-B579-460E-94D1-54222C63F5DA}</a:tableStyleId>
              </a:tblPr>
              <a:tblGrid>
                <a:gridCol w="751319">
                  <a:extLst>
                    <a:ext uri="{9D8B030D-6E8A-4147-A177-3AD203B41FA5}">
                      <a16:colId xmlns:a16="http://schemas.microsoft.com/office/drawing/2014/main" val="3610410408"/>
                    </a:ext>
                  </a:extLst>
                </a:gridCol>
                <a:gridCol w="2708823">
                  <a:extLst>
                    <a:ext uri="{9D8B030D-6E8A-4147-A177-3AD203B41FA5}">
                      <a16:colId xmlns:a16="http://schemas.microsoft.com/office/drawing/2014/main" val="152713949"/>
                    </a:ext>
                  </a:extLst>
                </a:gridCol>
                <a:gridCol w="2234515">
                  <a:extLst>
                    <a:ext uri="{9D8B030D-6E8A-4147-A177-3AD203B41FA5}">
                      <a16:colId xmlns:a16="http://schemas.microsoft.com/office/drawing/2014/main" val="385286026"/>
                    </a:ext>
                  </a:extLst>
                </a:gridCol>
                <a:gridCol w="1865610">
                  <a:extLst>
                    <a:ext uri="{9D8B030D-6E8A-4147-A177-3AD203B41FA5}">
                      <a16:colId xmlns:a16="http://schemas.microsoft.com/office/drawing/2014/main" val="22249814"/>
                    </a:ext>
                  </a:extLst>
                </a:gridCol>
                <a:gridCol w="4155127">
                  <a:extLst>
                    <a:ext uri="{9D8B030D-6E8A-4147-A177-3AD203B41FA5}">
                      <a16:colId xmlns:a16="http://schemas.microsoft.com/office/drawing/2014/main" val="1677537166"/>
                    </a:ext>
                  </a:extLst>
                </a:gridCol>
              </a:tblGrid>
              <a:tr h="642255">
                <a:tc>
                  <a:txBody>
                    <a:bodyPr/>
                    <a:lstStyle/>
                    <a:p>
                      <a:r>
                        <a:rPr lang="en-IN" sz="1800" dirty="0">
                          <a:latin typeface="Verdana" panose="020B0604030504040204" pitchFamily="34" charset="0"/>
                          <a:ea typeface="Verdana" panose="020B0604030504040204" pitchFamily="34" charset="0"/>
                        </a:rPr>
                        <a:t>S.no</a:t>
                      </a:r>
                    </a:p>
                  </a:txBody>
                  <a:tcPr/>
                </a:tc>
                <a:tc>
                  <a:txBody>
                    <a:bodyPr/>
                    <a:lstStyle/>
                    <a:p>
                      <a:r>
                        <a:rPr lang="en-IN" sz="1800" dirty="0">
                          <a:latin typeface="Verdana" panose="020B0604030504040204" pitchFamily="34" charset="0"/>
                          <a:ea typeface="Verdana" panose="020B0604030504040204" pitchFamily="34" charset="0"/>
                        </a:rPr>
                        <a:t>TITLE</a:t>
                      </a:r>
                    </a:p>
                  </a:txBody>
                  <a:tcPr/>
                </a:tc>
                <a:tc>
                  <a:txBody>
                    <a:bodyPr/>
                    <a:lstStyle/>
                    <a:p>
                      <a:r>
                        <a:rPr lang="en-IN" sz="1800" dirty="0">
                          <a:latin typeface="Verdana" panose="020B0604030504040204" pitchFamily="34" charset="0"/>
                          <a:ea typeface="Verdana" panose="020B0604030504040204" pitchFamily="34" charset="0"/>
                        </a:rPr>
                        <a:t>AUTHOR</a:t>
                      </a:r>
                    </a:p>
                  </a:txBody>
                  <a:tcPr/>
                </a:tc>
                <a:tc>
                  <a:txBody>
                    <a:bodyPr/>
                    <a:lstStyle/>
                    <a:p>
                      <a:r>
                        <a:rPr lang="en-IN" sz="1800" dirty="0">
                          <a:latin typeface="Verdana" panose="020B0604030504040204" pitchFamily="34" charset="0"/>
                          <a:ea typeface="Verdana" panose="020B0604030504040204" pitchFamily="34" charset="0"/>
                        </a:rPr>
                        <a:t>Year of Publishing</a:t>
                      </a:r>
                    </a:p>
                  </a:txBody>
                  <a:tcPr/>
                </a:tc>
                <a:tc>
                  <a:txBody>
                    <a:bodyPr/>
                    <a:lstStyle/>
                    <a:p>
                      <a:r>
                        <a:rPr lang="en-IN" sz="1800" dirty="0">
                          <a:latin typeface="Verdana" panose="020B0604030504040204" pitchFamily="34" charset="0"/>
                          <a:ea typeface="Verdana" panose="020B0604030504040204" pitchFamily="34" charset="0"/>
                        </a:rPr>
                        <a:t>Drawbacks</a:t>
                      </a:r>
                    </a:p>
                  </a:txBody>
                  <a:tcPr/>
                </a:tc>
                <a:extLst>
                  <a:ext uri="{0D108BD9-81ED-4DB2-BD59-A6C34878D82A}">
                    <a16:rowId xmlns:a16="http://schemas.microsoft.com/office/drawing/2014/main" val="2509543922"/>
                  </a:ext>
                </a:extLst>
              </a:tr>
              <a:tr h="1743265">
                <a:tc>
                  <a:txBody>
                    <a:bodyPr/>
                    <a:lstStyle/>
                    <a:p>
                      <a:r>
                        <a:rPr lang="en-IN" sz="1800" dirty="0">
                          <a:latin typeface="Verdana" panose="020B0604030504040204" pitchFamily="34" charset="0"/>
                          <a:ea typeface="Verdana" panose="020B0604030504040204" pitchFamily="34" charset="0"/>
                        </a:rPr>
                        <a:t>1. </a:t>
                      </a:r>
                    </a:p>
                  </a:txBody>
                  <a:tcPr/>
                </a:tc>
                <a:tc>
                  <a:txBody>
                    <a:bodyPr/>
                    <a:lstStyle/>
                    <a:p>
                      <a:r>
                        <a:rPr lang="en-US" sz="1800" dirty="0" err="1">
                          <a:latin typeface="Verdana" panose="020B0604030504040204" pitchFamily="34" charset="0"/>
                          <a:ea typeface="Verdana" panose="020B0604030504040204" pitchFamily="34" charset="0"/>
                        </a:rPr>
                        <a:t>Retinex</a:t>
                      </a:r>
                      <a:r>
                        <a:rPr lang="en-US" sz="1800" dirty="0">
                          <a:latin typeface="Verdana" panose="020B0604030504040204" pitchFamily="34" charset="0"/>
                          <a:ea typeface="Verdana" panose="020B0604030504040204" pitchFamily="34" charset="0"/>
                        </a:rPr>
                        <a:t>-Centered Contrast Enhancement Method for Histopathology Images with Weighted CLAHE</a:t>
                      </a:r>
                      <a:endParaRPr lang="en-IN" sz="1800" dirty="0">
                        <a:latin typeface="Verdana" panose="020B0604030504040204" pitchFamily="34" charset="0"/>
                        <a:ea typeface="Verdana" panose="020B0604030504040204" pitchFamily="34" charset="0"/>
                      </a:endParaRPr>
                    </a:p>
                  </a:txBody>
                  <a:tcPr/>
                </a:tc>
                <a:tc>
                  <a:txBody>
                    <a:bodyPr/>
                    <a:lstStyle/>
                    <a:p>
                      <a:r>
                        <a:rPr lang="en-IN" sz="1800" dirty="0">
                          <a:latin typeface="Verdana" panose="020B0604030504040204" pitchFamily="34" charset="0"/>
                          <a:ea typeface="Verdana" panose="020B0604030504040204" pitchFamily="34" charset="0"/>
                        </a:rPr>
                        <a:t>Karishma Rao,  Manu Bansal and Gagandeep Kaur</a:t>
                      </a:r>
                    </a:p>
                  </a:txBody>
                  <a:tcPr/>
                </a:tc>
                <a:tc>
                  <a:txBody>
                    <a:bodyPr/>
                    <a:lstStyle/>
                    <a:p>
                      <a:pPr algn="l"/>
                      <a:r>
                        <a:rPr lang="en-IN" sz="1800" dirty="0">
                          <a:latin typeface="Verdana" panose="020B0604030504040204" pitchFamily="34" charset="0"/>
                          <a:ea typeface="Verdana" panose="020B0604030504040204" pitchFamily="34" charset="0"/>
                        </a:rPr>
                        <a:t>  January 2022</a:t>
                      </a:r>
                    </a:p>
                  </a:txBody>
                  <a:tcPr/>
                </a:tc>
                <a:tc>
                  <a:txBody>
                    <a:bodyPr/>
                    <a:lstStyle/>
                    <a:p>
                      <a:pPr marL="342900" indent="-342900">
                        <a:buAutoNum type="arabicPeriod"/>
                      </a:pPr>
                      <a:r>
                        <a:rPr lang="en-IN" sz="1800" dirty="0" err="1">
                          <a:latin typeface="Verdana" panose="020B0604030504040204" pitchFamily="34" charset="0"/>
                          <a:ea typeface="Verdana" panose="020B0604030504040204" pitchFamily="34" charset="0"/>
                        </a:rPr>
                        <a:t>Color</a:t>
                      </a:r>
                      <a:r>
                        <a:rPr lang="en-IN" sz="1800" dirty="0">
                          <a:latin typeface="Verdana" panose="020B0604030504040204" pitchFamily="34" charset="0"/>
                          <a:ea typeface="Verdana" panose="020B0604030504040204" pitchFamily="34" charset="0"/>
                        </a:rPr>
                        <a:t> Distortion</a:t>
                      </a:r>
                    </a:p>
                    <a:p>
                      <a:pPr marL="342900" indent="-342900">
                        <a:buAutoNum type="arabicPeriod"/>
                      </a:pPr>
                      <a:r>
                        <a:rPr lang="en-IN" sz="1800" dirty="0">
                          <a:latin typeface="Verdana" panose="020B0604030504040204" pitchFamily="34" charset="0"/>
                          <a:ea typeface="Verdana" panose="020B0604030504040204" pitchFamily="34" charset="0"/>
                        </a:rPr>
                        <a:t>Noise Amplification</a:t>
                      </a:r>
                    </a:p>
                    <a:p>
                      <a:pPr marL="342900" indent="-342900">
                        <a:buAutoNum type="arabicPeriod"/>
                      </a:pPr>
                      <a:r>
                        <a:rPr lang="en-IN" sz="1800" dirty="0">
                          <a:latin typeface="Verdana" panose="020B0604030504040204" pitchFamily="34" charset="0"/>
                          <a:ea typeface="Verdana" panose="020B0604030504040204" pitchFamily="34" charset="0"/>
                        </a:rPr>
                        <a:t>Over-Enhancement Risk</a:t>
                      </a:r>
                    </a:p>
                    <a:p>
                      <a:pPr marL="342900" indent="-342900">
                        <a:buAutoNum type="arabicPeriod"/>
                      </a:pPr>
                      <a:r>
                        <a:rPr lang="en-US" sz="1800" dirty="0">
                          <a:latin typeface="Verdana" panose="020B0604030504040204" pitchFamily="34" charset="0"/>
                          <a:ea typeface="Verdana" panose="020B0604030504040204" pitchFamily="34" charset="0"/>
                        </a:rPr>
                        <a:t>Suboptimal for Complex Histopathology Images</a:t>
                      </a:r>
                      <a:endParaRPr lang="en-IN" sz="18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240028662"/>
                  </a:ext>
                </a:extLst>
              </a:tr>
              <a:tr h="1743265">
                <a:tc>
                  <a:txBody>
                    <a:bodyPr/>
                    <a:lstStyle/>
                    <a:p>
                      <a:r>
                        <a:rPr lang="en-IN" sz="1800" dirty="0">
                          <a:latin typeface="Verdana" panose="020B0604030504040204" pitchFamily="34" charset="0"/>
                          <a:ea typeface="Verdana" panose="020B0604030504040204" pitchFamily="34" charset="0"/>
                        </a:rPr>
                        <a:t>2. </a:t>
                      </a:r>
                    </a:p>
                  </a:txBody>
                  <a:tcPr/>
                </a:tc>
                <a:tc>
                  <a:txBody>
                    <a:bodyPr/>
                    <a:lstStyle/>
                    <a:p>
                      <a:r>
                        <a:rPr lang="en-US" sz="1800" dirty="0">
                          <a:latin typeface="Verdana" panose="020B0604030504040204" pitchFamily="34" charset="0"/>
                          <a:ea typeface="Verdana" panose="020B0604030504040204" pitchFamily="34" charset="0"/>
                        </a:rPr>
                        <a:t>An approach for de-noising and contrast enhancement of retinal fundus image using CLAHE</a:t>
                      </a:r>
                      <a:endParaRPr lang="en-IN" sz="1800" dirty="0">
                        <a:latin typeface="Verdana" panose="020B0604030504040204" pitchFamily="34" charset="0"/>
                        <a:ea typeface="Verdana" panose="020B0604030504040204" pitchFamily="34" charset="0"/>
                      </a:endParaRPr>
                    </a:p>
                  </a:txBody>
                  <a:tcPr/>
                </a:tc>
                <a:tc>
                  <a:txBody>
                    <a:bodyPr/>
                    <a:lstStyle/>
                    <a:p>
                      <a:r>
                        <a:rPr lang="en-IN" sz="1800" dirty="0">
                          <a:latin typeface="Verdana" panose="020B0604030504040204" pitchFamily="34" charset="0"/>
                          <a:ea typeface="Verdana" panose="020B0604030504040204" pitchFamily="34" charset="0"/>
                        </a:rPr>
                        <a:t>Sonali a, Sima Sahu  Amit Kumar Singh a, S.P. </a:t>
                      </a:r>
                      <a:r>
                        <a:rPr lang="en-IN" sz="1800" dirty="0" err="1">
                          <a:latin typeface="Verdana" panose="020B0604030504040204" pitchFamily="34" charset="0"/>
                          <a:ea typeface="Verdana" panose="020B0604030504040204" pitchFamily="34" charset="0"/>
                        </a:rPr>
                        <a:t>Ghrera</a:t>
                      </a:r>
                      <a:r>
                        <a:rPr lang="en-IN" sz="1800" dirty="0">
                          <a:latin typeface="Verdana" panose="020B0604030504040204" pitchFamily="34" charset="0"/>
                          <a:ea typeface="Verdana" panose="020B0604030504040204" pitchFamily="34" charset="0"/>
                        </a:rPr>
                        <a:t> and Mohamed </a:t>
                      </a:r>
                      <a:r>
                        <a:rPr lang="en-IN" sz="1800" dirty="0" err="1">
                          <a:latin typeface="Verdana" panose="020B0604030504040204" pitchFamily="34" charset="0"/>
                          <a:ea typeface="Verdana" panose="020B0604030504040204" pitchFamily="34" charset="0"/>
                        </a:rPr>
                        <a:t>Elhoseny</a:t>
                      </a:r>
                      <a:endParaRPr lang="en-IN" sz="1800" dirty="0">
                        <a:latin typeface="Verdana" panose="020B0604030504040204" pitchFamily="34" charset="0"/>
                        <a:ea typeface="Verdana" panose="020B0604030504040204" pitchFamily="34" charset="0"/>
                      </a:endParaRPr>
                    </a:p>
                  </a:txBody>
                  <a:tcPr/>
                </a:tc>
                <a:tc>
                  <a:txBody>
                    <a:bodyPr/>
                    <a:lstStyle/>
                    <a:p>
                      <a:r>
                        <a:rPr lang="en-IN" sz="1800" dirty="0">
                          <a:latin typeface="Verdana" panose="020B0604030504040204" pitchFamily="34" charset="0"/>
                          <a:ea typeface="Verdana" panose="020B0604030504040204" pitchFamily="34" charset="0"/>
                        </a:rPr>
                        <a:t>June 2018</a:t>
                      </a:r>
                    </a:p>
                  </a:txBody>
                  <a:tcPr/>
                </a:tc>
                <a:tc>
                  <a:txBody>
                    <a:bodyPr/>
                    <a:lstStyle/>
                    <a:p>
                      <a:pPr marL="342900" indent="-342900">
                        <a:buAutoNum type="arabicPeriod"/>
                      </a:pPr>
                      <a:r>
                        <a:rPr lang="en-IN" sz="1800" b="0" dirty="0">
                          <a:latin typeface="Verdana" panose="020B0604030504040204" pitchFamily="34" charset="0"/>
                          <a:ea typeface="Verdana" panose="020B0604030504040204" pitchFamily="34" charset="0"/>
                        </a:rPr>
                        <a:t>Noisy Image Dependency</a:t>
                      </a:r>
                    </a:p>
                    <a:p>
                      <a:pPr marL="342900" indent="-342900">
                        <a:buAutoNum type="arabicPeriod"/>
                      </a:pPr>
                      <a:r>
                        <a:rPr lang="en-IN" sz="1800" b="0" dirty="0">
                          <a:latin typeface="Verdana" panose="020B0604030504040204" pitchFamily="34" charset="0"/>
                          <a:ea typeface="Verdana" panose="020B0604030504040204" pitchFamily="34" charset="0"/>
                        </a:rPr>
                        <a:t>Filter Sensitivity</a:t>
                      </a:r>
                    </a:p>
                    <a:p>
                      <a:pPr marL="342900" indent="-342900">
                        <a:buAutoNum type="arabicPeriod"/>
                      </a:pPr>
                      <a:r>
                        <a:rPr lang="en-IN" sz="1800" b="0" dirty="0">
                          <a:latin typeface="Verdana" panose="020B0604030504040204" pitchFamily="34" charset="0"/>
                          <a:ea typeface="Verdana" panose="020B0604030504040204" pitchFamily="34" charset="0"/>
                        </a:rPr>
                        <a:t>Limited Evaluation Metrics</a:t>
                      </a:r>
                    </a:p>
                    <a:p>
                      <a:pPr marL="342900" indent="-342900">
                        <a:buAutoNum type="arabicPeriod"/>
                      </a:pPr>
                      <a:r>
                        <a:rPr lang="en-IN" sz="1800" b="0" dirty="0">
                          <a:latin typeface="Verdana" panose="020B0604030504040204" pitchFamily="34" charset="0"/>
                          <a:ea typeface="Verdana" panose="020B0604030504040204" pitchFamily="34" charset="0"/>
                        </a:rPr>
                        <a:t>Performance Variability</a:t>
                      </a:r>
                    </a:p>
                  </a:txBody>
                  <a:tcPr/>
                </a:tc>
                <a:extLst>
                  <a:ext uri="{0D108BD9-81ED-4DB2-BD59-A6C34878D82A}">
                    <a16:rowId xmlns:a16="http://schemas.microsoft.com/office/drawing/2014/main" val="1771424381"/>
                  </a:ext>
                </a:extLst>
              </a:tr>
              <a:tr h="1743265">
                <a:tc>
                  <a:txBody>
                    <a:bodyPr/>
                    <a:lstStyle/>
                    <a:p>
                      <a:r>
                        <a:rPr lang="en-IN" sz="1800" dirty="0">
                          <a:latin typeface="Verdana" panose="020B0604030504040204" pitchFamily="34" charset="0"/>
                          <a:ea typeface="Verdana" panose="020B0604030504040204" pitchFamily="34" charset="0"/>
                        </a:rPr>
                        <a:t>3.</a:t>
                      </a:r>
                    </a:p>
                  </a:txBody>
                  <a:tcPr/>
                </a:tc>
                <a:tc>
                  <a:txBody>
                    <a:bodyPr/>
                    <a:lstStyle/>
                    <a:p>
                      <a:r>
                        <a:rPr lang="en-US" sz="1800" dirty="0">
                          <a:latin typeface="Verdana" panose="020B0604030504040204" pitchFamily="34" charset="0"/>
                          <a:ea typeface="Verdana" panose="020B0604030504040204" pitchFamily="34" charset="0"/>
                        </a:rPr>
                        <a:t>A novel medical image enhancement algorithm based on CLAHE and pelican optimization</a:t>
                      </a:r>
                      <a:endParaRPr lang="en-IN" sz="1800" dirty="0">
                        <a:latin typeface="Verdana" panose="020B0604030504040204" pitchFamily="34" charset="0"/>
                        <a:ea typeface="Verdana" panose="020B0604030504040204" pitchFamily="34" charset="0"/>
                      </a:endParaRPr>
                    </a:p>
                  </a:txBody>
                  <a:tcPr/>
                </a:tc>
                <a:tc>
                  <a:txBody>
                    <a:bodyPr/>
                    <a:lstStyle/>
                    <a:p>
                      <a:r>
                        <a:rPr lang="nn-NO" sz="1800" dirty="0">
                          <a:latin typeface="Verdana" panose="020B0604030504040204" pitchFamily="34" charset="0"/>
                          <a:ea typeface="Verdana" panose="020B0604030504040204" pitchFamily="34" charset="0"/>
                        </a:rPr>
                        <a:t>Yasser Radouane   · Boualem Mansouri andFatima Zohra </a:t>
                      </a:r>
                      <a:endParaRPr lang="en-IN" sz="1800" dirty="0">
                        <a:latin typeface="Verdana" panose="020B0604030504040204" pitchFamily="34" charset="0"/>
                        <a:ea typeface="Verdana" panose="020B0604030504040204" pitchFamily="34" charset="0"/>
                      </a:endParaRPr>
                    </a:p>
                  </a:txBody>
                  <a:tcPr/>
                </a:tc>
                <a:tc>
                  <a:txBody>
                    <a:bodyPr/>
                    <a:lstStyle/>
                    <a:p>
                      <a:r>
                        <a:rPr lang="en-IN" sz="1800" dirty="0">
                          <a:latin typeface="Verdana" panose="020B0604030504040204" pitchFamily="34" charset="0"/>
                          <a:ea typeface="Verdana" panose="020B0604030504040204" pitchFamily="34" charset="0"/>
                        </a:rPr>
                        <a:t>March 2024</a:t>
                      </a:r>
                    </a:p>
                  </a:txBody>
                  <a:tcPr/>
                </a:tc>
                <a:tc>
                  <a:txBody>
                    <a:bodyPr/>
                    <a:lstStyle/>
                    <a:p>
                      <a:pPr marL="342900" indent="-342900">
                        <a:buAutoNum type="arabicPeriod"/>
                      </a:pPr>
                      <a:r>
                        <a:rPr lang="en-IN" sz="1800" b="0" dirty="0">
                          <a:latin typeface="Verdana" panose="020B0604030504040204" pitchFamily="34" charset="0"/>
                          <a:ea typeface="Verdana" panose="020B0604030504040204" pitchFamily="34" charset="0"/>
                        </a:rPr>
                        <a:t>Computational Complexity</a:t>
                      </a:r>
                    </a:p>
                    <a:p>
                      <a:pPr marL="342900" indent="-342900">
                        <a:buAutoNum type="arabicPeriod"/>
                      </a:pPr>
                      <a:r>
                        <a:rPr lang="en-IN" sz="1800" b="0" dirty="0">
                          <a:latin typeface="Verdana" panose="020B0604030504040204" pitchFamily="34" charset="0"/>
                          <a:ea typeface="Verdana" panose="020B0604030504040204" pitchFamily="34" charset="0"/>
                        </a:rPr>
                        <a:t>Sensitivity to Parameter Selection</a:t>
                      </a:r>
                    </a:p>
                    <a:p>
                      <a:pPr marL="342900" indent="-342900">
                        <a:buAutoNum type="arabicPeriod"/>
                      </a:pPr>
                      <a:r>
                        <a:rPr lang="en-IN" sz="1800" b="0" dirty="0">
                          <a:latin typeface="Verdana" panose="020B0604030504040204" pitchFamily="34" charset="0"/>
                          <a:ea typeface="Verdana" panose="020B0604030504040204" pitchFamily="34" charset="0"/>
                        </a:rPr>
                        <a:t>Limited Robustness</a:t>
                      </a:r>
                    </a:p>
                    <a:p>
                      <a:pPr marL="342900" indent="-342900">
                        <a:buAutoNum type="arabicPeriod"/>
                      </a:pPr>
                      <a:r>
                        <a:rPr lang="en-IN" sz="1800" b="0" dirty="0">
                          <a:latin typeface="Verdana" panose="020B0604030504040204" pitchFamily="34" charset="0"/>
                          <a:ea typeface="Verdana" panose="020B0604030504040204" pitchFamily="34" charset="0"/>
                        </a:rPr>
                        <a:t>increased Processing Time</a:t>
                      </a:r>
                    </a:p>
                    <a:p>
                      <a:pPr marL="342900" indent="-342900">
                        <a:buAutoNum type="arabicPeriod"/>
                      </a:pPr>
                      <a:endParaRPr lang="en-IN" sz="18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5781654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78" name="Google Shape;278;p9"/>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4W1H</a:t>
            </a:r>
            <a:endParaRPr sz="1400" b="0" i="0" u="none" strike="noStrike" cap="none">
              <a:solidFill>
                <a:srgbClr val="000000"/>
              </a:solidFill>
              <a:latin typeface="Arial"/>
              <a:ea typeface="Arial"/>
              <a:cs typeface="Arial"/>
              <a:sym typeface="Arial"/>
            </a:endParaRPr>
          </a:p>
        </p:txBody>
      </p:sp>
      <p:sp>
        <p:nvSpPr>
          <p:cNvPr id="279" name="Google Shape;279;p9"/>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Why: </a:t>
            </a:r>
            <a:r>
              <a:rPr lang="en-US" sz="1800" dirty="0">
                <a:latin typeface="Verdana" panose="020B0604030504040204" pitchFamily="34" charset="0"/>
                <a:ea typeface="Verdana" panose="020B0604030504040204" pitchFamily="34" charset="0"/>
              </a:rPr>
              <a:t>To improve medical image quality and diagnostic accuracy by overcoming the limitations of traditional enhancement methods like CLAHE and AHE.</a:t>
            </a:r>
            <a:endParaRPr sz="1800" dirty="0">
              <a:latin typeface="Verdana" panose="020B0604030504040204" pitchFamily="34" charset="0"/>
              <a:ea typeface="Verdana" panose="020B0604030504040204" pitchFamily="34" charset="0"/>
            </a:endParaRPr>
          </a:p>
          <a:p>
            <a:pPr marL="285750" marR="0" lvl="0" indent="-196850" algn="l" rtl="0">
              <a:lnSpc>
                <a:spcPct val="100000"/>
              </a:lnSpc>
              <a:spcBef>
                <a:spcPts val="0"/>
              </a:spcBef>
              <a:spcAft>
                <a:spcPts val="0"/>
              </a:spcAft>
              <a:buClr>
                <a:srgbClr val="000000"/>
              </a:buClr>
              <a:buSzPts val="1400"/>
              <a:buFont typeface="Arial"/>
              <a:buNone/>
            </a:pPr>
            <a:endParaRPr sz="18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What: </a:t>
            </a:r>
            <a:r>
              <a:rPr lang="en-IN" sz="1800" dirty="0">
                <a:latin typeface="Verdana" panose="020B0604030504040204" pitchFamily="34" charset="0"/>
                <a:ea typeface="Verdana" panose="020B0604030504040204" pitchFamily="34" charset="0"/>
              </a:rPr>
              <a:t>CLAHE-POA combines Contrast Limited Adaptive Histogram Equalization (CLAHE) with the Pelican Optimization Algorithm (POA) to optimize contrast enhancement.</a:t>
            </a: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 </a:t>
            </a:r>
            <a:endParaRPr sz="18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Where: </a:t>
            </a:r>
            <a:r>
              <a:rPr lang="en-US" sz="1800" dirty="0">
                <a:latin typeface="Verdana" panose="020B0604030504040204" pitchFamily="34" charset="0"/>
                <a:ea typeface="Verdana" panose="020B0604030504040204" pitchFamily="34" charset="0"/>
              </a:rPr>
              <a:t>Applied in medical imaging to enhance images for better clinical diagnosis.</a:t>
            </a:r>
            <a:endParaRPr sz="18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When: </a:t>
            </a:r>
            <a:r>
              <a:rPr lang="en-US" sz="1800" dirty="0">
                <a:latin typeface="Verdana" panose="020B0604030504040204" pitchFamily="34" charset="0"/>
                <a:ea typeface="Verdana" panose="020B0604030504040204" pitchFamily="34" charset="0"/>
              </a:rPr>
              <a:t>Used during the pre-processing stage of medical image analysis.</a:t>
            </a:r>
            <a:endParaRPr sz="18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How: </a:t>
            </a:r>
            <a:r>
              <a:rPr lang="en-US" sz="1800" dirty="0">
                <a:latin typeface="Verdana" panose="020B0604030504040204" pitchFamily="34" charset="0"/>
                <a:ea typeface="Verdana" panose="020B0604030504040204" pitchFamily="34" charset="0"/>
              </a:rPr>
              <a:t>Generates medical images with a text-to-image model, then enhances contrast using CLAHE with an optimized clip-limit value determined by POA</a:t>
            </a:r>
            <a:endParaRPr sz="18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Verdana" panose="020B0604030504040204" pitchFamily="34" charset="0"/>
                <a:ea typeface="Verdana" panose="020B0604030504040204" pitchFamily="34" charset="0"/>
                <a:cs typeface="Verdana"/>
                <a:sym typeface="Verdana"/>
              </a:rPr>
              <a:t>Refined Objective: </a:t>
            </a:r>
            <a:r>
              <a:rPr lang="en-US" sz="1800" dirty="0">
                <a:latin typeface="Verdana" panose="020B0604030504040204" pitchFamily="34" charset="0"/>
                <a:ea typeface="Verdana" panose="020B0604030504040204" pitchFamily="34" charset="0"/>
              </a:rPr>
              <a:t>To achieve superior image enhancement by optimizing contrast limits with POA, improving image quality and diagnostic accuracy.</a:t>
            </a:r>
            <a:endParaRPr sz="18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p:txBody>
      </p:sp>
    </p:spTree>
    <p:extLst>
      <p:ext uri="{BB962C8B-B14F-4D97-AF65-F5344CB8AC3E}">
        <p14:creationId xmlns:p14="http://schemas.microsoft.com/office/powerpoint/2010/main" val="422187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91" name="Google Shape;191;p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SWOT</a:t>
            </a:r>
            <a:endParaRPr sz="1400" b="0" i="0" u="none" strike="noStrike" cap="none">
              <a:solidFill>
                <a:srgbClr val="000000"/>
              </a:solidFill>
              <a:latin typeface="Arial"/>
              <a:ea typeface="Arial"/>
              <a:cs typeface="Arial"/>
              <a:sym typeface="Arial"/>
            </a:endParaRPr>
          </a:p>
        </p:txBody>
      </p:sp>
      <p:grpSp>
        <p:nvGrpSpPr>
          <p:cNvPr id="192" name="Google Shape;192;p8"/>
          <p:cNvGrpSpPr/>
          <p:nvPr/>
        </p:nvGrpSpPr>
        <p:grpSpPr>
          <a:xfrm>
            <a:off x="213106" y="1087852"/>
            <a:ext cx="6735756" cy="2488612"/>
            <a:chOff x="928691" y="421011"/>
            <a:chExt cx="2812894" cy="1866506"/>
          </a:xfrm>
        </p:grpSpPr>
        <p:sp>
          <p:nvSpPr>
            <p:cNvPr id="193" name="Google Shape;193;p8"/>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194" name="Google Shape;194;p8"/>
            <p:cNvGrpSpPr/>
            <p:nvPr/>
          </p:nvGrpSpPr>
          <p:grpSpPr>
            <a:xfrm>
              <a:off x="928691" y="421011"/>
              <a:ext cx="1902137" cy="1866506"/>
              <a:chOff x="928691" y="421011"/>
              <a:chExt cx="1902137" cy="1866506"/>
            </a:xfrm>
          </p:grpSpPr>
          <p:sp>
            <p:nvSpPr>
              <p:cNvPr id="195" name="Google Shape;195;p8"/>
              <p:cNvSpPr txBox="1"/>
              <p:nvPr/>
            </p:nvSpPr>
            <p:spPr>
              <a:xfrm>
                <a:off x="946228" y="873317"/>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S1. </a:t>
                </a:r>
                <a:r>
                  <a:rPr lang="en-IN" sz="1600" dirty="0">
                    <a:latin typeface="Verdana" panose="020B0604030504040204" pitchFamily="34" charset="0"/>
                    <a:ea typeface="Verdana" panose="020B0604030504040204" pitchFamily="34" charset="0"/>
                  </a:rPr>
                  <a:t>Enhanced Image Quality</a:t>
                </a:r>
                <a:endPar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S2. </a:t>
                </a:r>
                <a:r>
                  <a:rPr lang="en-IN" sz="1600" dirty="0">
                    <a:latin typeface="Verdana" panose="020B0604030504040204" pitchFamily="34" charset="0"/>
                    <a:ea typeface="Verdana" panose="020B0604030504040204" pitchFamily="34" charset="0"/>
                  </a:rPr>
                  <a:t>Local Detail Preservation</a:t>
                </a:r>
                <a:endParaRPr sz="1600" dirty="0">
                  <a:latin typeface="Verdana" panose="020B0604030504040204" pitchFamily="34" charset="0"/>
                  <a:ea typeface="Verdana" panose="020B0604030504040204" pitchFamily="34" charset="0"/>
                </a:endParaRPr>
              </a:p>
              <a:p>
                <a:pPr marL="0" marR="0" lvl="0" indent="0" algn="just"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S3. </a:t>
                </a:r>
                <a:r>
                  <a:rPr lang="en-IN" sz="1600" dirty="0">
                    <a:latin typeface="Verdana" panose="020B0604030504040204" pitchFamily="34" charset="0"/>
                    <a:ea typeface="Verdana" panose="020B0604030504040204" pitchFamily="34" charset="0"/>
                  </a:rPr>
                  <a:t>Optimized Clip-Limit</a:t>
                </a:r>
                <a:endParaRPr lang="en-US" sz="1600"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S4. </a:t>
                </a:r>
                <a:r>
                  <a:rPr lang="en-IN" sz="1600" dirty="0">
                    <a:latin typeface="Verdana" panose="020B0604030504040204" pitchFamily="34" charset="0"/>
                    <a:ea typeface="Verdana" panose="020B0604030504040204" pitchFamily="34" charset="0"/>
                  </a:rPr>
                  <a:t>Metaheuristic Advantage</a:t>
                </a:r>
                <a:endParaRPr sz="160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Verdana" panose="020B0604030504040204" pitchFamily="34" charset="0"/>
                  <a:ea typeface="Verdana" panose="020B0604030504040204" pitchFamily="34" charset="0"/>
                  <a:cs typeface="Roboto"/>
                  <a:sym typeface="Roboto"/>
                </a:endParaRPr>
              </a:p>
            </p:txBody>
          </p:sp>
          <p:sp>
            <p:nvSpPr>
              <p:cNvPr id="196" name="Google Shape;196;p8"/>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6"/>
                    </a:solidFill>
                    <a:latin typeface="Fira Sans Extra Condensed Medium"/>
                    <a:ea typeface="Fira Sans Extra Condensed Medium"/>
                    <a:cs typeface="Fira Sans Extra Condensed Medium"/>
                    <a:sym typeface="Fira Sans Extra Condensed Medium"/>
                  </a:rPr>
                  <a:t>Strengths</a:t>
                </a:r>
                <a:endParaRPr sz="2267" b="1" i="0" u="none" strike="noStrike" cap="none">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97" name="Google Shape;197;p8"/>
          <p:cNvGrpSpPr/>
          <p:nvPr/>
        </p:nvGrpSpPr>
        <p:grpSpPr>
          <a:xfrm>
            <a:off x="6918064" y="990976"/>
            <a:ext cx="5258744" cy="2632412"/>
            <a:chOff x="5188548" y="1062506"/>
            <a:chExt cx="3944057" cy="1388038"/>
          </a:xfrm>
        </p:grpSpPr>
        <p:sp>
          <p:nvSpPr>
            <p:cNvPr id="198" name="Google Shape;198;p8"/>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199" name="Google Shape;199;p8"/>
            <p:cNvGrpSpPr/>
            <p:nvPr/>
          </p:nvGrpSpPr>
          <p:grpSpPr>
            <a:xfrm>
              <a:off x="6256107" y="1062506"/>
              <a:ext cx="2876498" cy="1388038"/>
              <a:chOff x="6256107" y="1062506"/>
              <a:chExt cx="2876498" cy="1388038"/>
            </a:xfrm>
          </p:grpSpPr>
          <p:sp>
            <p:nvSpPr>
              <p:cNvPr id="200" name="Google Shape;200;p8"/>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1"/>
                    </a:solidFill>
                    <a:latin typeface="Fira Sans Extra Condensed Medium"/>
                    <a:ea typeface="Fira Sans Extra Condensed Medium"/>
                    <a:cs typeface="Fira Sans Extra Condensed Medium"/>
                    <a:sym typeface="Fira Sans Extra Condensed Medium"/>
                  </a:rPr>
                  <a:t>Weaknesses</a:t>
                </a:r>
                <a:endParaRPr sz="2267" b="1"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201" name="Google Shape;201;p8"/>
              <p:cNvSpPr txBox="1"/>
              <p:nvPr/>
            </p:nvSpPr>
            <p:spPr>
              <a:xfrm>
                <a:off x="6256107" y="1340243"/>
                <a:ext cx="2876498" cy="1110301"/>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W1. </a:t>
                </a:r>
                <a:r>
                  <a:rPr lang="en-IN" sz="1600" dirty="0">
                    <a:latin typeface="Verdana" panose="020B0604030504040204" pitchFamily="34" charset="0"/>
                    <a:ea typeface="Verdana" panose="020B0604030504040204" pitchFamily="34" charset="0"/>
                  </a:rPr>
                  <a:t>Noise Amplification</a:t>
                </a:r>
                <a:endParaRPr sz="16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W2. </a:t>
                </a:r>
                <a:r>
                  <a:rPr lang="en-IN" sz="1600" dirty="0">
                    <a:latin typeface="Verdana" panose="020B0604030504040204" pitchFamily="34" charset="0"/>
                    <a:ea typeface="Verdana" panose="020B0604030504040204" pitchFamily="34" charset="0"/>
                  </a:rPr>
                  <a:t>Computational Complexity</a:t>
                </a:r>
                <a:endParaRPr sz="160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l" rtl="0">
                  <a:lnSpc>
                    <a:spcPct val="100000"/>
                  </a:lnSpc>
                  <a:spcBef>
                    <a:spcPts val="0"/>
                  </a:spcBef>
                  <a:spcAft>
                    <a:spcPts val="0"/>
                  </a:spcAft>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W3. </a:t>
                </a:r>
                <a:r>
                  <a:rPr lang="en-IN" sz="1600" dirty="0">
                    <a:latin typeface="Verdana" panose="020B0604030504040204" pitchFamily="34" charset="0"/>
                    <a:ea typeface="Verdana" panose="020B0604030504040204" pitchFamily="34" charset="0"/>
                  </a:rPr>
                  <a:t>Parameter Sensitivity</a:t>
                </a:r>
                <a:endParaRPr sz="1600" dirty="0">
                  <a:latin typeface="Verdana" panose="020B0604030504040204" pitchFamily="34" charset="0"/>
                  <a:ea typeface="Verdana" panose="020B0604030504040204" pitchFamily="34" charset="0"/>
                </a:endParaRPr>
              </a:p>
              <a:p>
                <a:pPr marL="0" marR="0" lvl="0" indent="0" algn="l"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W4. </a:t>
                </a:r>
                <a:r>
                  <a:rPr lang="en-IN" sz="1600" dirty="0">
                    <a:latin typeface="Verdana" panose="020B0604030504040204" pitchFamily="34" charset="0"/>
                    <a:ea typeface="Verdana" panose="020B0604030504040204" pitchFamily="34" charset="0"/>
                  </a:rPr>
                  <a:t>Increased Processing Tim</a:t>
                </a:r>
                <a:r>
                  <a:rPr lang="en-US" sz="1600" dirty="0">
                    <a:solidFill>
                      <a:srgbClr val="434343"/>
                    </a:solidFill>
                    <a:latin typeface="Verdana" panose="020B0604030504040204" pitchFamily="34" charset="0"/>
                    <a:ea typeface="Verdana" panose="020B0604030504040204" pitchFamily="34" charset="0"/>
                    <a:cs typeface="Roboto"/>
                    <a:sym typeface="Roboto"/>
                  </a:rPr>
                  <a:t>e</a:t>
                </a:r>
                <a:endParaRPr sz="1600" dirty="0">
                  <a:latin typeface="Verdana" panose="020B0604030504040204" pitchFamily="34" charset="0"/>
                  <a:ea typeface="Verdana" panose="020B0604030504040204" pitchFamily="34" charset="0"/>
                </a:endParaRPr>
              </a:p>
            </p:txBody>
          </p:sp>
        </p:grpSp>
      </p:grpSp>
      <p:grpSp>
        <p:nvGrpSpPr>
          <p:cNvPr id="202" name="Google Shape;202;p8"/>
          <p:cNvGrpSpPr/>
          <p:nvPr/>
        </p:nvGrpSpPr>
        <p:grpSpPr>
          <a:xfrm>
            <a:off x="7146965" y="3874139"/>
            <a:ext cx="4831935" cy="2168625"/>
            <a:chOff x="5188548" y="2952300"/>
            <a:chExt cx="3668895" cy="1626509"/>
          </a:xfrm>
        </p:grpSpPr>
        <p:sp>
          <p:nvSpPr>
            <p:cNvPr id="203" name="Google Shape;203;p8"/>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04" name="Google Shape;204;p8"/>
            <p:cNvGrpSpPr/>
            <p:nvPr/>
          </p:nvGrpSpPr>
          <p:grpSpPr>
            <a:xfrm>
              <a:off x="6338943" y="2952300"/>
              <a:ext cx="2518500" cy="1626509"/>
              <a:chOff x="6338943" y="2952300"/>
              <a:chExt cx="2518500" cy="1626509"/>
            </a:xfrm>
          </p:grpSpPr>
          <p:sp>
            <p:nvSpPr>
              <p:cNvPr id="205" name="Google Shape;205;p8"/>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5"/>
                    </a:solidFill>
                    <a:latin typeface="Fira Sans Extra Condensed Medium"/>
                    <a:ea typeface="Fira Sans Extra Condensed Medium"/>
                    <a:cs typeface="Fira Sans Extra Condensed Medium"/>
                    <a:sym typeface="Fira Sans Extra Condensed Medium"/>
                  </a:rPr>
                  <a:t>Threats</a:t>
                </a:r>
                <a:endParaRPr sz="2267" b="1" i="0" u="none" strike="noStrike" cap="none">
                  <a:solidFill>
                    <a:schemeClr val="accent5"/>
                  </a:solidFill>
                  <a:latin typeface="Fira Sans Extra Condensed Medium"/>
                  <a:ea typeface="Fira Sans Extra Condensed Medium"/>
                  <a:cs typeface="Fira Sans Extra Condensed Medium"/>
                  <a:sym typeface="Fira Sans Extra Condensed Medium"/>
                </a:endParaRPr>
              </a:p>
            </p:txBody>
          </p:sp>
          <p:sp>
            <p:nvSpPr>
              <p:cNvPr id="206" name="Google Shape;206;p8"/>
              <p:cNvSpPr txBox="1"/>
              <p:nvPr/>
            </p:nvSpPr>
            <p:spPr>
              <a:xfrm>
                <a:off x="6338943" y="3553109"/>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T1. </a:t>
                </a:r>
                <a:r>
                  <a:rPr lang="en-IN" sz="1600" dirty="0">
                    <a:latin typeface="Verdana" panose="020B0604030504040204" pitchFamily="34" charset="0"/>
                    <a:ea typeface="Verdana" panose="020B0604030504040204" pitchFamily="34" charset="0"/>
                  </a:rPr>
                  <a:t>Implementation Challenges</a:t>
                </a:r>
                <a:endParaRPr sz="160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i="0" u="none" strike="noStrike" cap="none" dirty="0">
                    <a:solidFill>
                      <a:srgbClr val="434343"/>
                    </a:solidFill>
                    <a:latin typeface="Verdana" panose="020B0604030504040204" pitchFamily="34" charset="0"/>
                    <a:ea typeface="Verdana" panose="020B0604030504040204" pitchFamily="34" charset="0"/>
                    <a:cs typeface="Roboto"/>
                    <a:sym typeface="Roboto"/>
                  </a:rPr>
                  <a:t>T2. </a:t>
                </a:r>
                <a:r>
                  <a:rPr lang="en-IN" sz="1600" dirty="0">
                    <a:latin typeface="Verdana" panose="020B0604030504040204" pitchFamily="34" charset="0"/>
                    <a:ea typeface="Verdana" panose="020B0604030504040204" pitchFamily="34" charset="0"/>
                  </a:rPr>
                  <a:t>Variability in Performance:</a:t>
                </a:r>
              </a:p>
              <a:p>
                <a:pPr marL="0" marR="0" lvl="0" indent="0" algn="l" rtl="0">
                  <a:lnSpc>
                    <a:spcPct val="100000"/>
                  </a:lnSpc>
                  <a:spcBef>
                    <a:spcPts val="0"/>
                  </a:spcBef>
                  <a:spcAft>
                    <a:spcPts val="0"/>
                  </a:spcAft>
                  <a:buClr>
                    <a:srgbClr val="000000"/>
                  </a:buClr>
                  <a:buSzPts val="1600"/>
                  <a:buFont typeface="Arial"/>
                  <a:buNone/>
                </a:pPr>
                <a:r>
                  <a:rPr lang="en-IN" sz="1600" i="0" u="none" strike="noStrike" cap="none" dirty="0">
                    <a:solidFill>
                      <a:srgbClr val="434343"/>
                    </a:solidFill>
                    <a:latin typeface="Verdana" panose="020B0604030504040204" pitchFamily="34" charset="0"/>
                    <a:ea typeface="Verdana" panose="020B0604030504040204" pitchFamily="34" charset="0"/>
                    <a:cs typeface="Roboto"/>
                    <a:sym typeface="Roboto"/>
                  </a:rPr>
                  <a:t>T3. </a:t>
                </a:r>
                <a:r>
                  <a:rPr lang="en-IN" sz="1600" dirty="0">
                    <a:latin typeface="Verdana" panose="020B0604030504040204" pitchFamily="34" charset="0"/>
                    <a:ea typeface="Verdana" panose="020B0604030504040204" pitchFamily="34" charset="0"/>
                  </a:rPr>
                  <a:t>Competitive Technologies</a:t>
                </a:r>
                <a:endParaRPr sz="160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Verdana" panose="020B0604030504040204" pitchFamily="34" charset="0"/>
                  <a:ea typeface="Verdana" panose="020B0604030504040204" pitchFamily="34" charset="0"/>
                  <a:cs typeface="Roboto"/>
                  <a:sym typeface="Roboto"/>
                </a:endParaRPr>
              </a:p>
            </p:txBody>
          </p:sp>
        </p:grpSp>
      </p:grpSp>
      <p:grpSp>
        <p:nvGrpSpPr>
          <p:cNvPr id="207" name="Google Shape;207;p8"/>
          <p:cNvGrpSpPr/>
          <p:nvPr/>
        </p:nvGrpSpPr>
        <p:grpSpPr>
          <a:xfrm>
            <a:off x="227936" y="3912749"/>
            <a:ext cx="6117278" cy="2140033"/>
            <a:chOff x="903884" y="2729892"/>
            <a:chExt cx="4588073" cy="1605065"/>
          </a:xfrm>
        </p:grpSpPr>
        <p:sp>
          <p:nvSpPr>
            <p:cNvPr id="208" name="Google Shape;208;p8"/>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09" name="Google Shape;209;p8"/>
            <p:cNvGrpSpPr/>
            <p:nvPr/>
          </p:nvGrpSpPr>
          <p:grpSpPr>
            <a:xfrm>
              <a:off x="903884" y="2729892"/>
              <a:ext cx="3731700" cy="1605065"/>
              <a:chOff x="903884" y="2729892"/>
              <a:chExt cx="3731700" cy="1605065"/>
            </a:xfrm>
          </p:grpSpPr>
          <p:sp>
            <p:nvSpPr>
              <p:cNvPr id="210" name="Google Shape;210;p8"/>
              <p:cNvSpPr txBox="1"/>
              <p:nvPr/>
            </p:nvSpPr>
            <p:spPr>
              <a:xfrm>
                <a:off x="1669299" y="2729892"/>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i="0" u="none" strike="noStrike" cap="none"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11" name="Google Shape;211;p8"/>
              <p:cNvSpPr txBox="1"/>
              <p:nvPr/>
            </p:nvSpPr>
            <p:spPr>
              <a:xfrm>
                <a:off x="903884" y="3309257"/>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Verdana" panose="020B0604030504040204" pitchFamily="34" charset="0"/>
                    <a:ea typeface="Verdana" panose="020B0604030504040204" pitchFamily="34" charset="0"/>
                    <a:cs typeface="Roboto"/>
                    <a:sym typeface="Roboto"/>
                  </a:rPr>
                  <a:t>O1. </a:t>
                </a:r>
                <a:r>
                  <a:rPr lang="en-IN" sz="1600" dirty="0">
                    <a:latin typeface="Verdana" panose="020B0604030504040204" pitchFamily="34" charset="0"/>
                    <a:ea typeface="Verdana" panose="020B0604030504040204" pitchFamily="34" charset="0"/>
                  </a:rPr>
                  <a:t>Adaptability to Various Modalities</a:t>
                </a:r>
                <a:endParaRPr sz="1600" b="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Verdana" panose="020B0604030504040204" pitchFamily="34" charset="0"/>
                    <a:ea typeface="Verdana" panose="020B0604030504040204" pitchFamily="34" charset="0"/>
                    <a:cs typeface="Roboto"/>
                    <a:sym typeface="Roboto"/>
                  </a:rPr>
                  <a:t>02. </a:t>
                </a:r>
                <a:r>
                  <a:rPr lang="en-US" sz="1600" dirty="0">
                    <a:latin typeface="Verdana" panose="020B0604030504040204" pitchFamily="34" charset="0"/>
                    <a:ea typeface="Verdana" panose="020B0604030504040204" pitchFamily="34" charset="0"/>
                  </a:rPr>
                  <a:t>Integration with Advanced Imaging Techniques</a:t>
                </a:r>
                <a:endParaRPr sz="1600" b="0" i="0" u="none" strike="noStrike" cap="none" dirty="0">
                  <a:solidFill>
                    <a:srgbClr val="434343"/>
                  </a:solidFill>
                  <a:latin typeface="Verdana" panose="020B0604030504040204" pitchFamily="34" charset="0"/>
                  <a:ea typeface="Verdana" panose="020B0604030504040204" pitchFamily="34" charset="0"/>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Verdana" panose="020B0604030504040204" pitchFamily="34" charset="0"/>
                    <a:ea typeface="Verdana" panose="020B0604030504040204" pitchFamily="34" charset="0"/>
                    <a:cs typeface="Roboto"/>
                    <a:sym typeface="Roboto"/>
                  </a:rPr>
                  <a:t>O3. </a:t>
                </a:r>
                <a:r>
                  <a:rPr lang="en-IN" sz="1600" dirty="0">
                    <a:latin typeface="Verdana" panose="020B0604030504040204" pitchFamily="34" charset="0"/>
                    <a:ea typeface="Verdana" panose="020B0604030504040204" pitchFamily="34" charset="0"/>
                  </a:rPr>
                  <a:t>Real-Time Processing Enhancements</a:t>
                </a:r>
                <a:endParaRPr sz="1600" dirty="0">
                  <a:latin typeface="Verdana" panose="020B0604030504040204" pitchFamily="34" charset="0"/>
                  <a:ea typeface="Verdana" panose="020B0604030504040204" pitchFamily="34" charset="0"/>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434343"/>
                    </a:solidFill>
                    <a:latin typeface="Verdana" panose="020B0604030504040204" pitchFamily="34" charset="0"/>
                    <a:ea typeface="Verdana" panose="020B0604030504040204" pitchFamily="34" charset="0"/>
                    <a:cs typeface="Roboto"/>
                    <a:sym typeface="Roboto"/>
                  </a:rPr>
                  <a:t>04. </a:t>
                </a:r>
                <a:r>
                  <a:rPr lang="en-IN" sz="1600" dirty="0">
                    <a:latin typeface="Verdana" panose="020B0604030504040204" pitchFamily="34" charset="0"/>
                    <a:ea typeface="Verdana" panose="020B0604030504040204" pitchFamily="34" charset="0"/>
                  </a:rPr>
                  <a:t>Research and Development</a:t>
                </a:r>
                <a:endParaRPr sz="16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434343"/>
                  </a:solidFill>
                  <a:latin typeface="Verdana" panose="020B0604030504040204" pitchFamily="34" charset="0"/>
                  <a:ea typeface="Verdana" panose="020B0604030504040204" pitchFamily="34" charset="0"/>
                  <a:cs typeface="Roboto"/>
                  <a:sym typeface="Roboto"/>
                </a:endParaRPr>
              </a:p>
            </p:txBody>
          </p:sp>
        </p:grpSp>
      </p:grpSp>
      <p:grpSp>
        <p:nvGrpSpPr>
          <p:cNvPr id="212" name="Google Shape;212;p8"/>
          <p:cNvGrpSpPr/>
          <p:nvPr/>
        </p:nvGrpSpPr>
        <p:grpSpPr>
          <a:xfrm>
            <a:off x="4564098" y="1912734"/>
            <a:ext cx="3978569" cy="3824127"/>
            <a:chOff x="4685401" y="2674734"/>
            <a:chExt cx="3978569" cy="3824127"/>
          </a:xfrm>
        </p:grpSpPr>
        <p:grpSp>
          <p:nvGrpSpPr>
            <p:cNvPr id="213" name="Google Shape;213;p8"/>
            <p:cNvGrpSpPr/>
            <p:nvPr/>
          </p:nvGrpSpPr>
          <p:grpSpPr>
            <a:xfrm>
              <a:off x="4685401" y="2674734"/>
              <a:ext cx="3978569" cy="3824127"/>
              <a:chOff x="4075801" y="1760334"/>
              <a:chExt cx="3978569" cy="3824127"/>
            </a:xfrm>
          </p:grpSpPr>
          <p:sp>
            <p:nvSpPr>
              <p:cNvPr id="214" name="Google Shape;214;p8"/>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15" name="Google Shape;215;p8"/>
              <p:cNvGrpSpPr/>
              <p:nvPr/>
            </p:nvGrpSpPr>
            <p:grpSpPr>
              <a:xfrm>
                <a:off x="4273832" y="1959046"/>
                <a:ext cx="3582661" cy="3426984"/>
                <a:chOff x="3205454" y="1469321"/>
                <a:chExt cx="2687063" cy="2570302"/>
              </a:xfrm>
            </p:grpSpPr>
            <p:sp>
              <p:nvSpPr>
                <p:cNvPr id="216" name="Google Shape;216;p8"/>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17" name="Google Shape;217;p8"/>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18" name="Google Shape;218;p8"/>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19" name="Google Shape;219;p8"/>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20" name="Google Shape;220;p8"/>
              <p:cNvGrpSpPr/>
              <p:nvPr/>
            </p:nvGrpSpPr>
            <p:grpSpPr>
              <a:xfrm>
                <a:off x="4810835" y="3672494"/>
                <a:ext cx="1254293" cy="1254316"/>
                <a:chOff x="3608126" y="2754370"/>
                <a:chExt cx="940720" cy="940737"/>
              </a:xfrm>
            </p:grpSpPr>
            <p:sp>
              <p:nvSpPr>
                <p:cNvPr id="221" name="Google Shape;221;p8"/>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2" name="Google Shape;222;p8"/>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23" name="Google Shape;223;p8"/>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24" name="Google Shape;224;p8"/>
              <p:cNvGrpSpPr/>
              <p:nvPr/>
            </p:nvGrpSpPr>
            <p:grpSpPr>
              <a:xfrm>
                <a:off x="4810835" y="2418146"/>
                <a:ext cx="1254293" cy="1254293"/>
                <a:chOff x="3608126" y="1813609"/>
                <a:chExt cx="940720" cy="940720"/>
              </a:xfrm>
            </p:grpSpPr>
            <p:sp>
              <p:nvSpPr>
                <p:cNvPr id="225" name="Google Shape;225;p8"/>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6" name="Google Shape;226;p8"/>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27" name="Google Shape;227;p8"/>
              <p:cNvGrpSpPr/>
              <p:nvPr/>
            </p:nvGrpSpPr>
            <p:grpSpPr>
              <a:xfrm>
                <a:off x="6065178" y="2418146"/>
                <a:ext cx="1254316" cy="1254293"/>
                <a:chOff x="4548883" y="1813609"/>
                <a:chExt cx="940737" cy="940720"/>
              </a:xfrm>
            </p:grpSpPr>
            <p:sp>
              <p:nvSpPr>
                <p:cNvPr id="228" name="Google Shape;228;p8"/>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9" name="Google Shape;229;p8"/>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0" name="Google Shape;230;p8"/>
              <p:cNvGrpSpPr/>
              <p:nvPr/>
            </p:nvGrpSpPr>
            <p:grpSpPr>
              <a:xfrm>
                <a:off x="6514651" y="2887324"/>
                <a:ext cx="401739" cy="405369"/>
                <a:chOff x="4885988" y="2165492"/>
                <a:chExt cx="301304" cy="304027"/>
              </a:xfrm>
            </p:grpSpPr>
            <p:sp>
              <p:nvSpPr>
                <p:cNvPr id="231" name="Google Shape;231;p8"/>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2" name="Google Shape;232;p8"/>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3" name="Google Shape;233;p8"/>
              <p:cNvGrpSpPr/>
              <p:nvPr/>
            </p:nvGrpSpPr>
            <p:grpSpPr>
              <a:xfrm>
                <a:off x="6065178" y="3672494"/>
                <a:ext cx="1254316" cy="1254316"/>
                <a:chOff x="4548883" y="2754370"/>
                <a:chExt cx="940737" cy="940737"/>
              </a:xfrm>
            </p:grpSpPr>
            <p:sp>
              <p:nvSpPr>
                <p:cNvPr id="234" name="Google Shape;234;p8"/>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5" name="Google Shape;235;p8"/>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6" name="Google Shape;236;p8"/>
              <p:cNvGrpSpPr/>
              <p:nvPr/>
            </p:nvGrpSpPr>
            <p:grpSpPr>
              <a:xfrm>
                <a:off x="6478467" y="4097293"/>
                <a:ext cx="473868" cy="460703"/>
                <a:chOff x="4858850" y="3072970"/>
                <a:chExt cx="355401" cy="345527"/>
              </a:xfrm>
            </p:grpSpPr>
            <p:sp>
              <p:nvSpPr>
                <p:cNvPr id="237" name="Google Shape;237;p8"/>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8" name="Google Shape;238;p8"/>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9" name="Google Shape;239;p8"/>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0" name="Google Shape;240;p8"/>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1" name="Google Shape;241;p8"/>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2" name="Google Shape;242;p8"/>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3" name="Google Shape;243;p8"/>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4" name="Google Shape;244;p8"/>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5" name="Google Shape;245;p8"/>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6" name="Google Shape;246;p8"/>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7" name="Google Shape;247;p8"/>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48" name="Google Shape;248;p8"/>
              <p:cNvGrpSpPr/>
              <p:nvPr/>
            </p:nvGrpSpPr>
            <p:grpSpPr>
              <a:xfrm>
                <a:off x="5314538" y="2951176"/>
                <a:ext cx="1499581" cy="1442921"/>
                <a:chOff x="3985903" y="2213381"/>
                <a:chExt cx="1124686" cy="1082191"/>
              </a:xfrm>
            </p:grpSpPr>
            <p:sp>
              <p:nvSpPr>
                <p:cNvPr id="249" name="Google Shape;249;p8"/>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50" name="Google Shape;250;p8"/>
                <p:cNvGrpSpPr/>
                <p:nvPr/>
              </p:nvGrpSpPr>
              <p:grpSpPr>
                <a:xfrm>
                  <a:off x="4380547" y="2919635"/>
                  <a:ext cx="636781" cy="375937"/>
                  <a:chOff x="4380547" y="2919635"/>
                  <a:chExt cx="636781" cy="375937"/>
                </a:xfrm>
              </p:grpSpPr>
              <p:sp>
                <p:nvSpPr>
                  <p:cNvPr id="251" name="Google Shape;251;p8"/>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2" name="Google Shape;252;p8"/>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3" name="Google Shape;253;p8"/>
                <p:cNvGrpSpPr/>
                <p:nvPr/>
              </p:nvGrpSpPr>
              <p:grpSpPr>
                <a:xfrm>
                  <a:off x="4714354" y="2285940"/>
                  <a:ext cx="375747" cy="636160"/>
                  <a:chOff x="4714354" y="2285940"/>
                  <a:chExt cx="375747" cy="636160"/>
                </a:xfrm>
              </p:grpSpPr>
              <p:sp>
                <p:nvSpPr>
                  <p:cNvPr id="254" name="Google Shape;254;p8"/>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5" name="Google Shape;255;p8"/>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6" name="Google Shape;256;p8"/>
                <p:cNvGrpSpPr/>
                <p:nvPr/>
              </p:nvGrpSpPr>
              <p:grpSpPr>
                <a:xfrm>
                  <a:off x="3985903" y="2585619"/>
                  <a:ext cx="397112" cy="637197"/>
                  <a:chOff x="3985903" y="2585619"/>
                  <a:chExt cx="397112" cy="637197"/>
                </a:xfrm>
              </p:grpSpPr>
              <p:sp>
                <p:nvSpPr>
                  <p:cNvPr id="257" name="Google Shape;257;p8"/>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8" name="Google Shape;258;p8"/>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9" name="Google Shape;259;p8"/>
                <p:cNvGrpSpPr/>
                <p:nvPr/>
              </p:nvGrpSpPr>
              <p:grpSpPr>
                <a:xfrm>
                  <a:off x="4080455" y="2213381"/>
                  <a:ext cx="636573" cy="374705"/>
                  <a:chOff x="4080455" y="2213381"/>
                  <a:chExt cx="636573" cy="374705"/>
                </a:xfrm>
              </p:grpSpPr>
              <p:sp>
                <p:nvSpPr>
                  <p:cNvPr id="260" name="Google Shape;260;p8"/>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1" name="Google Shape;261;p8"/>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grpSp>
            <p:nvGrpSpPr>
              <p:cNvPr id="262" name="Google Shape;262;p8"/>
              <p:cNvGrpSpPr/>
              <p:nvPr/>
            </p:nvGrpSpPr>
            <p:grpSpPr>
              <a:xfrm>
                <a:off x="5909378" y="3494930"/>
                <a:ext cx="311836" cy="355292"/>
                <a:chOff x="4645650" y="3962900"/>
                <a:chExt cx="259950" cy="296175"/>
              </a:xfrm>
            </p:grpSpPr>
            <p:sp>
              <p:nvSpPr>
                <p:cNvPr id="263" name="Google Shape;263;p8"/>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4" name="Google Shape;264;p8"/>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5" name="Google Shape;265;p8"/>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6" name="Google Shape;266;p8"/>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7" name="Google Shape;267;p8"/>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8" name="Google Shape;268;p8"/>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grpSp>
          <p:nvGrpSpPr>
            <p:cNvPr id="269" name="Google Shape;269;p8"/>
            <p:cNvGrpSpPr/>
            <p:nvPr/>
          </p:nvGrpSpPr>
          <p:grpSpPr>
            <a:xfrm>
              <a:off x="5746162" y="3855107"/>
              <a:ext cx="462347" cy="245835"/>
              <a:chOff x="3891558" y="2180494"/>
              <a:chExt cx="346769" cy="184381"/>
            </a:xfrm>
          </p:grpSpPr>
          <p:sp>
            <p:nvSpPr>
              <p:cNvPr id="270" name="Google Shape;270;p8"/>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1" name="Google Shape;271;p8"/>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2" name="Google Shape;272;p8"/>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E0C963-5FA0-5A37-7FBF-EB29E1B20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Box 4">
            <a:extLst>
              <a:ext uri="{FF2B5EF4-FFF2-40B4-BE49-F238E27FC236}">
                <a16:creationId xmlns:a16="http://schemas.microsoft.com/office/drawing/2014/main" id="{B4008432-220A-6291-51EC-834B18E08A2E}"/>
              </a:ext>
            </a:extLst>
          </p:cNvPr>
          <p:cNvSpPr txBox="1"/>
          <p:nvPr/>
        </p:nvSpPr>
        <p:spPr>
          <a:xfrm>
            <a:off x="2604540" y="205717"/>
            <a:ext cx="6198432" cy="492443"/>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n-US" sz="2600" b="1" dirty="0">
                <a:latin typeface="Verdana" panose="020B0604030504040204" pitchFamily="34" charset="0"/>
                <a:ea typeface="Verdana" panose="020B0604030504040204" pitchFamily="34" charset="0"/>
                <a:cs typeface="Tahoma" panose="020B0604030504040204" pitchFamily="34" charset="0"/>
              </a:rPr>
              <a:t>Structural Diagram</a:t>
            </a:r>
          </a:p>
        </p:txBody>
      </p:sp>
      <p:pic>
        <p:nvPicPr>
          <p:cNvPr id="3115" name="Picture 43">
            <a:extLst>
              <a:ext uri="{FF2B5EF4-FFF2-40B4-BE49-F238E27FC236}">
                <a16:creationId xmlns:a16="http://schemas.microsoft.com/office/drawing/2014/main" id="{BF0DE648-1F82-56DF-81A8-83CD7B300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036" y="698160"/>
            <a:ext cx="6679994" cy="595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144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TotalTime>
  <Words>1328</Words>
  <Application>Microsoft Office PowerPoint</Application>
  <PresentationFormat>Widescreen</PresentationFormat>
  <Paragraphs>200</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Montserrat Medium</vt:lpstr>
      <vt:lpstr>Arial</vt:lpstr>
      <vt:lpstr>Verdana</vt:lpstr>
      <vt:lpstr>Montserrat</vt:lpstr>
      <vt:lpstr>Calibri</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Aisswaria Zacharias</dc:creator>
  <cp:lastModifiedBy>sathish b</cp:lastModifiedBy>
  <cp:revision>9</cp:revision>
  <dcterms:created xsi:type="dcterms:W3CDTF">2021-01-07T12:40:50Z</dcterms:created>
  <dcterms:modified xsi:type="dcterms:W3CDTF">2024-10-18T10:30:08Z</dcterms:modified>
</cp:coreProperties>
</file>