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BD7D0-9412-4C3B-A2DF-C4DF229BE009}" v="2" dt="2024-10-18T08:50:17.954"/>
    <p1510:client id="{EEE34E9F-5607-41A4-BDC6-7F4119053918}" v="29" dt="2024-10-18T07:47:55.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49" d="100"/>
          <a:sy n="49" d="100"/>
        </p:scale>
        <p:origin x="-682" y="29"/>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SODINAPALLI" userId="d669e963d48e85f1" providerId="LiveId" clId="{A62BD7D0-9412-4C3B-A2DF-C4DF229BE009}"/>
    <pc:docChg chg="modSld">
      <pc:chgData name="AKHIL SODINAPALLI" userId="d669e963d48e85f1" providerId="LiveId" clId="{A62BD7D0-9412-4C3B-A2DF-C4DF229BE009}" dt="2024-10-18T08:50:17.953" v="3" actId="1076"/>
      <pc:docMkLst>
        <pc:docMk/>
      </pc:docMkLst>
      <pc:sldChg chg="modSp mod">
        <pc:chgData name="AKHIL SODINAPALLI" userId="d669e963d48e85f1" providerId="LiveId" clId="{A62BD7D0-9412-4C3B-A2DF-C4DF229BE009}" dt="2024-10-18T08:50:17.953" v="3" actId="1076"/>
        <pc:sldMkLst>
          <pc:docMk/>
          <pc:sldMk cId="215355532" sldId="259"/>
        </pc:sldMkLst>
        <pc:spChg chg="mod">
          <ac:chgData name="AKHIL SODINAPALLI" userId="d669e963d48e85f1" providerId="LiveId" clId="{A62BD7D0-9412-4C3B-A2DF-C4DF229BE009}" dt="2024-10-18T08:50:17.953" v="3" actId="1076"/>
          <ac:spMkLst>
            <pc:docMk/>
            <pc:sldMk cId="215355532" sldId="259"/>
            <ac:spMk id="2" creationId="{6A33F464-D1AA-71BD-E8E8-9E623AA4F989}"/>
          </ac:spMkLst>
        </pc:spChg>
        <pc:spChg chg="mod">
          <ac:chgData name="AKHIL SODINAPALLI" userId="d669e963d48e85f1" providerId="LiveId" clId="{A62BD7D0-9412-4C3B-A2DF-C4DF229BE009}" dt="2024-10-18T08:50:17.953" v="3" actId="1076"/>
          <ac:spMkLst>
            <pc:docMk/>
            <pc:sldMk cId="215355532" sldId="259"/>
            <ac:spMk id="6" creationId="{2B204EB5-8496-83FD-C136-E3683E982639}"/>
          </ac:spMkLst>
        </pc:spChg>
        <pc:spChg chg="mod">
          <ac:chgData name="AKHIL SODINAPALLI" userId="d669e963d48e85f1" providerId="LiveId" clId="{A62BD7D0-9412-4C3B-A2DF-C4DF229BE009}" dt="2024-10-18T08:50:17.953" v="3" actId="1076"/>
          <ac:spMkLst>
            <pc:docMk/>
            <pc:sldMk cId="215355532" sldId="259"/>
            <ac:spMk id="7" creationId="{FA4C99A5-2D2A-0664-FDD2-FFD52F55F8C4}"/>
          </ac:spMkLst>
        </pc:spChg>
        <pc:spChg chg="mod">
          <ac:chgData name="AKHIL SODINAPALLI" userId="d669e963d48e85f1" providerId="LiveId" clId="{A62BD7D0-9412-4C3B-A2DF-C4DF229BE009}" dt="2024-10-18T08:50:17.953" v="3" actId="1076"/>
          <ac:spMkLst>
            <pc:docMk/>
            <pc:sldMk cId="215355532" sldId="259"/>
            <ac:spMk id="12" creationId="{FD4A362A-FBD5-E7E4-F5BF-7C1838844648}"/>
          </ac:spMkLst>
        </pc:spChg>
        <pc:spChg chg="mod">
          <ac:chgData name="AKHIL SODINAPALLI" userId="d669e963d48e85f1" providerId="LiveId" clId="{A62BD7D0-9412-4C3B-A2DF-C4DF229BE009}" dt="2024-10-18T08:50:17.953" v="3" actId="1076"/>
          <ac:spMkLst>
            <pc:docMk/>
            <pc:sldMk cId="215355532" sldId="259"/>
            <ac:spMk id="14" creationId="{0F391B89-288B-55E3-59B4-96DD91436B8B}"/>
          </ac:spMkLst>
        </pc:spChg>
        <pc:spChg chg="mod">
          <ac:chgData name="AKHIL SODINAPALLI" userId="d669e963d48e85f1" providerId="LiveId" clId="{A62BD7D0-9412-4C3B-A2DF-C4DF229BE009}" dt="2024-10-18T08:50:17.953" v="3" actId="1076"/>
          <ac:spMkLst>
            <pc:docMk/>
            <pc:sldMk cId="215355532" sldId="259"/>
            <ac:spMk id="15" creationId="{F0006A55-82E5-5FDD-4A12-734471761870}"/>
          </ac:spMkLst>
        </pc:spChg>
        <pc:spChg chg="mod">
          <ac:chgData name="AKHIL SODINAPALLI" userId="d669e963d48e85f1" providerId="LiveId" clId="{A62BD7D0-9412-4C3B-A2DF-C4DF229BE009}" dt="2024-10-18T08:50:17.953" v="3" actId="1076"/>
          <ac:spMkLst>
            <pc:docMk/>
            <pc:sldMk cId="215355532" sldId="259"/>
            <ac:spMk id="16" creationId="{74C8347B-1787-16B7-F344-B2442882627C}"/>
          </ac:spMkLst>
        </pc:spChg>
        <pc:spChg chg="mod">
          <ac:chgData name="AKHIL SODINAPALLI" userId="d669e963d48e85f1" providerId="LiveId" clId="{A62BD7D0-9412-4C3B-A2DF-C4DF229BE009}" dt="2024-10-18T08:50:17.953" v="3" actId="1076"/>
          <ac:spMkLst>
            <pc:docMk/>
            <pc:sldMk cId="215355532" sldId="259"/>
            <ac:spMk id="17" creationId="{84844E32-52C4-C98F-4E3C-FF1609C7EBC7}"/>
          </ac:spMkLst>
        </pc:spChg>
        <pc:spChg chg="mod">
          <ac:chgData name="AKHIL SODINAPALLI" userId="d669e963d48e85f1" providerId="LiveId" clId="{A62BD7D0-9412-4C3B-A2DF-C4DF229BE009}" dt="2024-10-18T08:50:17.953" v="3" actId="1076"/>
          <ac:spMkLst>
            <pc:docMk/>
            <pc:sldMk cId="215355532" sldId="259"/>
            <ac:spMk id="18" creationId="{51C7DBA8-B523-3CEF-F0A0-D21A8317C1B8}"/>
          </ac:spMkLst>
        </pc:spChg>
        <pc:spChg chg="mod">
          <ac:chgData name="AKHIL SODINAPALLI" userId="d669e963d48e85f1" providerId="LiveId" clId="{A62BD7D0-9412-4C3B-A2DF-C4DF229BE009}" dt="2024-10-18T08:50:17.953" v="3" actId="1076"/>
          <ac:spMkLst>
            <pc:docMk/>
            <pc:sldMk cId="215355532" sldId="259"/>
            <ac:spMk id="19" creationId="{56456D07-662D-81A0-41A8-A827A4F743A7}"/>
          </ac:spMkLst>
        </pc:spChg>
        <pc:spChg chg="mod">
          <ac:chgData name="AKHIL SODINAPALLI" userId="d669e963d48e85f1" providerId="LiveId" clId="{A62BD7D0-9412-4C3B-A2DF-C4DF229BE009}" dt="2024-10-18T08:50:17.953" v="3" actId="1076"/>
          <ac:spMkLst>
            <pc:docMk/>
            <pc:sldMk cId="215355532" sldId="259"/>
            <ac:spMk id="21" creationId="{D759992F-D3CE-1ADE-F378-14B9B5E09BDA}"/>
          </ac:spMkLst>
        </pc:spChg>
        <pc:spChg chg="mod">
          <ac:chgData name="AKHIL SODINAPALLI" userId="d669e963d48e85f1" providerId="LiveId" clId="{A62BD7D0-9412-4C3B-A2DF-C4DF229BE009}" dt="2024-10-18T08:50:17.953" v="3" actId="1076"/>
          <ac:spMkLst>
            <pc:docMk/>
            <pc:sldMk cId="215355532" sldId="259"/>
            <ac:spMk id="23" creationId="{B129213C-12E3-8A3D-5B9C-C09F806E2CC1}"/>
          </ac:spMkLst>
        </pc:spChg>
        <pc:spChg chg="mod">
          <ac:chgData name="AKHIL SODINAPALLI" userId="d669e963d48e85f1" providerId="LiveId" clId="{A62BD7D0-9412-4C3B-A2DF-C4DF229BE009}" dt="2024-10-18T08:50:17.953" v="3" actId="1076"/>
          <ac:spMkLst>
            <pc:docMk/>
            <pc:sldMk cId="215355532" sldId="259"/>
            <ac:spMk id="25" creationId="{D9DA8B80-CF38-1A06-449C-222B1F26F8FE}"/>
          </ac:spMkLst>
        </pc:spChg>
        <pc:spChg chg="mod">
          <ac:chgData name="AKHIL SODINAPALLI" userId="d669e963d48e85f1" providerId="LiveId" clId="{A62BD7D0-9412-4C3B-A2DF-C4DF229BE009}" dt="2024-10-18T08:50:17.953" v="3" actId="1076"/>
          <ac:spMkLst>
            <pc:docMk/>
            <pc:sldMk cId="215355532" sldId="259"/>
            <ac:spMk id="27" creationId="{D0171118-A452-8446-D338-2FD022614F7F}"/>
          </ac:spMkLst>
        </pc:spChg>
        <pc:spChg chg="mod">
          <ac:chgData name="AKHIL SODINAPALLI" userId="d669e963d48e85f1" providerId="LiveId" clId="{A62BD7D0-9412-4C3B-A2DF-C4DF229BE009}" dt="2024-10-18T08:50:17.953" v="3" actId="1076"/>
          <ac:spMkLst>
            <pc:docMk/>
            <pc:sldMk cId="215355532" sldId="259"/>
            <ac:spMk id="29" creationId="{BB29E532-5B27-AD52-1B28-26897E6CC31F}"/>
          </ac:spMkLst>
        </pc:spChg>
        <pc:spChg chg="mod">
          <ac:chgData name="AKHIL SODINAPALLI" userId="d669e963d48e85f1" providerId="LiveId" clId="{A62BD7D0-9412-4C3B-A2DF-C4DF229BE009}" dt="2024-10-18T08:50:17.953" v="3" actId="1076"/>
          <ac:spMkLst>
            <pc:docMk/>
            <pc:sldMk cId="215355532" sldId="259"/>
            <ac:spMk id="31" creationId="{1D37B0B5-9A6D-23AC-9BB7-8D7BBB20D995}"/>
          </ac:spMkLst>
        </pc:spChg>
        <pc:grpChg chg="mod">
          <ac:chgData name="AKHIL SODINAPALLI" userId="d669e963d48e85f1" providerId="LiveId" clId="{A62BD7D0-9412-4C3B-A2DF-C4DF229BE009}" dt="2024-10-18T08:50:17.953" v="3" actId="1076"/>
          <ac:grpSpMkLst>
            <pc:docMk/>
            <pc:sldMk cId="215355532" sldId="259"/>
            <ac:grpSpMk id="33" creationId="{28DD590F-761F-34F1-DE44-8F578D98F820}"/>
          </ac:grpSpMkLst>
        </pc:grpChg>
        <pc:picChg chg="mod">
          <ac:chgData name="AKHIL SODINAPALLI" userId="d669e963d48e85f1" providerId="LiveId" clId="{A62BD7D0-9412-4C3B-A2DF-C4DF229BE009}" dt="2024-10-18T08:50:17.953" v="3" actId="1076"/>
          <ac:picMkLst>
            <pc:docMk/>
            <pc:sldMk cId="215355532" sldId="259"/>
            <ac:picMk id="9" creationId="{CB6A3E1D-AD94-7507-6722-766540D985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image" Target="../media/image8.jp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10055185" y="189683"/>
              <a:ext cx="9868433" cy="301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7200" dirty="0">
                  <a:latin typeface="Poppins" panose="00000500000000000000" pitchFamily="2" charset="0"/>
                  <a:cs typeface="Poppins" panose="00000500000000000000" pitchFamily="2" charset="0"/>
                </a:rPr>
                <a:t>Medical Image Enhancement</a:t>
              </a:r>
            </a:p>
            <a:p>
              <a:pPr algn="ctr" eaLnBrk="1" hangingPunct="1"/>
              <a:r>
                <a:rPr lang="en-US" sz="7200" dirty="0">
                  <a:latin typeface="Poppins" panose="00000500000000000000" pitchFamily="2" charset="0"/>
                  <a:cs typeface="Poppins" panose="00000500000000000000" pitchFamily="2" charset="0"/>
                </a:rPr>
                <a:t>based on CLAHE approach</a:t>
              </a:r>
              <a:endParaRPr lang="en-US" altLang="zh-CN" sz="72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7200" baseline="0" dirty="0">
                <a:latin typeface="Poppins" panose="00000500000000000000" pitchFamily="2" charset="0"/>
                <a:ea typeface="SimSun" pitchFamily="2" charset="-122"/>
                <a:cs typeface="Poppins" panose="00000500000000000000" pitchFamily="2" charset="0"/>
              </a:endParaRP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1450298" y="3182844"/>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Dr. Pankaj </a:t>
              </a:r>
              <a:r>
                <a:rPr lang="en-US" altLang="zh-CN" sz="4500" baseline="0" dirty="0" err="1">
                  <a:latin typeface="Poppins" panose="00000500000000000000" pitchFamily="2" charset="0"/>
                  <a:ea typeface="SimSun" pitchFamily="2" charset="-122"/>
                  <a:cs typeface="Poppins" panose="00000500000000000000" pitchFamily="2" charset="0"/>
                </a:rPr>
                <a:t>Kandhway</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400765" y="4667421"/>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424022" y="1819976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148180" y="4901975"/>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88311" y="24947459"/>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424022" y="3714651"/>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Team members: B Satish Chandra, Akhil S, Ansar S</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83219"/>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41" name="TextBox 40">
            <a:extLst>
              <a:ext uri="{FF2B5EF4-FFF2-40B4-BE49-F238E27FC236}">
                <a16:creationId xmlns:a16="http://schemas.microsoft.com/office/drawing/2014/main" id="{16565D0A-303C-2DA0-2643-8A68232E4DDC}"/>
              </a:ext>
            </a:extLst>
          </p:cNvPr>
          <p:cNvSpPr txBox="1"/>
          <p:nvPr/>
        </p:nvSpPr>
        <p:spPr>
          <a:xfrm>
            <a:off x="304803" y="5884822"/>
            <a:ext cx="10037828" cy="11541621"/>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Poppins" panose="00000500000000000000" pitchFamily="2" charset="0"/>
                <a:cs typeface="Poppins" panose="00000500000000000000" pitchFamily="2" charset="0"/>
              </a:rPr>
              <a:t>Medical image enhancement approach is a challenging task in digital image processing techniques due to the characteristics of medical images. Generally, images are degraded by noise and suffer from low contrast issues. To improve the medical image quality, a medical image enhancement algorithm based on contrast adaptive histogram </a:t>
            </a:r>
            <a:r>
              <a:rPr lang="en-US" sz="2400" b="0" i="0" u="none" strike="noStrike" dirty="0" err="1">
                <a:solidFill>
                  <a:srgbClr val="000000"/>
                </a:solidFill>
                <a:effectLst/>
                <a:latin typeface="Poppins" panose="00000500000000000000" pitchFamily="2" charset="0"/>
                <a:cs typeface="Poppins" panose="00000500000000000000" pitchFamily="2" charset="0"/>
              </a:rPr>
              <a:t>equalisation</a:t>
            </a:r>
            <a:r>
              <a:rPr lang="en-US" sz="2400" b="0" i="0" u="none" strike="noStrike" dirty="0">
                <a:solidFill>
                  <a:srgbClr val="000000"/>
                </a:solidFill>
                <a:effectLst/>
                <a:latin typeface="Poppins" panose="00000500000000000000" pitchFamily="2" charset="0"/>
                <a:cs typeface="Poppins" panose="00000500000000000000" pitchFamily="2" charset="0"/>
              </a:rPr>
              <a:t> (CLAHE) work is suggested. The CLAHE-based model improves the efficiency of the contrast and brightness, along with edges.  </a:t>
            </a:r>
          </a:p>
          <a:p>
            <a:pPr rtl="0">
              <a:spcBef>
                <a:spcPts val="0"/>
              </a:spcBef>
              <a:spcAft>
                <a:spcPts val="0"/>
              </a:spcAft>
            </a:pPr>
            <a:endParaRPr lang="en-US" sz="2400" b="0" i="0" u="none" strike="noStrike" dirty="0">
              <a:solidFill>
                <a:srgbClr val="000000"/>
              </a:solidFill>
              <a:effectLst/>
              <a:latin typeface="Poppins" panose="00000500000000000000" pitchFamily="2" charset="0"/>
              <a:cs typeface="Poppins" panose="00000500000000000000" pitchFamily="2" charset="0"/>
            </a:endParaRPr>
          </a:p>
          <a:p>
            <a:pPr rtl="0">
              <a:spcBef>
                <a:spcPts val="0"/>
              </a:spcBef>
              <a:spcAft>
                <a:spcPts val="0"/>
              </a:spcAft>
            </a:pPr>
            <a:r>
              <a:rPr lang="en-US" sz="2400" b="0" i="0" u="none" strike="noStrike" dirty="0">
                <a:solidFill>
                  <a:srgbClr val="000000"/>
                </a:solidFill>
                <a:effectLst/>
                <a:latin typeface="Poppins" panose="00000500000000000000" pitchFamily="2" charset="0"/>
                <a:cs typeface="Poppins" panose="00000500000000000000" pitchFamily="2" charset="0"/>
              </a:rPr>
              <a:t>The Enhancing procedure consists of three stages. The initial step involves medical image generation using a text-to-image generative model. In the second step, the estimation of the clip limit which controls the enhancing performance. Finally, the enhanced medical image is obtained using two steps.  </a:t>
            </a:r>
          </a:p>
          <a:p>
            <a:pPr rtl="0">
              <a:spcBef>
                <a:spcPts val="0"/>
              </a:spcBef>
              <a:spcAft>
                <a:spcPts val="0"/>
              </a:spcAft>
            </a:pPr>
            <a:endParaRPr lang="en-US" sz="2400" b="0" i="0" u="none" strike="noStrike" dirty="0">
              <a:solidFill>
                <a:srgbClr val="000000"/>
              </a:solidFill>
              <a:effectLst/>
              <a:latin typeface="Poppins" panose="00000500000000000000" pitchFamily="2" charset="0"/>
              <a:cs typeface="Poppins" panose="00000500000000000000" pitchFamily="2" charset="0"/>
            </a:endParaRPr>
          </a:p>
          <a:p>
            <a:pPr rtl="0">
              <a:spcBef>
                <a:spcPts val="0"/>
              </a:spcBef>
              <a:spcAft>
                <a:spcPts val="0"/>
              </a:spcAft>
            </a:pPr>
            <a:r>
              <a:rPr lang="en-US" sz="2400" b="0" i="0" u="none" strike="noStrike" dirty="0">
                <a:solidFill>
                  <a:srgbClr val="000000"/>
                </a:solidFill>
                <a:effectLst/>
                <a:latin typeface="Poppins" panose="00000500000000000000" pitchFamily="2" charset="0"/>
                <a:cs typeface="Poppins" panose="00000500000000000000" pitchFamily="2" charset="0"/>
              </a:rPr>
              <a:t>The algorithm presents a noise removal and contrast enhancement algorithm for medical images. Integration of filters and the contrast-limited adaptive histogram equalization (CLAHE) technique is applied to solve the issues of de-noising and enhancement of medical images.  </a:t>
            </a:r>
          </a:p>
          <a:p>
            <a:pPr rtl="0">
              <a:spcBef>
                <a:spcPts val="0"/>
              </a:spcBef>
              <a:spcAft>
                <a:spcPts val="0"/>
              </a:spcAft>
            </a:pPr>
            <a:endParaRPr lang="en-US" sz="2400" b="0" i="0" u="none" strike="noStrike" dirty="0">
              <a:solidFill>
                <a:srgbClr val="000000"/>
              </a:solidFill>
              <a:effectLst/>
              <a:latin typeface="Poppins" panose="00000500000000000000" pitchFamily="2" charset="0"/>
              <a:cs typeface="Poppins" panose="00000500000000000000" pitchFamily="2" charset="0"/>
            </a:endParaRPr>
          </a:p>
          <a:p>
            <a:pPr rtl="0">
              <a:spcBef>
                <a:spcPts val="0"/>
              </a:spcBef>
              <a:spcAft>
                <a:spcPts val="0"/>
              </a:spcAft>
            </a:pPr>
            <a:r>
              <a:rPr lang="en-US" sz="2400" b="0" i="0" u="none" strike="noStrike" dirty="0">
                <a:solidFill>
                  <a:srgbClr val="000000"/>
                </a:solidFill>
                <a:effectLst/>
                <a:latin typeface="Poppins" panose="00000500000000000000" pitchFamily="2" charset="0"/>
                <a:cs typeface="Poppins" panose="00000500000000000000" pitchFamily="2" charset="0"/>
              </a:rPr>
              <a:t>The efficiency of the method is evaluated through different performance parameters like the Peak Signal Noise Ratio (PSNR), Structural Similarity Index (SSIM), Correlation Coefficient (CoC), and Edge Preservation Index (EPI).  </a:t>
            </a:r>
          </a:p>
          <a:p>
            <a:pPr rtl="0">
              <a:spcBef>
                <a:spcPts val="0"/>
              </a:spcBef>
              <a:spcAft>
                <a:spcPts val="0"/>
              </a:spcAft>
            </a:pPr>
            <a:endParaRPr lang="en-US" sz="2400" b="0" i="0" u="none" strike="noStrike" dirty="0">
              <a:solidFill>
                <a:srgbClr val="000000"/>
              </a:solidFill>
              <a:effectLst/>
              <a:latin typeface="Poppins" panose="00000500000000000000" pitchFamily="2" charset="0"/>
              <a:cs typeface="Poppins" panose="00000500000000000000" pitchFamily="2" charset="0"/>
            </a:endParaRPr>
          </a:p>
          <a:p>
            <a:pPr rtl="0">
              <a:spcBef>
                <a:spcPts val="0"/>
              </a:spcBef>
              <a:spcAft>
                <a:spcPts val="0"/>
              </a:spcAft>
            </a:pPr>
            <a:r>
              <a:rPr lang="en-US" sz="2400" b="0" i="0" u="none" strike="noStrike" dirty="0">
                <a:solidFill>
                  <a:srgbClr val="000000"/>
                </a:solidFill>
                <a:effectLst/>
                <a:latin typeface="Poppins" panose="00000500000000000000" pitchFamily="2" charset="0"/>
                <a:cs typeface="Poppins" panose="00000500000000000000" pitchFamily="2" charset="0"/>
              </a:rPr>
              <a:t>Moreover, using this algorithm to improve the quality of medical images results in clearer visuals and increases the accuracy of clinical diagnoses. The CLAHE-based framework reveals the structure and details in medical images, increasing overall contrast and enhancing visual perception.</a:t>
            </a:r>
            <a:endParaRPr lang="en-IN" sz="2400" kern="100" dirty="0">
              <a:effectLst/>
              <a:latin typeface="Poppins" panose="00000500000000000000" pitchFamily="2" charset="0"/>
              <a:ea typeface="Calibri" panose="020F0502020204030204" pitchFamily="34" charset="0"/>
              <a:cs typeface="Poppins" panose="00000500000000000000" pitchFamily="2" charset="0"/>
            </a:endParaRPr>
          </a:p>
        </p:txBody>
      </p:sp>
      <p:sp>
        <p:nvSpPr>
          <p:cNvPr id="44" name="TextBox 43">
            <a:extLst>
              <a:ext uri="{FF2B5EF4-FFF2-40B4-BE49-F238E27FC236}">
                <a16:creationId xmlns:a16="http://schemas.microsoft.com/office/drawing/2014/main" id="{279108F1-6700-210B-3A4B-E7B173B5FCDE}"/>
              </a:ext>
            </a:extLst>
          </p:cNvPr>
          <p:cNvSpPr txBox="1"/>
          <p:nvPr/>
        </p:nvSpPr>
        <p:spPr>
          <a:xfrm>
            <a:off x="424022" y="19509475"/>
            <a:ext cx="10127997" cy="1412694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Poppins" panose="00000500000000000000" pitchFamily="2" charset="0"/>
                <a:cs typeface="Poppins" panose="00000500000000000000" pitchFamily="2" charset="0"/>
              </a:rPr>
              <a:t>Implementing the </a:t>
            </a:r>
            <a:r>
              <a:rPr lang="en-US" sz="2400" dirty="0" err="1">
                <a:latin typeface="Poppins" panose="00000500000000000000" pitchFamily="2" charset="0"/>
                <a:cs typeface="Poppins" panose="00000500000000000000" pitchFamily="2" charset="0"/>
              </a:rPr>
              <a:t>Retinex</a:t>
            </a:r>
            <a:r>
              <a:rPr lang="en-US" sz="2400" dirty="0">
                <a:latin typeface="Poppins" panose="00000500000000000000" pitchFamily="2" charset="0"/>
                <a:cs typeface="Poppins" panose="00000500000000000000" pitchFamily="2" charset="0"/>
              </a:rPr>
              <a:t>-Centered Contrast Enhancement Method for histopathology images offers numerous advantages and can support a variety of use cases tailored to medical imaging and diagnostics. Here are some key uses:</a:t>
            </a:r>
          </a:p>
          <a:p>
            <a:pPr marL="342900" indent="-342900">
              <a:buFont typeface="Arial" panose="020B0604020202020204" pitchFamily="34" charset="0"/>
              <a:buChar char="•"/>
            </a:pPr>
            <a:endParaRPr lang="en-US" sz="240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400" b="1" dirty="0">
                <a:latin typeface="Poppins" panose="00000500000000000000" pitchFamily="2" charset="0"/>
                <a:cs typeface="Poppins" panose="00000500000000000000" pitchFamily="2" charset="0"/>
              </a:rPr>
              <a:t>Enhanced Image Contrast: </a:t>
            </a:r>
            <a:r>
              <a:rPr lang="en-US" sz="2400" dirty="0">
                <a:latin typeface="Poppins" panose="00000500000000000000" pitchFamily="2" charset="0"/>
                <a:cs typeface="Poppins" panose="00000500000000000000" pitchFamily="2" charset="0"/>
              </a:rPr>
              <a:t>The </a:t>
            </a:r>
            <a:r>
              <a:rPr lang="en-US" sz="2400" dirty="0" err="1">
                <a:latin typeface="Poppins" panose="00000500000000000000" pitchFamily="2" charset="0"/>
                <a:cs typeface="Poppins" panose="00000500000000000000" pitchFamily="2" charset="0"/>
              </a:rPr>
              <a:t>Retinex</a:t>
            </a:r>
            <a:r>
              <a:rPr lang="en-US" sz="2400" dirty="0">
                <a:latin typeface="Poppins" panose="00000500000000000000" pitchFamily="2" charset="0"/>
                <a:cs typeface="Poppins" panose="00000500000000000000" pitchFamily="2" charset="0"/>
              </a:rPr>
              <a:t>-based method improves the overall contrast of histopathology images by balancing global and local contrast enhancement, making it easier to visualize critical tissue structures and details for accurate diagnosis.</a:t>
            </a:r>
          </a:p>
          <a:p>
            <a:pPr marL="342900" indent="-342900">
              <a:buFont typeface="Arial" panose="020B0604020202020204" pitchFamily="34" charset="0"/>
              <a:buChar char="•"/>
            </a:pPr>
            <a:endParaRPr lang="en-US" sz="2400" b="1"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400" b="1" dirty="0">
                <a:latin typeface="Poppins" panose="00000500000000000000" pitchFamily="2" charset="0"/>
                <a:cs typeface="Poppins" panose="00000500000000000000" pitchFamily="2" charset="0"/>
              </a:rPr>
              <a:t>Preservation of Natural Colors: </a:t>
            </a:r>
            <a:r>
              <a:rPr lang="en-US" sz="2400" dirty="0">
                <a:latin typeface="Poppins" panose="00000500000000000000" pitchFamily="2" charset="0"/>
                <a:cs typeface="Poppins" panose="00000500000000000000" pitchFamily="2" charset="0"/>
              </a:rPr>
              <a:t>By utilizing Multiscale </a:t>
            </a:r>
            <a:r>
              <a:rPr lang="en-US" sz="2400" dirty="0" err="1">
                <a:latin typeface="Poppins" panose="00000500000000000000" pitchFamily="2" charset="0"/>
                <a:cs typeface="Poppins" panose="00000500000000000000" pitchFamily="2" charset="0"/>
              </a:rPr>
              <a:t>Retinex</a:t>
            </a:r>
            <a:r>
              <a:rPr lang="en-US" sz="2400" dirty="0">
                <a:latin typeface="Poppins" panose="00000500000000000000" pitchFamily="2" charset="0"/>
                <a:cs typeface="Poppins" panose="00000500000000000000" pitchFamily="2" charset="0"/>
              </a:rPr>
              <a:t> with Adaptive Weighting (MSRAW), the method preserves the natural </a:t>
            </a:r>
            <a:r>
              <a:rPr lang="en-US" sz="2400" dirty="0" err="1">
                <a:latin typeface="Poppins" panose="00000500000000000000" pitchFamily="2" charset="0"/>
                <a:cs typeface="Poppins" panose="00000500000000000000" pitchFamily="2" charset="0"/>
              </a:rPr>
              <a:t>colour</a:t>
            </a:r>
            <a:r>
              <a:rPr lang="en-US" sz="2400" dirty="0">
                <a:latin typeface="Poppins" panose="00000500000000000000" pitchFamily="2" charset="0"/>
                <a:cs typeface="Poppins" panose="00000500000000000000" pitchFamily="2" charset="0"/>
              </a:rPr>
              <a:t> of histopathology images, preventing over-enhancement and maintaining a realistic appearance.</a:t>
            </a:r>
          </a:p>
          <a:p>
            <a:pPr marL="342900" indent="-342900">
              <a:buFont typeface="Arial" panose="020B0604020202020204" pitchFamily="34" charset="0"/>
              <a:buChar char="•"/>
            </a:pPr>
            <a:endParaRPr lang="en-US" sz="2400" b="1"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400" b="1" dirty="0">
                <a:latin typeface="Poppins" panose="00000500000000000000" pitchFamily="2" charset="0"/>
                <a:cs typeface="Poppins" panose="00000500000000000000" pitchFamily="2" charset="0"/>
              </a:rPr>
              <a:t>Improved Local Detail Visibility</a:t>
            </a:r>
            <a:r>
              <a:rPr lang="en-US" sz="2400" dirty="0">
                <a:latin typeface="Poppins" panose="00000500000000000000" pitchFamily="2" charset="0"/>
                <a:cs typeface="Poppins" panose="00000500000000000000" pitchFamily="2" charset="0"/>
              </a:rPr>
              <a:t>: Weighted CLAHE (Contrast Limited Adaptive Histogram Equalization) is applied to enhance fine local details within the image, ensuring that important diagnostic information, such as cell and tissue structures, is clearly visible.</a:t>
            </a:r>
          </a:p>
          <a:p>
            <a:pPr marL="342900" indent="-342900">
              <a:buFont typeface="Arial" panose="020B0604020202020204" pitchFamily="34" charset="0"/>
              <a:buChar char="•"/>
            </a:pPr>
            <a:endParaRPr lang="en-US" sz="2400" b="1"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400" b="1" dirty="0">
                <a:latin typeface="Poppins" panose="00000500000000000000" pitchFamily="2" charset="0"/>
                <a:cs typeface="Poppins" panose="00000500000000000000" pitchFamily="2" charset="0"/>
              </a:rPr>
              <a:t>Noise and Artifact Reduction</a:t>
            </a:r>
            <a:r>
              <a:rPr lang="en-US" sz="2400" dirty="0">
                <a:latin typeface="Poppins" panose="00000500000000000000" pitchFamily="2" charset="0"/>
                <a:cs typeface="Poppins" panose="00000500000000000000" pitchFamily="2" charset="0"/>
              </a:rPr>
              <a:t>: The combination of CLAHE outputs at different clip limits ensures that the image enhancement process avoids noise amplification and the creation of unwanted artifacts, providing clean, high-quality images.</a:t>
            </a:r>
          </a:p>
          <a:p>
            <a:pPr marL="342900" indent="-342900">
              <a:buFont typeface="Arial" panose="020B0604020202020204" pitchFamily="34" charset="0"/>
              <a:buChar char="•"/>
            </a:pPr>
            <a:endParaRPr lang="en-US" sz="240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400" b="1" dirty="0">
                <a:latin typeface="Poppins" panose="00000500000000000000" pitchFamily="2" charset="0"/>
                <a:cs typeface="Poppins" panose="00000500000000000000" pitchFamily="2" charset="0"/>
              </a:rPr>
              <a:t>Optimized for Diagnostic Tools</a:t>
            </a:r>
            <a:r>
              <a:rPr lang="en-US" sz="2400" dirty="0">
                <a:latin typeface="Poppins" panose="00000500000000000000" pitchFamily="2" charset="0"/>
                <a:cs typeface="Poppins" panose="00000500000000000000" pitchFamily="2" charset="0"/>
              </a:rPr>
              <a:t>: The enhanced images produced by this method are ideal for use in computer-aided diagnosis (CAD) systems, improving the accuracy of disease detection algorithms, especially for tasks such as tissue segmentation and classification.</a:t>
            </a:r>
          </a:p>
          <a:p>
            <a:pPr marL="342900" indent="-342900">
              <a:buFont typeface="Arial" panose="020B0604020202020204" pitchFamily="34" charset="0"/>
              <a:buChar char="•"/>
            </a:pPr>
            <a:endParaRPr lang="en-US" sz="2400" dirty="0">
              <a:latin typeface="Poppins" panose="00000500000000000000" pitchFamily="2" charset="0"/>
              <a:cs typeface="Poppins" panose="00000500000000000000" pitchFamily="2" charset="0"/>
            </a:endParaRPr>
          </a:p>
          <a:p>
            <a:pPr marL="342900" indent="-342900">
              <a:buFont typeface="Arial" panose="020B0604020202020204" pitchFamily="34" charset="0"/>
              <a:buChar char="•"/>
            </a:pPr>
            <a:r>
              <a:rPr lang="en-US" sz="2400" b="1" dirty="0">
                <a:latin typeface="Poppins" panose="00000500000000000000" pitchFamily="2" charset="0"/>
                <a:cs typeface="Poppins" panose="00000500000000000000" pitchFamily="2" charset="0"/>
              </a:rPr>
              <a:t>Applications in Medical Research: </a:t>
            </a:r>
            <a:r>
              <a:rPr lang="en-US" sz="2400" dirty="0">
                <a:latin typeface="Poppins" panose="00000500000000000000" pitchFamily="2" charset="0"/>
                <a:cs typeface="Poppins" panose="00000500000000000000" pitchFamily="2" charset="0"/>
              </a:rPr>
              <a:t>The method supports medical research by providing high-quality histopathology images, enabling more precise analysis of diseases like cancer and contributing to advancements in pathology studies.</a:t>
            </a:r>
          </a:p>
        </p:txBody>
      </p:sp>
      <p:sp>
        <p:nvSpPr>
          <p:cNvPr id="68" name="Rectangle 2">
            <a:extLst>
              <a:ext uri="{FF2B5EF4-FFF2-40B4-BE49-F238E27FC236}">
                <a16:creationId xmlns:a16="http://schemas.microsoft.com/office/drawing/2014/main" id="{974991A9-5A74-AF37-43F9-7254B34BBA7B}"/>
              </a:ext>
            </a:extLst>
          </p:cNvPr>
          <p:cNvSpPr>
            <a:spLocks noChangeArrowheads="1"/>
          </p:cNvSpPr>
          <p:nvPr/>
        </p:nvSpPr>
        <p:spPr bwMode="auto">
          <a:xfrm>
            <a:off x="20843631" y="16910723"/>
            <a:ext cx="10433022"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New Method: </a:t>
            </a:r>
            <a:r>
              <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The method improves the contrast and quality of histopathology images, which are important for medical diagnosis.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Techniques Used</a:t>
            </a:r>
            <a:r>
              <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It combines two techniques—Multiscale </a:t>
            </a:r>
            <a:r>
              <a:rPr kumimoji="0" lang="en-US" altLang="en-US" sz="28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Retinex</a:t>
            </a:r>
            <a:r>
              <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Adaptive Weighting (MSRAW) and Weighted CLAHE (WCLAHE)—to enhance image details.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Detail Enhancement</a:t>
            </a:r>
            <a:r>
              <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approach improves both the overall look and fine details of the images, helping doctors see important features more clearly.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Natural Appearance: </a:t>
            </a:r>
            <a:r>
              <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It enhances the images without changing their natural look, making them more useful for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Better Performance</a:t>
            </a:r>
            <a:r>
              <a:rPr kumimoji="0" lang="en-US" altLang="en-US" sz="2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Tests show that this method works better than other existing techniques, providing more accurate results for medical imaging.</a:t>
            </a:r>
          </a:p>
        </p:txBody>
      </p:sp>
      <p:sp>
        <p:nvSpPr>
          <p:cNvPr id="69" name="Rectangle 3">
            <a:extLst>
              <a:ext uri="{FF2B5EF4-FFF2-40B4-BE49-F238E27FC236}">
                <a16:creationId xmlns:a16="http://schemas.microsoft.com/office/drawing/2014/main" id="{2DB465AB-952E-464C-88B4-1C3C03FCBE78}"/>
              </a:ext>
            </a:extLst>
          </p:cNvPr>
          <p:cNvSpPr>
            <a:spLocks noChangeArrowheads="1"/>
          </p:cNvSpPr>
          <p:nvPr/>
        </p:nvSpPr>
        <p:spPr bwMode="auto">
          <a:xfrm>
            <a:off x="11125200" y="25947377"/>
            <a:ext cx="19659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Arial" panose="020B0604020202020204" pitchFamily="34" charset="0"/>
              <a:buChar char="•"/>
            </a:pPr>
            <a:r>
              <a:rPr lang="en-US" sz="3200" b="1" dirty="0">
                <a:latin typeface="Poppins" panose="00000500000000000000" pitchFamily="2" charset="0"/>
                <a:cs typeface="Poppins" panose="00000500000000000000" pitchFamily="2" charset="0"/>
              </a:rPr>
              <a:t>Advancement in Medical Imaging</a:t>
            </a:r>
            <a:r>
              <a:rPr lang="en-US" sz="3200" dirty="0">
                <a:latin typeface="Poppins" panose="00000500000000000000" pitchFamily="2" charset="0"/>
                <a:cs typeface="Poppins" panose="00000500000000000000" pitchFamily="2" charset="0"/>
              </a:rPr>
              <a:t>: </a:t>
            </a:r>
            <a:r>
              <a:rPr lang="en-US" sz="3200" dirty="0" err="1">
                <a:latin typeface="Poppins" panose="00000500000000000000" pitchFamily="2" charset="0"/>
                <a:cs typeface="Poppins" panose="00000500000000000000" pitchFamily="2" charset="0"/>
              </a:rPr>
              <a:t>Retinex</a:t>
            </a:r>
            <a:r>
              <a:rPr lang="en-US" sz="3200" dirty="0">
                <a:latin typeface="Poppins" panose="00000500000000000000" pitchFamily="2" charset="0"/>
                <a:cs typeface="Poppins" panose="00000500000000000000" pitchFamily="2" charset="0"/>
              </a:rPr>
              <a:t>-based methods will integrate with AI and deep learning, offering real-time automated diagnostic solutions with improved precision for detecting diseases in histopathology images</a:t>
            </a:r>
          </a:p>
          <a:p>
            <a:pPr marL="457200" indent="-457200">
              <a:buFont typeface="Arial" panose="020B0604020202020204" pitchFamily="34" charset="0"/>
              <a:buChar char="•"/>
            </a:pPr>
            <a:r>
              <a:rPr lang="en-US" sz="3200" dirty="0">
                <a:latin typeface="Poppins" panose="00000500000000000000" pitchFamily="2" charset="0"/>
                <a:cs typeface="Poppins" panose="00000500000000000000" pitchFamily="2" charset="0"/>
              </a:rPr>
              <a:t> </a:t>
            </a:r>
            <a:r>
              <a:rPr lang="en-US" sz="3200" b="1" dirty="0">
                <a:latin typeface="Poppins" panose="00000500000000000000" pitchFamily="2" charset="0"/>
                <a:cs typeface="Poppins" panose="00000500000000000000" pitchFamily="2" charset="0"/>
              </a:rPr>
              <a:t>Real-Time Diagnostic Systems</a:t>
            </a:r>
            <a:r>
              <a:rPr lang="en-US" sz="3200" dirty="0">
                <a:latin typeface="Poppins" panose="00000500000000000000" pitchFamily="2" charset="0"/>
                <a:cs typeface="Poppins" panose="00000500000000000000" pitchFamily="2" charset="0"/>
              </a:rPr>
              <a:t>: Weighted CLAHE can be used in clinical diagnostic systems for real-time image enhancement, providing faster and more accurate diagnostics for pathologists.</a:t>
            </a:r>
          </a:p>
          <a:p>
            <a:pPr marL="457200" indent="-457200">
              <a:buFont typeface="Arial" panose="020B0604020202020204" pitchFamily="34" charset="0"/>
              <a:buChar char="•"/>
            </a:pPr>
            <a:r>
              <a:rPr lang="en-US" sz="3200" dirty="0">
                <a:latin typeface="Poppins" panose="00000500000000000000" pitchFamily="2" charset="0"/>
                <a:cs typeface="Poppins" panose="00000500000000000000" pitchFamily="2" charset="0"/>
              </a:rPr>
              <a:t> </a:t>
            </a:r>
            <a:r>
              <a:rPr lang="en-US" sz="3200" b="1" dirty="0">
                <a:latin typeface="Poppins" panose="00000500000000000000" pitchFamily="2" charset="0"/>
                <a:cs typeface="Poppins" panose="00000500000000000000" pitchFamily="2" charset="0"/>
              </a:rPr>
              <a:t>Integration with 5G Telemedicine</a:t>
            </a:r>
            <a:r>
              <a:rPr lang="en-US" sz="3200" dirty="0">
                <a:latin typeface="Poppins" panose="00000500000000000000" pitchFamily="2" charset="0"/>
                <a:cs typeface="Poppins" panose="00000500000000000000" pitchFamily="2" charset="0"/>
              </a:rPr>
              <a:t>: Enhanced image processing techniques combined with 5G will enable real-time remote diagnostics, revolutionizing telemedicine and making healthcare more accessible globally.</a:t>
            </a:r>
          </a:p>
        </p:txBody>
      </p:sp>
      <p:sp>
        <p:nvSpPr>
          <p:cNvPr id="72" name="Rectangle 4">
            <a:extLst>
              <a:ext uri="{FF2B5EF4-FFF2-40B4-BE49-F238E27FC236}">
                <a16:creationId xmlns:a16="http://schemas.microsoft.com/office/drawing/2014/main" id="{EECD13F7-92B4-152A-391D-CEDABE367FB7}"/>
              </a:ext>
            </a:extLst>
          </p:cNvPr>
          <p:cNvSpPr>
            <a:spLocks noChangeArrowheads="1"/>
          </p:cNvSpPr>
          <p:nvPr/>
        </p:nvSpPr>
        <p:spPr bwMode="auto">
          <a:xfrm>
            <a:off x="11037038" y="32203733"/>
            <a:ext cx="202691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Better Healthcare Access</a:t>
            </a:r>
            <a:r>
              <a:rPr kumimoji="0" lang="en-US" altLang="en-US" sz="2900" i="0" u="none" strike="noStrike" cap="none" normalizeH="0" baseline="0" dirty="0">
                <a:ln>
                  <a:noFill/>
                </a:ln>
                <a:solidFill>
                  <a:schemeClr val="tx1"/>
                </a:solidFill>
                <a:effectLst/>
                <a:latin typeface="Poppins" panose="00000500000000000000" pitchFamily="2" charset="0"/>
                <a:cs typeface="Poppins" panose="00000500000000000000" pitchFamily="2" charset="0"/>
              </a:rPr>
              <a:t>: The improved image quality helps doctors diagnose diseases more accurately, benefiting people in remote areas where specialists may not be available.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Improved Public Health Services</a:t>
            </a:r>
            <a:r>
              <a:rPr kumimoji="0" lang="en-US" altLang="en-US" sz="2900" i="0" u="none" strike="noStrike" cap="none" normalizeH="0" baseline="0" dirty="0">
                <a:ln>
                  <a:noFill/>
                </a:ln>
                <a:solidFill>
                  <a:schemeClr val="tx1"/>
                </a:solidFill>
                <a:effectLst/>
                <a:latin typeface="Poppins" panose="00000500000000000000" pitchFamily="2" charset="0"/>
                <a:cs typeface="Poppins" panose="00000500000000000000" pitchFamily="2" charset="0"/>
              </a:rPr>
              <a:t>: Hospitals can provide faster and more reliable diagnoses, leading to better treatment decisions and overall patient care.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Advancement in Medical Research: </a:t>
            </a:r>
            <a:r>
              <a:rPr kumimoji="0" lang="en-US" altLang="en-US" sz="2900" i="0" u="none" strike="noStrike" cap="none" normalizeH="0" baseline="0" dirty="0">
                <a:ln>
                  <a:noFill/>
                </a:ln>
                <a:solidFill>
                  <a:schemeClr val="tx1"/>
                </a:solidFill>
                <a:effectLst/>
                <a:latin typeface="Poppins" panose="00000500000000000000" pitchFamily="2" charset="0"/>
                <a:cs typeface="Poppins" panose="00000500000000000000" pitchFamily="2" charset="0"/>
              </a:rPr>
              <a:t>Researchers can use this image enhancement technique to develop better diagnostic tools and technologies, pushing forward innovations in healthcare.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Enhanced Privacy: </a:t>
            </a:r>
            <a:r>
              <a:rPr kumimoji="0" lang="en-US" altLang="en-US" sz="2900" i="0" u="none" strike="noStrike" cap="none" normalizeH="0" baseline="0" dirty="0">
                <a:ln>
                  <a:noFill/>
                </a:ln>
                <a:solidFill>
                  <a:schemeClr val="tx1"/>
                </a:solidFill>
                <a:effectLst/>
                <a:latin typeface="Poppins" panose="00000500000000000000" pitchFamily="2" charset="0"/>
                <a:cs typeface="Poppins" panose="00000500000000000000" pitchFamily="2" charset="0"/>
              </a:rPr>
              <a:t>Processing medical images locally reduces the need to send sensitive data elsewhere, improving patient data privacy.</a:t>
            </a:r>
          </a:p>
        </p:txBody>
      </p:sp>
      <p:pic>
        <p:nvPicPr>
          <p:cNvPr id="35" name="Picture 34">
            <a:extLst>
              <a:ext uri="{FF2B5EF4-FFF2-40B4-BE49-F238E27FC236}">
                <a16:creationId xmlns:a16="http://schemas.microsoft.com/office/drawing/2014/main" id="{067B8C02-050E-41DE-E406-D8DC12C72C29}"/>
              </a:ext>
            </a:extLst>
          </p:cNvPr>
          <p:cNvPicPr>
            <a:picLocks noChangeAspect="1"/>
          </p:cNvPicPr>
          <p:nvPr/>
        </p:nvPicPr>
        <p:blipFill>
          <a:blip r:embed="rId7"/>
          <a:stretch>
            <a:fillRect/>
          </a:stretch>
        </p:blipFill>
        <p:spPr>
          <a:xfrm>
            <a:off x="12222994" y="6664164"/>
            <a:ext cx="7111480" cy="15695657"/>
          </a:xfrm>
          <a:prstGeom prst="rect">
            <a:avLst/>
          </a:prstGeom>
        </p:spPr>
      </p:pic>
      <p:sp>
        <p:nvSpPr>
          <p:cNvPr id="36" name="TextBox 35">
            <a:extLst>
              <a:ext uri="{FF2B5EF4-FFF2-40B4-BE49-F238E27FC236}">
                <a16:creationId xmlns:a16="http://schemas.microsoft.com/office/drawing/2014/main" id="{0F5ABA1D-ABE0-1FC4-0599-18FADFD35870}"/>
              </a:ext>
            </a:extLst>
          </p:cNvPr>
          <p:cNvSpPr txBox="1"/>
          <p:nvPr/>
        </p:nvSpPr>
        <p:spPr>
          <a:xfrm>
            <a:off x="21393492" y="5527676"/>
            <a:ext cx="3834193" cy="769441"/>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INPUT:</a:t>
            </a:r>
          </a:p>
        </p:txBody>
      </p:sp>
      <p:pic>
        <p:nvPicPr>
          <p:cNvPr id="38" name="Picture 37">
            <a:extLst>
              <a:ext uri="{FF2B5EF4-FFF2-40B4-BE49-F238E27FC236}">
                <a16:creationId xmlns:a16="http://schemas.microsoft.com/office/drawing/2014/main" id="{23659DF8-4D6A-AD48-0640-512BD4DF7198}"/>
              </a:ext>
            </a:extLst>
          </p:cNvPr>
          <p:cNvPicPr>
            <a:picLocks noChangeAspect="1"/>
          </p:cNvPicPr>
          <p:nvPr/>
        </p:nvPicPr>
        <p:blipFill>
          <a:blip r:embed="rId8"/>
          <a:stretch>
            <a:fillRect/>
          </a:stretch>
        </p:blipFill>
        <p:spPr>
          <a:xfrm>
            <a:off x="21381769" y="6197277"/>
            <a:ext cx="4201785" cy="4175317"/>
          </a:xfrm>
          <a:prstGeom prst="rect">
            <a:avLst/>
          </a:prstGeom>
        </p:spPr>
      </p:pic>
      <p:sp>
        <p:nvSpPr>
          <p:cNvPr id="40" name="TextBox 39">
            <a:extLst>
              <a:ext uri="{FF2B5EF4-FFF2-40B4-BE49-F238E27FC236}">
                <a16:creationId xmlns:a16="http://schemas.microsoft.com/office/drawing/2014/main" id="{588B06C6-A9F6-F29B-AF72-63E58421148D}"/>
              </a:ext>
            </a:extLst>
          </p:cNvPr>
          <p:cNvSpPr txBox="1"/>
          <p:nvPr/>
        </p:nvSpPr>
        <p:spPr>
          <a:xfrm>
            <a:off x="25774986" y="5443956"/>
            <a:ext cx="6246226" cy="769441"/>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EXPECTED OUTPUT:</a:t>
            </a:r>
          </a:p>
        </p:txBody>
      </p:sp>
      <p:pic>
        <p:nvPicPr>
          <p:cNvPr id="45" name="Picture 44">
            <a:extLst>
              <a:ext uri="{FF2B5EF4-FFF2-40B4-BE49-F238E27FC236}">
                <a16:creationId xmlns:a16="http://schemas.microsoft.com/office/drawing/2014/main" id="{0E6CF22C-29B6-D62E-AD46-69D8333C9B36}"/>
              </a:ext>
            </a:extLst>
          </p:cNvPr>
          <p:cNvPicPr>
            <a:picLocks noChangeAspect="1"/>
          </p:cNvPicPr>
          <p:nvPr/>
        </p:nvPicPr>
        <p:blipFill>
          <a:blip r:embed="rId9"/>
          <a:stretch>
            <a:fillRect/>
          </a:stretch>
        </p:blipFill>
        <p:spPr>
          <a:xfrm>
            <a:off x="26136080" y="6163850"/>
            <a:ext cx="4438650" cy="4171950"/>
          </a:xfrm>
          <a:prstGeom prst="rect">
            <a:avLst/>
          </a:prstGeom>
        </p:spPr>
      </p:pic>
      <p:sp>
        <p:nvSpPr>
          <p:cNvPr id="51" name="TextBox 50">
            <a:extLst>
              <a:ext uri="{FF2B5EF4-FFF2-40B4-BE49-F238E27FC236}">
                <a16:creationId xmlns:a16="http://schemas.microsoft.com/office/drawing/2014/main" id="{C92703C2-CB93-15F7-5723-8FA7E09779B9}"/>
              </a:ext>
            </a:extLst>
          </p:cNvPr>
          <p:cNvSpPr txBox="1"/>
          <p:nvPr/>
        </p:nvSpPr>
        <p:spPr>
          <a:xfrm>
            <a:off x="21304576" y="10580237"/>
            <a:ext cx="5074531" cy="769441"/>
          </a:xfrm>
          <a:prstGeom prst="rect">
            <a:avLst/>
          </a:prstGeom>
          <a:noFill/>
        </p:spPr>
        <p:txBody>
          <a:bodyPr wrap="square" rtlCol="0">
            <a:spAutoFit/>
          </a:bodyPr>
          <a:lstStyle/>
          <a:p>
            <a:r>
              <a:rPr lang="en-IN" sz="4400" b="1" dirty="0">
                <a:latin typeface="Poppins" panose="00000500000000000000" pitchFamily="2" charset="0"/>
                <a:cs typeface="Poppins" panose="00000500000000000000" pitchFamily="2" charset="0"/>
              </a:rPr>
              <a:t>OUTPUT:</a:t>
            </a:r>
          </a:p>
        </p:txBody>
      </p:sp>
      <p:pic>
        <p:nvPicPr>
          <p:cNvPr id="55" name="Picture 54">
            <a:extLst>
              <a:ext uri="{FF2B5EF4-FFF2-40B4-BE49-F238E27FC236}">
                <a16:creationId xmlns:a16="http://schemas.microsoft.com/office/drawing/2014/main" id="{DB7A9CAD-4499-5AE0-E2C3-63081CF8FEA4}"/>
              </a:ext>
            </a:extLst>
          </p:cNvPr>
          <p:cNvPicPr>
            <a:picLocks noChangeAspect="1"/>
          </p:cNvPicPr>
          <p:nvPr/>
        </p:nvPicPr>
        <p:blipFill>
          <a:blip r:embed="rId10"/>
          <a:stretch>
            <a:fillRect/>
          </a:stretch>
        </p:blipFill>
        <p:spPr>
          <a:xfrm>
            <a:off x="21488398" y="11466649"/>
            <a:ext cx="6494391" cy="3758949"/>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6669</TotalTime>
  <Words>865</Words>
  <Application>Microsoft Office PowerPoint</Application>
  <PresentationFormat>Custom</PresentationFormat>
  <Paragraphs>53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AKHIL SODINAPALLI</cp:lastModifiedBy>
  <cp:revision>203</cp:revision>
  <cp:lastPrinted>2013-08-04T02:58:23Z</cp:lastPrinted>
  <dcterms:created xsi:type="dcterms:W3CDTF">2011-10-21T15:46:33Z</dcterms:created>
  <dcterms:modified xsi:type="dcterms:W3CDTF">2024-10-18T08:50:19Z</dcterms:modified>
</cp:coreProperties>
</file>