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9" name="副标题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标题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zh-CN" altLang="en-US" smtClean="0"/>
              <a:t>单击此处编辑母版标题样式</a:t>
            </a:r>
            <a:endParaRPr kumimoji="0" lang="en-US"/>
          </a:p>
        </p:txBody>
      </p:sp>
      <p:cxnSp>
        <p:nvCxnSpPr>
          <p:cNvPr id="8" name="直接连接符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dirty="0"/>
          </a:p>
        </p:txBody>
      </p:sp>
      <p:sp>
        <p:nvSpPr>
          <p:cNvPr id="15" name="日期占位符 14"/>
          <p:cNvSpPr>
            <a:spLocks noGrp="1"/>
          </p:cNvSpPr>
          <p:nvPr>
            <p:ph type="dt" sz="half" idx="10"/>
          </p:nvPr>
        </p:nvSpPr>
        <p:spPr/>
        <p:txBody>
          <a:bodyPr/>
          <a:lstStyle/>
          <a:p>
            <a:fld id="{530820CF-B880-4189-942D-D702A7CBA730}" type="datetimeFigureOut">
              <a:rPr lang="zh-CN" altLang="en-US" smtClean="0"/>
              <a:pPr/>
              <a:t>2013/12/11</a:t>
            </a:fld>
            <a:endParaRPr lang="zh-CN" altLang="en-US"/>
          </a:p>
        </p:txBody>
      </p:sp>
      <p:sp>
        <p:nvSpPr>
          <p:cNvPr id="16" name="灯片编号占位符 15"/>
          <p:cNvSpPr>
            <a:spLocks noGrp="1"/>
          </p:cNvSpPr>
          <p:nvPr>
            <p:ph type="sldNum" sz="quarter" idx="11"/>
          </p:nvPr>
        </p:nvSpPr>
        <p:spPr/>
        <p:txBody>
          <a:bodyPr/>
          <a:lstStyle/>
          <a:p>
            <a:fld id="{0C913308-F349-4B6D-A68A-DD1791B4A57B}" type="slidenum">
              <a:rPr lang="zh-CN" altLang="en-US" smtClean="0"/>
              <a:pPr/>
              <a:t>‹#›</a:t>
            </a:fld>
            <a:endParaRPr lang="zh-CN" altLang="en-US"/>
          </a:p>
        </p:txBody>
      </p:sp>
      <p:sp>
        <p:nvSpPr>
          <p:cNvPr id="17" name="页脚占位符 16"/>
          <p:cNvSpPr>
            <a:spLocks noGrp="1"/>
          </p:cNvSpPr>
          <p:nvPr>
            <p:ph type="ftr" sz="quarter" idx="12"/>
          </p:nvPr>
        </p:nvSpPr>
        <p:spPr/>
        <p:txBody>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2013/12/11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2013/12/11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9" name="内容占位符 8"/>
          <p:cNvSpPr>
            <a:spLocks noGrp="1"/>
          </p:cNvSpPr>
          <p:nvPr>
            <p:ph idx="1"/>
          </p:nvPr>
        </p:nvSpPr>
        <p:spPr>
          <a:xfrm>
            <a:off x="457200" y="1524000"/>
            <a:ext cx="82296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4" name="日期占位符 13"/>
          <p:cNvSpPr>
            <a:spLocks noGrp="1"/>
          </p:cNvSpPr>
          <p:nvPr>
            <p:ph type="dt" sz="half" idx="14"/>
          </p:nvPr>
        </p:nvSpPr>
        <p:spPr/>
        <p:txBody>
          <a:bodyPr/>
          <a:lstStyle/>
          <a:p>
            <a:fld id="{530820CF-B880-4189-942D-D702A7CBA730}" type="datetimeFigureOut">
              <a:rPr lang="zh-CN" altLang="en-US" smtClean="0"/>
              <a:pPr/>
              <a:t>2013/12/11</a:t>
            </a:fld>
            <a:endParaRPr lang="zh-CN" altLang="en-US"/>
          </a:p>
        </p:txBody>
      </p:sp>
      <p:sp>
        <p:nvSpPr>
          <p:cNvPr id="15" name="灯片编号占位符 14"/>
          <p:cNvSpPr>
            <a:spLocks noGrp="1"/>
          </p:cNvSpPr>
          <p:nvPr>
            <p:ph type="sldNum" sz="quarter" idx="15"/>
          </p:nvPr>
        </p:nvSpPr>
        <p:spPr/>
        <p:txBody>
          <a:bodyPr/>
          <a:lstStyle>
            <a:lvl1pPr algn="ctr">
              <a:defRPr/>
            </a:lvl1pPr>
          </a:lstStyle>
          <a:p>
            <a:fld id="{0C913308-F349-4B6D-A68A-DD1791B4A57B}" type="slidenum">
              <a:rPr lang="zh-CN" altLang="en-US" smtClean="0"/>
              <a:pPr/>
              <a:t>‹#›</a:t>
            </a:fld>
            <a:endParaRPr lang="zh-CN" altLang="en-US"/>
          </a:p>
        </p:txBody>
      </p:sp>
      <p:sp>
        <p:nvSpPr>
          <p:cNvPr id="16" name="页脚占位符 15"/>
          <p:cNvSpPr>
            <a:spLocks noGrp="1"/>
          </p:cNvSpPr>
          <p:nvPr>
            <p:ph type="ftr" sz="quarter" idx="16"/>
          </p:nvPr>
        </p:nvSpPr>
        <p:spPr/>
        <p:txBody>
          <a:bodyPr/>
          <a:lstStyle/>
          <a:p>
            <a:endParaRPr lang="zh-CN" altLang="en-US"/>
          </a:p>
        </p:txBody>
      </p:sp>
      <p:sp>
        <p:nvSpPr>
          <p:cNvPr id="17" name="标题 16"/>
          <p:cNvSpPr>
            <a:spLocks noGrp="1"/>
          </p:cNvSpPr>
          <p:nvPr>
            <p:ph type="title"/>
          </p:nvPr>
        </p:nvSpPr>
        <p:spPr/>
        <p:txBody>
          <a:bodyPr rtlCol="0" anchor="b" anchorCtr="0"/>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pPr/>
              <a:t>2013/12/11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2" name="标题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cxnSp>
        <p:nvCxnSpPr>
          <p:cNvPr id="7" name="直接连接符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530820CF-B880-4189-942D-D702A7CBA730}" type="datetimeFigureOut">
              <a:rPr lang="zh-CN" altLang="en-US" smtClean="0"/>
              <a:pPr/>
              <a:t>2013/12/11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11" name="内容占位符 10"/>
          <p:cNvSpPr>
            <a:spLocks noGrp="1"/>
          </p:cNvSpPr>
          <p:nvPr>
            <p:ph sz="half" idx="1"/>
          </p:nvPr>
        </p:nvSpPr>
        <p:spPr>
          <a:xfrm>
            <a:off x="457200" y="1524000"/>
            <a:ext cx="4059936"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half" idx="2"/>
          </p:nvPr>
        </p:nvSpPr>
        <p:spPr>
          <a:xfrm>
            <a:off x="4648200" y="1524000"/>
            <a:ext cx="4059936"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2013/12/11</a:t>
            </a:fld>
            <a:endParaRPr lang="zh-CN" altLang="en-US"/>
          </a:p>
        </p:txBody>
      </p:sp>
      <p:sp>
        <p:nvSpPr>
          <p:cNvPr id="3" name="文本占位符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32" name="内容占位符 31"/>
          <p:cNvSpPr>
            <a:spLocks noGrp="1"/>
          </p:cNvSpPr>
          <p:nvPr>
            <p:ph sz="half" idx="2"/>
          </p:nvPr>
        </p:nvSpPr>
        <p:spPr>
          <a:xfrm>
            <a:off x="457200" y="2201896"/>
            <a:ext cx="4038600" cy="3913632"/>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34" name="内容占位符 33"/>
          <p:cNvSpPr>
            <a:spLocks noGrp="1"/>
          </p:cNvSpPr>
          <p:nvPr>
            <p:ph sz="quarter" idx="4"/>
          </p:nvPr>
        </p:nvSpPr>
        <p:spPr>
          <a:xfrm>
            <a:off x="4649788" y="2201896"/>
            <a:ext cx="4038600" cy="3913632"/>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 name="标题 1"/>
          <p:cNvSpPr>
            <a:spLocks noGrp="1"/>
          </p:cNvSpPr>
          <p:nvPr>
            <p:ph type="title"/>
          </p:nvPr>
        </p:nvSpPr>
        <p:spPr>
          <a:xfrm>
            <a:off x="457200" y="155448"/>
            <a:ext cx="8229600" cy="1143000"/>
          </a:xfrm>
        </p:spPr>
        <p:txBody>
          <a:bodyPr anchor="b" anchorCtr="0"/>
          <a:lstStyle>
            <a:lvl1pPr>
              <a:defRPr/>
            </a:lvl1pPr>
          </a:lstStyle>
          <a:p>
            <a:r>
              <a:rPr kumimoji="0" lang="zh-CN" altLang="en-US" smtClean="0"/>
              <a:t>单击此处编辑母版标题样式</a:t>
            </a:r>
            <a:endParaRPr kumimoji="0" lang="en-US"/>
          </a:p>
        </p:txBody>
      </p:sp>
      <p:sp>
        <p:nvSpPr>
          <p:cNvPr id="12" name="文本占位符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cxnSp>
        <p:nvCxnSpPr>
          <p:cNvPr id="10" name="直接连接符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pPr/>
              <a:t>2013/12/11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2013/12/11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9" name="内容占位符 28"/>
          <p:cNvSpPr>
            <a:spLocks noGrp="1"/>
          </p:cNvSpPr>
          <p:nvPr>
            <p:ph sz="quarter" idx="1"/>
          </p:nvPr>
        </p:nvSpPr>
        <p:spPr>
          <a:xfrm>
            <a:off x="457200" y="457200"/>
            <a:ext cx="6248400" cy="5715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3" name="文本占位符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31" name="标题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zh-CN" altLang="en-US" smtClean="0"/>
              <a:t>单击此处编辑母版标题样式</a:t>
            </a:r>
            <a:endParaRPr kumimoji="0" lang="en-US"/>
          </a:p>
        </p:txBody>
      </p:sp>
      <p:sp>
        <p:nvSpPr>
          <p:cNvPr id="8" name="日期占位符 7"/>
          <p:cNvSpPr>
            <a:spLocks noGrp="1"/>
          </p:cNvSpPr>
          <p:nvPr>
            <p:ph type="dt" sz="half" idx="14"/>
          </p:nvPr>
        </p:nvSpPr>
        <p:spPr/>
        <p:txBody>
          <a:bodyPr/>
          <a:lstStyle/>
          <a:p>
            <a:fld id="{530820CF-B880-4189-942D-D702A7CBA730}" type="datetimeFigureOut">
              <a:rPr lang="zh-CN" altLang="en-US" smtClean="0"/>
              <a:pPr/>
              <a:t>2013/12/11</a:t>
            </a:fld>
            <a:endParaRPr lang="zh-CN" altLang="en-US"/>
          </a:p>
        </p:txBody>
      </p:sp>
      <p:sp>
        <p:nvSpPr>
          <p:cNvPr id="9" name="灯片编号占位符 8"/>
          <p:cNvSpPr>
            <a:spLocks noGrp="1"/>
          </p:cNvSpPr>
          <p:nvPr>
            <p:ph type="sldNum" sz="quarter" idx="15"/>
          </p:nvPr>
        </p:nvSpPr>
        <p:spPr/>
        <p:txBody>
          <a:bodyPr/>
          <a:lstStyle/>
          <a:p>
            <a:fld id="{0C913308-F349-4B6D-A68A-DD1791B4A57B}" type="slidenum">
              <a:rPr lang="zh-CN" altLang="en-US" smtClean="0"/>
              <a:pPr/>
              <a:t>‹#›</a:t>
            </a:fld>
            <a:endParaRPr lang="zh-CN" altLang="en-US"/>
          </a:p>
        </p:txBody>
      </p:sp>
      <p:sp>
        <p:nvSpPr>
          <p:cNvPr id="10" name="页脚占位符 9"/>
          <p:cNvSpPr>
            <a:spLocks noGrp="1"/>
          </p:cNvSpPr>
          <p:nvPr>
            <p:ph type="ftr" sz="quarter" idx="16"/>
          </p:nvPr>
        </p:nvSpPr>
        <p:spPr/>
        <p:txBody>
          <a:bodyPr/>
          <a:lstStyle/>
          <a:p>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8" name="日期占位符 7"/>
          <p:cNvSpPr>
            <a:spLocks noGrp="1"/>
          </p:cNvSpPr>
          <p:nvPr>
            <p:ph type="dt" sz="half" idx="10"/>
          </p:nvPr>
        </p:nvSpPr>
        <p:spPr/>
        <p:txBody>
          <a:bodyPr/>
          <a:lstStyle/>
          <a:p>
            <a:fld id="{530820CF-B880-4189-942D-D702A7CBA730}" type="datetimeFigureOut">
              <a:rPr lang="zh-CN" altLang="en-US" smtClean="0"/>
              <a:pPr/>
              <a:t>2013/12/11</a:t>
            </a:fld>
            <a:endParaRPr lang="zh-CN" altLang="en-US"/>
          </a:p>
        </p:txBody>
      </p:sp>
      <p:sp>
        <p:nvSpPr>
          <p:cNvPr id="9" name="灯片编号占位符 8"/>
          <p:cNvSpPr>
            <a:spLocks noGrp="1"/>
          </p:cNvSpPr>
          <p:nvPr>
            <p:ph type="sldNum" sz="quarter" idx="11"/>
          </p:nvPr>
        </p:nvSpPr>
        <p:spPr/>
        <p:txBody>
          <a:bodyPr/>
          <a:lstStyle/>
          <a:p>
            <a:fld id="{0C913308-F349-4B6D-A68A-DD1791B4A57B}" type="slidenum">
              <a:rPr lang="zh-CN" altLang="en-US" smtClean="0"/>
              <a:pPr/>
              <a:t>‹#›</a:t>
            </a:fld>
            <a:endParaRPr lang="zh-CN" altLang="en-US"/>
          </a:p>
        </p:txBody>
      </p:sp>
      <p:sp>
        <p:nvSpPr>
          <p:cNvPr id="10" name="页脚占位符 9"/>
          <p:cNvSpPr>
            <a:spLocks noGrp="1"/>
          </p:cNvSpPr>
          <p:nvPr>
            <p:ph type="ftr" sz="quarter" idx="12"/>
          </p:nvPr>
        </p:nvSpPr>
        <p:spPr/>
        <p:txBody>
          <a:bodyPr/>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文本占位符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24" name="日期占位符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530820CF-B880-4189-942D-D702A7CBA730}" type="datetimeFigureOut">
              <a:rPr lang="zh-CN" altLang="en-US" smtClean="0"/>
              <a:pPr/>
              <a:t>2013/12/11</a:t>
            </a:fld>
            <a:endParaRPr lang="zh-CN" altLang="en-US"/>
          </a:p>
        </p:txBody>
      </p:sp>
      <p:sp>
        <p:nvSpPr>
          <p:cNvPr id="10" name="页脚占位符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zh-CN" altLang="en-US"/>
          </a:p>
        </p:txBody>
      </p:sp>
      <p:sp>
        <p:nvSpPr>
          <p:cNvPr id="22" name="灯片编号占位符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0C913308-F349-4B6D-A68A-DD1791B4A57B}" type="slidenum">
              <a:rPr lang="zh-CN" altLang="en-US" smtClean="0"/>
              <a:pPr/>
              <a:t>‹#›</a:t>
            </a:fld>
            <a:endParaRPr lang="zh-CN" altLang="en-US"/>
          </a:p>
        </p:txBody>
      </p:sp>
      <p:sp>
        <p:nvSpPr>
          <p:cNvPr id="5" name="标题占位符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zh-CN" altLang="en-US" smtClean="0"/>
              <a:t>单击此处编辑母版标题样式</a:t>
            </a:r>
            <a:endParaRPr kumimoji="0" lang="en-US"/>
          </a:p>
        </p:txBody>
      </p:sp>
    </p:spTree>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r>
              <a:rPr lang="en-US" altLang="zh-CN" dirty="0" smtClean="0"/>
              <a:t>Bolong </a:t>
            </a:r>
            <a:r>
              <a:rPr lang="en-US" altLang="zh-CN" dirty="0" smtClean="0"/>
              <a:t>yan</a:t>
            </a:r>
            <a:endParaRPr lang="zh-CN" altLang="en-US" dirty="0"/>
          </a:p>
        </p:txBody>
      </p:sp>
      <p:sp>
        <p:nvSpPr>
          <p:cNvPr id="2" name="标题 1"/>
          <p:cNvSpPr>
            <a:spLocks noGrp="1"/>
          </p:cNvSpPr>
          <p:nvPr>
            <p:ph type="ctrTitle"/>
          </p:nvPr>
        </p:nvSpPr>
        <p:spPr/>
        <p:txBody>
          <a:bodyPr/>
          <a:lstStyle/>
          <a:p>
            <a:r>
              <a:rPr lang="en-US" altLang="zh-CN" dirty="0" smtClean="0"/>
              <a:t>Comic Web-Store </a:t>
            </a:r>
            <a:br>
              <a:rPr lang="en-US" altLang="zh-CN" dirty="0" smtClean="0"/>
            </a:br>
            <a:r>
              <a:rPr lang="en-US" altLang="zh-CN" dirty="0" smtClean="0"/>
              <a:t>Database Design</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ER Diagram.jpg"/>
          <p:cNvPicPr>
            <a:picLocks noGrp="1" noChangeAspect="1"/>
          </p:cNvPicPr>
          <p:nvPr>
            <p:ph idx="1"/>
          </p:nvPr>
        </p:nvPicPr>
        <p:blipFill>
          <a:blip r:embed="rId2" cstate="print"/>
          <a:stretch>
            <a:fillRect/>
          </a:stretch>
        </p:blipFill>
        <p:spPr>
          <a:xfrm>
            <a:off x="899592" y="1268760"/>
            <a:ext cx="7488832" cy="5211006"/>
          </a:xfrm>
        </p:spPr>
      </p:pic>
      <p:sp>
        <p:nvSpPr>
          <p:cNvPr id="3" name="标题 2"/>
          <p:cNvSpPr>
            <a:spLocks noGrp="1"/>
          </p:cNvSpPr>
          <p:nvPr>
            <p:ph type="title"/>
          </p:nvPr>
        </p:nvSpPr>
        <p:spPr/>
        <p:txBody>
          <a:bodyPr/>
          <a:lstStyle/>
          <a:p>
            <a:r>
              <a:rPr lang="en-US" altLang="zh-CN" dirty="0" smtClean="0"/>
              <a:t>ER Diagram</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Logic Diagram</a:t>
            </a:r>
            <a:endParaRPr lang="zh-CN" altLang="en-US" dirty="0"/>
          </a:p>
        </p:txBody>
      </p:sp>
      <p:pic>
        <p:nvPicPr>
          <p:cNvPr id="2051" name="Picture 3"/>
          <p:cNvPicPr>
            <a:picLocks noChangeAspect="1" noChangeArrowheads="1"/>
          </p:cNvPicPr>
          <p:nvPr/>
        </p:nvPicPr>
        <p:blipFill>
          <a:blip r:embed="rId2" cstate="print"/>
          <a:srcRect/>
          <a:stretch>
            <a:fillRect/>
          </a:stretch>
        </p:blipFill>
        <p:spPr bwMode="auto">
          <a:xfrm>
            <a:off x="1475656" y="1484784"/>
            <a:ext cx="5544616" cy="4777898"/>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58630" y="2967335"/>
            <a:ext cx="3826753" cy="923330"/>
          </a:xfrm>
          <a:prstGeom prst="rect">
            <a:avLst/>
          </a:prstGeom>
          <a:noFill/>
        </p:spPr>
        <p:txBody>
          <a:bodyPr wrap="none" lIns="91440" tIns="45720" rIns="91440" bIns="45720">
            <a:spAutoFit/>
          </a:bodyPr>
          <a:lstStyle/>
          <a:p>
            <a:pPr algn="ctr"/>
            <a:r>
              <a:rPr lang="en-US" altLang="zh-CN"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Thank you!</a:t>
            </a:r>
            <a:endParaRPr lang="zh-CN" alt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My database is used for a comic store.</a:t>
            </a:r>
          </a:p>
          <a:p>
            <a:endParaRPr lang="en-US" altLang="zh-CN" dirty="0" smtClean="0"/>
          </a:p>
          <a:p>
            <a:r>
              <a:rPr lang="en-US" altLang="zh-CN" dirty="0" smtClean="0"/>
              <a:t>Our store also has online-shopping website.</a:t>
            </a:r>
          </a:p>
          <a:p>
            <a:endParaRPr lang="en-US" altLang="zh-CN" dirty="0" smtClean="0"/>
          </a:p>
          <a:p>
            <a:r>
              <a:rPr lang="en-US" altLang="zh-CN" dirty="0" smtClean="0"/>
              <a:t>We serve consumers to buy books faster and we offer them a return method. </a:t>
            </a:r>
            <a:endParaRPr lang="zh-CN" altLang="en-US" dirty="0"/>
          </a:p>
        </p:txBody>
      </p:sp>
      <p:sp>
        <p:nvSpPr>
          <p:cNvPr id="3" name="标题 2"/>
          <p:cNvSpPr>
            <a:spLocks noGrp="1"/>
          </p:cNvSpPr>
          <p:nvPr>
            <p:ph type="title"/>
          </p:nvPr>
        </p:nvSpPr>
        <p:spPr/>
        <p:txBody>
          <a:bodyPr/>
          <a:lstStyle/>
          <a:p>
            <a:r>
              <a:rPr lang="en-US" altLang="zh-CN" dirty="0" smtClean="0"/>
              <a:t>Mini-World Introduction</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2000" dirty="0" smtClean="0"/>
              <a:t>Enable fast shopping guide</a:t>
            </a:r>
          </a:p>
          <a:p>
            <a:pPr lvl="1"/>
            <a:r>
              <a:rPr lang="zh-CN" altLang="en-US" sz="1600" dirty="0" smtClean="0"/>
              <a:t>Customer can search the comic books by using the search engine in a few second. They pay the money for the products. Credit cards are enabling. </a:t>
            </a:r>
          </a:p>
          <a:p>
            <a:r>
              <a:rPr lang="zh-CN" altLang="en-US" sz="2000" dirty="0" smtClean="0"/>
              <a:t>Enable fast receive</a:t>
            </a:r>
          </a:p>
          <a:p>
            <a:pPr lvl="1"/>
            <a:r>
              <a:rPr lang="zh-CN" altLang="en-US" sz="1600" dirty="0" smtClean="0"/>
              <a:t>The integration of shipment capabilities will help to reduce the delivery period. Customers will receive their products in 24 hours.</a:t>
            </a:r>
          </a:p>
          <a:p>
            <a:r>
              <a:rPr lang="zh-CN" altLang="en-US" sz="2000" dirty="0" smtClean="0"/>
              <a:t>Enable high effective return services</a:t>
            </a:r>
          </a:p>
          <a:p>
            <a:pPr lvl="1"/>
            <a:r>
              <a:rPr lang="zh-CN" altLang="en-US" sz="1600" dirty="0" smtClean="0"/>
              <a:t>The customer service will receive the feedback which is written by customers on time. They will contact the customers after the orders are received. Assiduous after-sales service is one reason why the database is important.</a:t>
            </a:r>
          </a:p>
          <a:p>
            <a:r>
              <a:rPr lang="zh-CN" altLang="en-US" sz="2000" dirty="0" smtClean="0"/>
              <a:t>Enable high-quality management</a:t>
            </a:r>
          </a:p>
          <a:p>
            <a:pPr lvl="1"/>
            <a:r>
              <a:rPr lang="zh-CN" altLang="en-US" sz="1600" dirty="0" smtClean="0"/>
              <a:t>When there are less than 20 books left, the system will remind automatically. The manager can contact the authors. So, new comic books will be advertised on time from the database</a:t>
            </a:r>
            <a:endParaRPr lang="zh-CN" altLang="en-US" dirty="0"/>
          </a:p>
        </p:txBody>
      </p:sp>
      <p:sp>
        <p:nvSpPr>
          <p:cNvPr id="3" name="标题 2"/>
          <p:cNvSpPr>
            <a:spLocks noGrp="1"/>
          </p:cNvSpPr>
          <p:nvPr>
            <p:ph type="title"/>
          </p:nvPr>
        </p:nvSpPr>
        <p:spPr/>
        <p:txBody>
          <a:bodyPr/>
          <a:lstStyle/>
          <a:p>
            <a:r>
              <a:rPr lang="en-US" altLang="zh-CN" dirty="0" smtClean="0"/>
              <a:t>Goals of My Database</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pPr>
              <a:lnSpc>
                <a:spcPct val="80000"/>
              </a:lnSpc>
            </a:pPr>
            <a:r>
              <a:rPr lang="zh-CN" altLang="en-US" sz="2400" dirty="0" smtClean="0"/>
              <a:t>Consumer</a:t>
            </a:r>
          </a:p>
          <a:p>
            <a:pPr lvl="1">
              <a:lnSpc>
                <a:spcPct val="80000"/>
              </a:lnSpc>
            </a:pPr>
            <a:r>
              <a:rPr lang="zh-CN" altLang="en-US" sz="1900" dirty="0" smtClean="0"/>
              <a:t>They will register their accounts with name, </a:t>
            </a:r>
            <a:r>
              <a:rPr lang="zh-CN" altLang="en-US" sz="1900" dirty="0" smtClean="0"/>
              <a:t>password</a:t>
            </a:r>
            <a:r>
              <a:rPr lang="en-US" altLang="zh-CN" sz="1900" dirty="0" smtClean="0"/>
              <a:t>,</a:t>
            </a:r>
            <a:r>
              <a:rPr lang="zh-CN" altLang="en-US" sz="1900" dirty="0" smtClean="0"/>
              <a:t> gender, </a:t>
            </a:r>
            <a:r>
              <a:rPr lang="en-US" altLang="zh-CN" sz="1900" dirty="0" smtClean="0"/>
              <a:t>and phone </a:t>
            </a:r>
            <a:r>
              <a:rPr lang="zh-CN" altLang="en-US" sz="1900" dirty="0" smtClean="0"/>
              <a:t>number. </a:t>
            </a:r>
            <a:r>
              <a:rPr lang="zh-CN" altLang="en-US" sz="1900" dirty="0" smtClean="0"/>
              <a:t>Then, they can search the books which they want to buy from the database.</a:t>
            </a:r>
          </a:p>
          <a:p>
            <a:pPr>
              <a:lnSpc>
                <a:spcPct val="80000"/>
              </a:lnSpc>
            </a:pPr>
            <a:r>
              <a:rPr lang="zh-CN" altLang="en-US" sz="2400" dirty="0" smtClean="0"/>
              <a:t>Product</a:t>
            </a:r>
          </a:p>
          <a:p>
            <a:pPr lvl="1">
              <a:lnSpc>
                <a:spcPct val="80000"/>
              </a:lnSpc>
            </a:pPr>
            <a:r>
              <a:rPr lang="zh-CN" altLang="en-US" sz="1900" dirty="0" smtClean="0"/>
              <a:t>The comic books are registered by the name, </a:t>
            </a:r>
            <a:r>
              <a:rPr lang="zh-CN" altLang="en-US" sz="1900" dirty="0" smtClean="0"/>
              <a:t>author </a:t>
            </a:r>
            <a:r>
              <a:rPr lang="en-US" altLang="zh-CN" sz="1900" dirty="0" smtClean="0"/>
              <a:t>a</a:t>
            </a:r>
            <a:r>
              <a:rPr lang="zh-CN" altLang="en-US" sz="1900" dirty="0" smtClean="0"/>
              <a:t>nd </a:t>
            </a:r>
            <a:r>
              <a:rPr lang="zh-CN" altLang="en-US" sz="1900" dirty="0" smtClean="0"/>
              <a:t>rating and publication date. Consumers can find their targets easily. </a:t>
            </a:r>
          </a:p>
          <a:p>
            <a:pPr>
              <a:lnSpc>
                <a:spcPct val="80000"/>
              </a:lnSpc>
            </a:pPr>
            <a:r>
              <a:rPr lang="zh-CN" altLang="en-US" sz="2400" dirty="0" smtClean="0"/>
              <a:t>Employee </a:t>
            </a:r>
          </a:p>
          <a:p>
            <a:pPr lvl="1">
              <a:lnSpc>
                <a:spcPct val="80000"/>
              </a:lnSpc>
            </a:pPr>
            <a:r>
              <a:rPr lang="zh-CN" altLang="en-US" sz="1900" dirty="0" smtClean="0"/>
              <a:t>They will help the Consumers finish the purchases, receive the feedback messages, mail the products, and receive the returns. The database records with their name, gender, and work experience</a:t>
            </a:r>
            <a:r>
              <a:rPr lang="zh-CN" altLang="en-US" sz="1900" dirty="0" smtClean="0"/>
              <a:t>. </a:t>
            </a:r>
            <a:r>
              <a:rPr lang="en-US" altLang="zh-CN" sz="1900" dirty="0" smtClean="0"/>
              <a:t>We also have high-level employee as our manager to manage the store and staffs</a:t>
            </a:r>
            <a:endParaRPr lang="zh-CN" altLang="en-US" sz="1900" dirty="0" smtClean="0"/>
          </a:p>
          <a:p>
            <a:pPr>
              <a:lnSpc>
                <a:spcPct val="80000"/>
              </a:lnSpc>
            </a:pPr>
            <a:r>
              <a:rPr lang="zh-CN" altLang="en-US" sz="2400" dirty="0" smtClean="0"/>
              <a:t>Distributor</a:t>
            </a:r>
          </a:p>
          <a:p>
            <a:pPr lvl="1">
              <a:lnSpc>
                <a:spcPct val="80000"/>
              </a:lnSpc>
            </a:pPr>
            <a:r>
              <a:rPr lang="zh-CN" altLang="en-US" sz="2100" dirty="0" smtClean="0"/>
              <a:t>The distributor will receive the purchase orders from employee. They will provides the sufficient and high-quality comic books to the book store.</a:t>
            </a:r>
          </a:p>
          <a:p>
            <a:endParaRPr lang="zh-CN" altLang="en-US" dirty="0"/>
          </a:p>
        </p:txBody>
      </p:sp>
      <p:sp>
        <p:nvSpPr>
          <p:cNvPr id="3" name="标题 2"/>
          <p:cNvSpPr>
            <a:spLocks noGrp="1"/>
          </p:cNvSpPr>
          <p:nvPr>
            <p:ph type="title"/>
          </p:nvPr>
        </p:nvSpPr>
        <p:spPr/>
        <p:txBody>
          <a:bodyPr/>
          <a:lstStyle/>
          <a:p>
            <a:r>
              <a:rPr lang="en-US" altLang="zh-CN" dirty="0" smtClean="0"/>
              <a:t>Entities in My Database</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80000"/>
              </a:lnSpc>
            </a:pPr>
            <a:r>
              <a:rPr lang="en-US" altLang="zh-CN" sz="2400" dirty="0" smtClean="0"/>
              <a:t>Buy O</a:t>
            </a:r>
            <a:r>
              <a:rPr lang="zh-CN" altLang="en-US" sz="2400" dirty="0" smtClean="0"/>
              <a:t>rder</a:t>
            </a:r>
            <a:endParaRPr lang="zh-CN" altLang="en-US" sz="2400" dirty="0" smtClean="0"/>
          </a:p>
          <a:p>
            <a:pPr lvl="1">
              <a:lnSpc>
                <a:spcPct val="80000"/>
              </a:lnSpc>
            </a:pPr>
            <a:r>
              <a:rPr lang="zh-CN" altLang="en-US" sz="1900" dirty="0" smtClean="0"/>
              <a:t>This is the core of the database system. It links the products with consumers, employees, and distributors. The store will receive the money automatically from the credit cards and engage automatic consignments. It also can  track the shipment status and re</a:t>
            </a:r>
            <a:r>
              <a:rPr lang="en-US" altLang="zh-CN" sz="1900" dirty="0" smtClean="0"/>
              <a:t>c</a:t>
            </a:r>
            <a:r>
              <a:rPr lang="zh-CN" altLang="en-US" sz="1900" dirty="0" smtClean="0"/>
              <a:t>eive the feedback from consumers.</a:t>
            </a:r>
          </a:p>
          <a:p>
            <a:pPr>
              <a:lnSpc>
                <a:spcPct val="80000"/>
              </a:lnSpc>
            </a:pPr>
            <a:r>
              <a:rPr lang="zh-CN" altLang="en-US" sz="2400" dirty="0" smtClean="0"/>
              <a:t>Shipment </a:t>
            </a:r>
          </a:p>
          <a:p>
            <a:pPr lvl="1">
              <a:lnSpc>
                <a:spcPct val="80000"/>
              </a:lnSpc>
            </a:pPr>
            <a:r>
              <a:rPr lang="zh-CN" altLang="en-US" sz="1900" dirty="0" smtClean="0"/>
              <a:t>After receive the money; the employees will mail the books to the consumers.</a:t>
            </a:r>
          </a:p>
          <a:p>
            <a:pPr>
              <a:lnSpc>
                <a:spcPct val="80000"/>
              </a:lnSpc>
            </a:pPr>
            <a:r>
              <a:rPr lang="zh-CN" altLang="en-US" sz="2400" dirty="0" smtClean="0"/>
              <a:t>Return </a:t>
            </a:r>
          </a:p>
          <a:p>
            <a:pPr lvl="1">
              <a:lnSpc>
                <a:spcPct val="80000"/>
              </a:lnSpc>
            </a:pPr>
            <a:r>
              <a:rPr lang="zh-CN" altLang="en-US" sz="1900" dirty="0" smtClean="0"/>
              <a:t>If the consumers are dissatisfied, they will return the books. The employees will receive the return orders and track the shipment status.</a:t>
            </a:r>
          </a:p>
          <a:p>
            <a:pPr>
              <a:lnSpc>
                <a:spcPct val="80000"/>
              </a:lnSpc>
            </a:pPr>
            <a:r>
              <a:rPr lang="en-US" altLang="zh-CN" sz="2400" dirty="0" smtClean="0"/>
              <a:t>Purchase Order</a:t>
            </a:r>
            <a:endParaRPr lang="zh-CN" altLang="en-US" sz="2400" dirty="0" smtClean="0"/>
          </a:p>
          <a:p>
            <a:pPr lvl="1">
              <a:lnSpc>
                <a:spcPct val="80000"/>
              </a:lnSpc>
            </a:pPr>
            <a:r>
              <a:rPr lang="zh-CN" altLang="en-US" sz="1900" dirty="0" smtClean="0"/>
              <a:t>The employees will order new books from publishing companies.</a:t>
            </a:r>
          </a:p>
          <a:p>
            <a:endParaRPr lang="zh-CN" altLang="en-US" dirty="0"/>
          </a:p>
        </p:txBody>
      </p:sp>
      <p:sp>
        <p:nvSpPr>
          <p:cNvPr id="3" name="标题 2"/>
          <p:cNvSpPr>
            <a:spLocks noGrp="1"/>
          </p:cNvSpPr>
          <p:nvPr>
            <p:ph type="title"/>
          </p:nvPr>
        </p:nvSpPr>
        <p:spPr/>
        <p:txBody>
          <a:bodyPr/>
          <a:lstStyle/>
          <a:p>
            <a:r>
              <a:rPr lang="en-US" altLang="zh-CN" dirty="0" smtClean="0"/>
              <a:t>Transaction in My Database</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D</a:t>
            </a:r>
            <a:r>
              <a:rPr lang="zh-CN" altLang="en-US" dirty="0" smtClean="0"/>
              <a:t>irect </a:t>
            </a:r>
            <a:r>
              <a:rPr lang="zh-CN" altLang="en-US" dirty="0" smtClean="0"/>
              <a:t>users:</a:t>
            </a:r>
          </a:p>
          <a:p>
            <a:pPr lvl="1"/>
            <a:r>
              <a:rPr lang="zh-CN" altLang="en-US" dirty="0" smtClean="0"/>
              <a:t>Book store employees</a:t>
            </a:r>
          </a:p>
          <a:p>
            <a:pPr lvl="2"/>
            <a:r>
              <a:rPr lang="zh-CN" altLang="en-US" dirty="0" smtClean="0"/>
              <a:t>Use the database for services.</a:t>
            </a:r>
          </a:p>
          <a:p>
            <a:pPr lvl="1"/>
            <a:r>
              <a:rPr lang="zh-CN" altLang="en-US" dirty="0" smtClean="0"/>
              <a:t>Book store manager</a:t>
            </a:r>
          </a:p>
          <a:p>
            <a:pPr lvl="2"/>
            <a:r>
              <a:rPr lang="zh-CN" altLang="en-US" dirty="0" smtClean="0"/>
              <a:t>Use the database for get the feedback </a:t>
            </a:r>
            <a:r>
              <a:rPr lang="zh-CN" altLang="en-US" dirty="0" smtClean="0"/>
              <a:t>messages</a:t>
            </a:r>
            <a:endParaRPr lang="en-US" altLang="zh-CN" dirty="0" smtClean="0"/>
          </a:p>
          <a:p>
            <a:r>
              <a:rPr lang="en-US" altLang="zh-CN" dirty="0" smtClean="0"/>
              <a:t>In-d</a:t>
            </a:r>
            <a:r>
              <a:rPr lang="zh-CN" altLang="en-US" dirty="0" smtClean="0"/>
              <a:t>irect </a:t>
            </a:r>
            <a:r>
              <a:rPr lang="zh-CN" altLang="en-US" dirty="0" smtClean="0"/>
              <a:t>users</a:t>
            </a:r>
          </a:p>
          <a:p>
            <a:pPr lvl="1"/>
            <a:r>
              <a:rPr lang="zh-CN" altLang="en-US" dirty="0" smtClean="0"/>
              <a:t>Consumers</a:t>
            </a:r>
          </a:p>
          <a:p>
            <a:pPr lvl="2"/>
            <a:r>
              <a:rPr lang="zh-CN" altLang="en-US" dirty="0" smtClean="0"/>
              <a:t>They will search the books from the database.</a:t>
            </a:r>
          </a:p>
          <a:p>
            <a:pPr lvl="1"/>
            <a:r>
              <a:rPr lang="zh-CN" altLang="en-US" dirty="0" smtClean="0"/>
              <a:t>Administrator</a:t>
            </a:r>
          </a:p>
          <a:p>
            <a:pPr lvl="2"/>
            <a:r>
              <a:rPr lang="zh-CN" altLang="en-US" dirty="0" smtClean="0"/>
              <a:t>People who is responsible for database management and technical support.</a:t>
            </a:r>
          </a:p>
          <a:p>
            <a:pPr lvl="2"/>
            <a:endParaRPr lang="en-US" altLang="zh-CN" dirty="0" smtClean="0"/>
          </a:p>
        </p:txBody>
      </p:sp>
      <p:sp>
        <p:nvSpPr>
          <p:cNvPr id="3" name="标题 2"/>
          <p:cNvSpPr>
            <a:spLocks noGrp="1"/>
          </p:cNvSpPr>
          <p:nvPr>
            <p:ph type="title"/>
          </p:nvPr>
        </p:nvSpPr>
        <p:spPr/>
        <p:txBody>
          <a:bodyPr/>
          <a:lstStyle/>
          <a:p>
            <a:r>
              <a:rPr lang="zh-CN" altLang="en-US" dirty="0" smtClean="0"/>
              <a:t>Direct </a:t>
            </a:r>
            <a:r>
              <a:rPr lang="en-US" altLang="zh-CN" dirty="0" smtClean="0"/>
              <a:t>U</a:t>
            </a:r>
            <a:r>
              <a:rPr lang="zh-CN" altLang="en-US" dirty="0" smtClean="0"/>
              <a:t>sers </a:t>
            </a:r>
            <a:r>
              <a:rPr lang="zh-CN" altLang="en-US" dirty="0" smtClean="0"/>
              <a:t>and Indirect </a:t>
            </a:r>
            <a:r>
              <a:rPr lang="en-US" altLang="zh-CN" dirty="0" smtClean="0"/>
              <a:t>U</a:t>
            </a:r>
            <a:r>
              <a:rPr lang="zh-CN" altLang="en-US" dirty="0" smtClean="0"/>
              <a:t>sers</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90000"/>
              </a:lnSpc>
            </a:pPr>
            <a:r>
              <a:rPr lang="zh-CN" altLang="en-US" sz="2800" dirty="0" smtClean="0"/>
              <a:t>Consumer information </a:t>
            </a:r>
          </a:p>
          <a:p>
            <a:pPr lvl="1">
              <a:lnSpc>
                <a:spcPct val="90000"/>
              </a:lnSpc>
            </a:pPr>
            <a:r>
              <a:rPr lang="zh-CN" altLang="en-US" sz="2500" dirty="0" smtClean="0"/>
              <a:t>It includes </a:t>
            </a:r>
            <a:r>
              <a:rPr lang="zh-CN" altLang="en-US" sz="2500" dirty="0" smtClean="0"/>
              <a:t>consumers</a:t>
            </a:r>
            <a:r>
              <a:rPr lang="en-US" altLang="zh-CN" sz="2500" dirty="0" smtClean="0"/>
              <a:t>’</a:t>
            </a:r>
            <a:r>
              <a:rPr lang="zh-CN" altLang="en-US" sz="2500" dirty="0" smtClean="0"/>
              <a:t>gender</a:t>
            </a:r>
            <a:r>
              <a:rPr lang="zh-CN" altLang="en-US" sz="2500" dirty="0" smtClean="0"/>
              <a:t>, birthday, address, phone, and credit cards.</a:t>
            </a:r>
          </a:p>
          <a:p>
            <a:pPr>
              <a:lnSpc>
                <a:spcPct val="90000"/>
              </a:lnSpc>
            </a:pPr>
            <a:r>
              <a:rPr lang="zh-CN" altLang="en-US" sz="2800" dirty="0" smtClean="0"/>
              <a:t>Feedback</a:t>
            </a:r>
          </a:p>
          <a:p>
            <a:pPr lvl="1">
              <a:lnSpc>
                <a:spcPct val="90000"/>
              </a:lnSpc>
            </a:pPr>
            <a:r>
              <a:rPr lang="zh-CN" altLang="en-US" dirty="0" smtClean="0"/>
              <a:t>When the consumers are purchasing, their information and orders will be seen by the employees. Therefore, the feedbacks will help them to finish the return.</a:t>
            </a:r>
          </a:p>
          <a:p>
            <a:pPr>
              <a:lnSpc>
                <a:spcPct val="90000"/>
              </a:lnSpc>
            </a:pPr>
            <a:r>
              <a:rPr lang="zh-CN" altLang="en-US" sz="2800" dirty="0" smtClean="0"/>
              <a:t>Total price</a:t>
            </a:r>
          </a:p>
          <a:p>
            <a:pPr lvl="1">
              <a:lnSpc>
                <a:spcPct val="90000"/>
              </a:lnSpc>
            </a:pPr>
            <a:r>
              <a:rPr lang="zh-CN" altLang="en-US" dirty="0" smtClean="0"/>
              <a:t>When the consumers confirm the purchase, the system will automatic calculate the spends.</a:t>
            </a:r>
          </a:p>
          <a:p>
            <a:endParaRPr lang="zh-CN" altLang="en-US" dirty="0"/>
          </a:p>
        </p:txBody>
      </p:sp>
      <p:sp>
        <p:nvSpPr>
          <p:cNvPr id="3" name="标题 2"/>
          <p:cNvSpPr>
            <a:spLocks noGrp="1"/>
          </p:cNvSpPr>
          <p:nvPr>
            <p:ph type="title"/>
          </p:nvPr>
        </p:nvSpPr>
        <p:spPr/>
        <p:txBody>
          <a:bodyPr/>
          <a:lstStyle/>
          <a:p>
            <a:r>
              <a:rPr lang="en-US" altLang="zh-CN" dirty="0" smtClean="0"/>
              <a:t>Output </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80000"/>
              </a:lnSpc>
            </a:pPr>
            <a:r>
              <a:rPr lang="zh-CN" altLang="en-US" sz="2800" dirty="0" smtClean="0"/>
              <a:t>Rating</a:t>
            </a:r>
          </a:p>
          <a:p>
            <a:pPr lvl="1">
              <a:lnSpc>
                <a:spcPct val="80000"/>
              </a:lnSpc>
            </a:pPr>
            <a:r>
              <a:rPr lang="zh-CN" altLang="en-US" sz="2500" dirty="0" smtClean="0"/>
              <a:t>When children are searching the comic books, the mature contents can be blocked automatically.</a:t>
            </a:r>
          </a:p>
          <a:p>
            <a:pPr>
              <a:lnSpc>
                <a:spcPct val="80000"/>
              </a:lnSpc>
            </a:pPr>
            <a:r>
              <a:rPr lang="zh-CN" altLang="en-US" sz="2800" dirty="0" smtClean="0"/>
              <a:t>Returning report</a:t>
            </a:r>
          </a:p>
          <a:p>
            <a:pPr lvl="1">
              <a:lnSpc>
                <a:spcPct val="80000"/>
              </a:lnSpc>
            </a:pPr>
            <a:r>
              <a:rPr lang="zh-CN" altLang="en-US" sz="2500" dirty="0" smtClean="0"/>
              <a:t>Database will record the satisfactions or dissatisfactions from the consumers.</a:t>
            </a:r>
          </a:p>
          <a:p>
            <a:pPr>
              <a:lnSpc>
                <a:spcPct val="80000"/>
              </a:lnSpc>
            </a:pPr>
            <a:r>
              <a:rPr lang="zh-CN" altLang="en-US" sz="2800" dirty="0" smtClean="0"/>
              <a:t>Shipment status</a:t>
            </a:r>
          </a:p>
          <a:p>
            <a:pPr lvl="1">
              <a:lnSpc>
                <a:spcPct val="80000"/>
              </a:lnSpc>
            </a:pPr>
            <a:r>
              <a:rPr lang="zh-CN" altLang="en-US" sz="2500" dirty="0" smtClean="0"/>
              <a:t>Enable mail tracking. Consumers will check their mails on website.</a:t>
            </a:r>
          </a:p>
          <a:p>
            <a:pPr>
              <a:lnSpc>
                <a:spcPct val="80000"/>
              </a:lnSpc>
            </a:pPr>
            <a:r>
              <a:rPr lang="zh-CN" altLang="en-US" sz="2800" dirty="0" smtClean="0"/>
              <a:t>Publishing companies report</a:t>
            </a:r>
          </a:p>
          <a:p>
            <a:pPr lvl="1">
              <a:lnSpc>
                <a:spcPct val="80000"/>
              </a:lnSpc>
            </a:pPr>
            <a:r>
              <a:rPr lang="zh-CN" altLang="en-US" sz="2500" dirty="0" smtClean="0"/>
              <a:t>Database will give list of supplier and their information.</a:t>
            </a:r>
          </a:p>
          <a:p>
            <a:endParaRPr lang="zh-CN" altLang="en-US" dirty="0"/>
          </a:p>
        </p:txBody>
      </p:sp>
      <p:sp>
        <p:nvSpPr>
          <p:cNvPr id="3" name="标题 2"/>
          <p:cNvSpPr>
            <a:spLocks noGrp="1"/>
          </p:cNvSpPr>
          <p:nvPr>
            <p:ph type="title"/>
          </p:nvPr>
        </p:nvSpPr>
        <p:spPr/>
        <p:txBody>
          <a:bodyPr/>
          <a:lstStyle/>
          <a:p>
            <a:r>
              <a:rPr lang="en-US" altLang="zh-CN" dirty="0" smtClean="0"/>
              <a:t>Output</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Shortages report</a:t>
            </a:r>
          </a:p>
          <a:p>
            <a:pPr lvl="1"/>
            <a:r>
              <a:rPr lang="en-US" altLang="zh-CN" dirty="0" smtClean="0"/>
              <a:t>Distributor </a:t>
            </a:r>
            <a:r>
              <a:rPr lang="zh-CN" altLang="en-US" dirty="0" smtClean="0"/>
              <a:t>will deliver the products more accurate by grabbing the information from the store manager. </a:t>
            </a:r>
          </a:p>
          <a:p>
            <a:pPr>
              <a:buNone/>
            </a:pPr>
            <a:endParaRPr lang="zh-CN" altLang="en-US" dirty="0"/>
          </a:p>
        </p:txBody>
      </p:sp>
      <p:sp>
        <p:nvSpPr>
          <p:cNvPr id="3" name="标题 2"/>
          <p:cNvSpPr>
            <a:spLocks noGrp="1"/>
          </p:cNvSpPr>
          <p:nvPr>
            <p:ph type="title"/>
          </p:nvPr>
        </p:nvSpPr>
        <p:spPr/>
        <p:txBody>
          <a:bodyPr/>
          <a:lstStyle/>
          <a:p>
            <a:r>
              <a:rPr lang="en-US" altLang="zh-CN" dirty="0" smtClean="0"/>
              <a:t>Output</a:t>
            </a:r>
            <a:endParaRPr lang="zh-CN" alt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纸张">
  <a:themeElements>
    <a:clrScheme name="纸张">
      <a:dk1>
        <a:sysClr val="windowText" lastClr="000000"/>
      </a:dk1>
      <a:lt1>
        <a:sysClr val="window" lastClr="CCE8C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纸张">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纸张">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21</TotalTime>
  <Words>643</Words>
  <Application>Microsoft Office PowerPoint</Application>
  <PresentationFormat>全屏显示(4:3)</PresentationFormat>
  <Paragraphs>68</Paragraphs>
  <Slides>12</Slides>
  <Notes>0</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纸张</vt:lpstr>
      <vt:lpstr>Comic Web-Store  Database Design</vt:lpstr>
      <vt:lpstr>Mini-World Introduction</vt:lpstr>
      <vt:lpstr>Goals of My Database</vt:lpstr>
      <vt:lpstr>Entities in My Database</vt:lpstr>
      <vt:lpstr>Transaction in My Database</vt:lpstr>
      <vt:lpstr>Direct Users and Indirect Users</vt:lpstr>
      <vt:lpstr>Output </vt:lpstr>
      <vt:lpstr>Output</vt:lpstr>
      <vt:lpstr>Output</vt:lpstr>
      <vt:lpstr>ER Diagram</vt:lpstr>
      <vt:lpstr>Logic Diagram</vt:lpstr>
      <vt:lpstr>幻灯片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Comic Web-Store  Database Design</dc:title>
  <dc:creator>LoveBaby</dc:creator>
  <cp:lastModifiedBy>LuvCat</cp:lastModifiedBy>
  <cp:revision>4</cp:revision>
  <dcterms:created xsi:type="dcterms:W3CDTF">2013-12-11T23:32:35Z</dcterms:created>
  <dcterms:modified xsi:type="dcterms:W3CDTF">2013-12-12T00:04:49Z</dcterms:modified>
</cp:coreProperties>
</file>