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3" r:id="rId3"/>
    <p:sldId id="315" r:id="rId4"/>
    <p:sldId id="314" r:id="rId5"/>
    <p:sldId id="316" r:id="rId6"/>
    <p:sldId id="317" r:id="rId7"/>
    <p:sldId id="318" r:id="rId8"/>
    <p:sldId id="319" r:id="rId9"/>
    <p:sldId id="320" r:id="rId10"/>
    <p:sldId id="323" r:id="rId11"/>
    <p:sldId id="324" r:id="rId12"/>
    <p:sldId id="322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Исключения в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9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ошибок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253613" y="1784555"/>
            <a:ext cx="5937134" cy="4601497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StopIteration</a:t>
            </a:r>
            <a:r>
              <a:rPr lang="ru-RU" dirty="0"/>
              <a:t> - порождается встроенной функцией </a:t>
            </a:r>
            <a:r>
              <a:rPr lang="ru-RU" dirty="0" err="1"/>
              <a:t>next</a:t>
            </a:r>
            <a:r>
              <a:rPr lang="ru-RU" dirty="0"/>
              <a:t>, если в итераторе больше нет элементов.</a:t>
            </a:r>
          </a:p>
          <a:p>
            <a:r>
              <a:rPr lang="ru-RU" dirty="0" err="1"/>
              <a:t>ArithmeticError</a:t>
            </a:r>
            <a:r>
              <a:rPr lang="ru-RU" dirty="0"/>
              <a:t> - арифметическая ошибка.</a:t>
            </a:r>
          </a:p>
          <a:p>
            <a:r>
              <a:rPr lang="ru-RU" dirty="0" err="1"/>
              <a:t>FloatingPointError</a:t>
            </a:r>
            <a:r>
              <a:rPr lang="ru-RU" dirty="0"/>
              <a:t> - порождается при неудачном выполнении операции с плавающей запятой. На практике встречается нечасто.</a:t>
            </a:r>
          </a:p>
          <a:p>
            <a:r>
              <a:rPr lang="ru-RU" dirty="0" err="1"/>
              <a:t>OverflowError</a:t>
            </a:r>
            <a:r>
              <a:rPr lang="ru-RU" dirty="0"/>
              <a:t> - возникает, когда результат арифметической операции слишком велик для представления. Не появляется при обычной работе с целыми числами (так как </a:t>
            </a:r>
            <a:r>
              <a:rPr lang="ru-RU" dirty="0" err="1"/>
              <a:t>python</a:t>
            </a:r>
            <a:r>
              <a:rPr lang="ru-RU" dirty="0"/>
              <a:t> поддерживает длинные числа), но может возникать в некоторых других случаях.</a:t>
            </a:r>
          </a:p>
          <a:p>
            <a:r>
              <a:rPr lang="ru-RU" dirty="0" err="1"/>
              <a:t>ZeroDivisionError</a:t>
            </a:r>
            <a:r>
              <a:rPr lang="ru-RU" dirty="0"/>
              <a:t> - деление на ноль.</a:t>
            </a:r>
          </a:p>
          <a:p>
            <a:r>
              <a:rPr lang="ru-RU" dirty="0" err="1"/>
              <a:t>AssertionError</a:t>
            </a:r>
            <a:r>
              <a:rPr lang="ru-RU" dirty="0"/>
              <a:t> - выражение в функции </a:t>
            </a:r>
            <a:r>
              <a:rPr lang="ru-RU" dirty="0" err="1"/>
              <a:t>assert</a:t>
            </a:r>
            <a:r>
              <a:rPr lang="ru-RU" dirty="0"/>
              <a:t> ложно.</a:t>
            </a:r>
          </a:p>
          <a:p>
            <a:r>
              <a:rPr lang="ru-RU" dirty="0" err="1"/>
              <a:t>AttributeError</a:t>
            </a:r>
            <a:r>
              <a:rPr lang="ru-RU" dirty="0"/>
              <a:t> - объект не имеет данного атрибута (значения или метода).</a:t>
            </a:r>
          </a:p>
          <a:p>
            <a:r>
              <a:rPr lang="ru-RU" dirty="0" err="1"/>
              <a:t>BufferError</a:t>
            </a:r>
            <a:r>
              <a:rPr lang="ru-RU" dirty="0"/>
              <a:t> - операция, связанная с буфером, не может быть выполнена.</a:t>
            </a:r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7190746" y="1784555"/>
            <a:ext cx="5001253" cy="4601497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EOFError</a:t>
            </a:r>
            <a:r>
              <a:rPr lang="ru-RU" dirty="0"/>
              <a:t> - функция наткнулась на конец файла и не смогла прочитать то, что хотела.</a:t>
            </a:r>
          </a:p>
          <a:p>
            <a:r>
              <a:rPr lang="ru-RU" dirty="0" err="1"/>
              <a:t>ImportError</a:t>
            </a:r>
            <a:r>
              <a:rPr lang="ru-RU" dirty="0"/>
              <a:t> - не удалось импортирование модуля или его атрибута.</a:t>
            </a:r>
          </a:p>
          <a:p>
            <a:r>
              <a:rPr lang="ru-RU" dirty="0" err="1"/>
              <a:t>LookupError</a:t>
            </a:r>
            <a:r>
              <a:rPr lang="ru-RU" dirty="0"/>
              <a:t> - некорректный индекс или ключ.</a:t>
            </a:r>
          </a:p>
          <a:p>
            <a:r>
              <a:rPr lang="ru-RU" dirty="0" err="1"/>
              <a:t>IndexError</a:t>
            </a:r>
            <a:r>
              <a:rPr lang="ru-RU" dirty="0"/>
              <a:t> - индекс не входит в диапазон элементов.</a:t>
            </a:r>
          </a:p>
          <a:p>
            <a:r>
              <a:rPr lang="ru-RU" dirty="0" err="1"/>
              <a:t>KeyError</a:t>
            </a:r>
            <a:r>
              <a:rPr lang="ru-RU" dirty="0"/>
              <a:t> - несуществующий ключ (в словаре, множестве или другом объекте).</a:t>
            </a:r>
          </a:p>
          <a:p>
            <a:r>
              <a:rPr lang="ru-RU" dirty="0" err="1"/>
              <a:t>MemoryError</a:t>
            </a:r>
            <a:r>
              <a:rPr lang="ru-RU" dirty="0"/>
              <a:t> - недостаточно памяти.</a:t>
            </a:r>
          </a:p>
          <a:p>
            <a:r>
              <a:rPr lang="ru-RU" dirty="0" err="1"/>
              <a:t>NameError</a:t>
            </a:r>
            <a:r>
              <a:rPr lang="ru-RU" dirty="0"/>
              <a:t> - не найдено переменной с таким именем.</a:t>
            </a:r>
          </a:p>
          <a:p>
            <a:r>
              <a:rPr lang="ru-RU" dirty="0" err="1"/>
              <a:t>UnboundLocalError</a:t>
            </a:r>
            <a:r>
              <a:rPr lang="ru-RU" dirty="0"/>
              <a:t> - сделана ссылка на локальную переменную в функции, но переменная не определена ранее</a:t>
            </a:r>
            <a:r>
              <a:rPr lang="ru-RU" dirty="0" smtClean="0"/>
              <a:t>.</a:t>
            </a:r>
          </a:p>
          <a:p>
            <a:r>
              <a:rPr lang="ru-RU" dirty="0" err="1"/>
              <a:t>FileNotFoundError</a:t>
            </a:r>
            <a:r>
              <a:rPr lang="ru-RU" dirty="0"/>
              <a:t> - файл или директория не существует.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нескольких исключений одним блоком </a:t>
            </a:r>
            <a:r>
              <a:rPr lang="ru-RU" dirty="0" err="1"/>
              <a:t>Except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file = open('input-file</a:t>
            </a:r>
            <a:r>
              <a:rPr lang="en-US" dirty="0" smtClean="0"/>
              <a:t>')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 (</a:t>
            </a:r>
            <a:r>
              <a:rPr lang="en-US" dirty="0" err="1"/>
              <a:t>IOError</a:t>
            </a:r>
            <a:r>
              <a:rPr lang="en-US" dirty="0"/>
              <a:t>, </a:t>
            </a:r>
            <a:r>
              <a:rPr lang="en-US" dirty="0" err="1"/>
              <a:t>EOFError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</a:t>
            </a:r>
            <a:r>
              <a:rPr lang="en-US" dirty="0" smtClean="0"/>
              <a:t>(“</a:t>
            </a:r>
            <a:r>
              <a:rPr lang="ru-RU" dirty="0" smtClean="0"/>
              <a:t>Что то пошло не так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file = open(</a:t>
            </a:r>
            <a:r>
              <a:rPr lang="en-US" dirty="0" smtClean="0"/>
              <a:t>'input-file‘</a:t>
            </a:r>
            <a:r>
              <a:rPr lang="ru-RU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 smtClean="0"/>
              <a:t>EOFError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</a:t>
            </a:r>
            <a:r>
              <a:rPr lang="en-US" dirty="0" smtClean="0"/>
              <a:t>("EOF error</a:t>
            </a:r>
            <a:r>
              <a:rPr lang="ru-RU" dirty="0" smtClean="0"/>
              <a:t> обнаружен</a:t>
            </a:r>
            <a:r>
              <a:rPr lang="en-US" dirty="0" smtClean="0"/>
              <a:t>")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except </a:t>
            </a:r>
            <a:r>
              <a:rPr lang="en-US" dirty="0" err="1"/>
              <a:t>IOError</a:t>
            </a:r>
            <a:r>
              <a:rPr lang="en-US" dirty="0"/>
              <a:t> as e:</a:t>
            </a:r>
          </a:p>
          <a:p>
            <a:pPr marL="0" indent="0">
              <a:buNone/>
            </a:pPr>
            <a:r>
              <a:rPr lang="en-US" dirty="0"/>
              <a:t>    print</a:t>
            </a:r>
            <a:r>
              <a:rPr lang="en-US" dirty="0" smtClean="0"/>
              <a:t>("I/O error</a:t>
            </a:r>
            <a:r>
              <a:rPr lang="ru-RU" dirty="0"/>
              <a:t> </a:t>
            </a:r>
            <a:r>
              <a:rPr lang="ru-RU" dirty="0" smtClean="0"/>
              <a:t>обнаружен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41255" y="5541890"/>
            <a:ext cx="1001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Задание: введите в калькулятор вместо цифр строковое значение и обработайте это исключение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8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Exception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возможна инструкция </a:t>
            </a:r>
            <a:r>
              <a:rPr lang="ru-RU" dirty="0" err="1"/>
              <a:t>except</a:t>
            </a:r>
            <a:r>
              <a:rPr lang="ru-RU" dirty="0"/>
              <a:t> без аргументов, которая перехватывает вообще всё (и прерывание с клавиатуры, и системный выход и т. д.). Поэтому в такой форме инструкция </a:t>
            </a:r>
            <a:r>
              <a:rPr lang="ru-RU" dirty="0" err="1"/>
              <a:t>except</a:t>
            </a:r>
            <a:r>
              <a:rPr lang="ru-RU" dirty="0"/>
              <a:t> практически не используется, а используется </a:t>
            </a:r>
            <a:r>
              <a:rPr lang="ru-RU" dirty="0" err="1"/>
              <a:t>except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 smtClean="0"/>
              <a:t>.</a:t>
            </a:r>
          </a:p>
          <a:p>
            <a:r>
              <a:rPr lang="ru-RU" dirty="0"/>
              <a:t>Однако чаще всего перехватывают исключения по одному, для упрощения отладки (вдруг вы ещё другую ошибку сделаете, а </a:t>
            </a:r>
            <a:r>
              <a:rPr lang="ru-RU" dirty="0" err="1"/>
              <a:t>except</a:t>
            </a:r>
            <a:r>
              <a:rPr lang="ru-RU" dirty="0"/>
              <a:t> её перехватит).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2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finally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обработке исключений также можно использовать необязательный блок </a:t>
            </a:r>
            <a:r>
              <a:rPr lang="ru-RU" dirty="0" err="1"/>
              <a:t>finally</a:t>
            </a:r>
            <a:r>
              <a:rPr lang="ru-RU" dirty="0"/>
              <a:t>. Отличительной особенностью этого блока является то, что он выполняется вне зависимости, было ли сгенерировано исключение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В основном, блок </a:t>
            </a:r>
            <a:r>
              <a:rPr lang="ru-RU" dirty="0" err="1"/>
              <a:t>finally</a:t>
            </a:r>
            <a:r>
              <a:rPr lang="ru-RU" dirty="0"/>
              <a:t> применяется для освобождения используемых ресурсов, например, для закрытия файлов. </a:t>
            </a:r>
            <a:endParaRPr lang="en-US" dirty="0"/>
          </a:p>
          <a:p>
            <a:r>
              <a:rPr lang="ru-RU" dirty="0"/>
              <a:t>Но вы вольны использовать его для других </a:t>
            </a:r>
            <a:r>
              <a:rPr lang="ru-RU" dirty="0" smtClean="0"/>
              <a:t>целей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08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управления ошибками, возникающими в ходе выполнения программы, в </a:t>
            </a:r>
            <a:r>
              <a:rPr lang="ru-RU" dirty="0" err="1"/>
              <a:t>Python</a:t>
            </a:r>
            <a:r>
              <a:rPr lang="ru-RU" dirty="0"/>
              <a:t> используются специальные объекты, называемые исключениями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 Если при возникновении ошибки </a:t>
            </a:r>
            <a:r>
              <a:rPr lang="ru-RU" dirty="0" err="1"/>
              <a:t>Python</a:t>
            </a:r>
            <a:r>
              <a:rPr lang="ru-RU" dirty="0"/>
              <a:t> не знает, что делать дальше, создается объект исключения. </a:t>
            </a:r>
            <a:endParaRPr lang="en-US" dirty="0" smtClean="0"/>
          </a:p>
          <a:p>
            <a:r>
              <a:rPr lang="ru-RU" dirty="0"/>
              <a:t>Если в программу включен код обработки исключения, то выполнение программы продолжится, а если нет — программа останавливается и выводит трассировку с отчетом об исключении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Исключения обрабатываются в блоках </a:t>
            </a:r>
            <a:r>
              <a:rPr lang="ru-RU" dirty="0" err="1"/>
              <a:t>try-except</a:t>
            </a:r>
            <a:r>
              <a:rPr lang="ru-RU" dirty="0"/>
              <a:t>. Блок </a:t>
            </a:r>
            <a:r>
              <a:rPr lang="ru-RU" dirty="0" err="1"/>
              <a:t>try-except</a:t>
            </a:r>
            <a:r>
              <a:rPr lang="ru-RU" dirty="0"/>
              <a:t> приказывает </a:t>
            </a:r>
            <a:r>
              <a:rPr lang="ru-RU" dirty="0" err="1"/>
              <a:t>Python</a:t>
            </a:r>
            <a:r>
              <a:rPr lang="ru-RU" dirty="0"/>
              <a:t> выполнить некоторые действия, но при этом также сообщает, что нужно делать при в </a:t>
            </a:r>
            <a:r>
              <a:rPr lang="ru-RU" dirty="0" err="1"/>
              <a:t>озникновении</a:t>
            </a:r>
            <a:r>
              <a:rPr lang="ru-RU" dirty="0"/>
              <a:t> исключения.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С блоками </a:t>
            </a:r>
            <a:r>
              <a:rPr lang="ru-RU" dirty="0" err="1"/>
              <a:t>try-except</a:t>
            </a:r>
            <a:r>
              <a:rPr lang="ru-RU" dirty="0"/>
              <a:t> ваши программы будут работать даже в том случае, если что-то пошло не так. Вместо невразумительной трассировки выводится понятное сообщение об ошибке, которое вы определяете в программе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Напишите простой калькулятор, который выполняет только операцию деления. Программа запрашивает у пользователя первое число </a:t>
            </a:r>
            <a:r>
              <a:rPr lang="ru-RU" dirty="0" err="1" smtClean="0"/>
              <a:t>first_number</a:t>
            </a:r>
            <a:r>
              <a:rPr lang="ru-RU" dirty="0" smtClean="0"/>
              <a:t>, </a:t>
            </a:r>
            <a:r>
              <a:rPr lang="ru-RU" dirty="0"/>
              <a:t>а затем, если пользователь не ввел q для завершения работы, запрашивает второе число </a:t>
            </a:r>
            <a:r>
              <a:rPr lang="ru-RU" dirty="0" err="1" smtClean="0"/>
              <a:t>second_number</a:t>
            </a:r>
            <a:r>
              <a:rPr lang="ru-RU" dirty="0" smtClean="0"/>
              <a:t>. </a:t>
            </a:r>
            <a:r>
              <a:rPr lang="ru-RU" dirty="0"/>
              <a:t>Далее одно число делится на другое для получения результата </a:t>
            </a:r>
            <a:r>
              <a:rPr lang="ru-RU" dirty="0" err="1" smtClean="0"/>
              <a:t>answer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2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 </a:t>
            </a:r>
            <a:r>
              <a:rPr lang="en-US" dirty="0"/>
              <a:t>try-except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1146" y="1905000"/>
            <a:ext cx="10295244" cy="4547419"/>
          </a:xfrm>
        </p:spPr>
        <p:txBody>
          <a:bodyPr>
            <a:normAutofit/>
          </a:bodyPr>
          <a:lstStyle/>
          <a:p>
            <a:r>
              <a:rPr lang="ru-RU" dirty="0"/>
              <a:t>Если вы предполагаете, что в программе может произойти ошибка, напишите блок </a:t>
            </a:r>
            <a:r>
              <a:rPr lang="ru-RU" dirty="0" err="1"/>
              <a:t>try-except</a:t>
            </a:r>
            <a:r>
              <a:rPr lang="ru-RU" dirty="0"/>
              <a:t> для обработки возникающего исключения. </a:t>
            </a:r>
            <a:endParaRPr lang="en-US" dirty="0" smtClean="0"/>
          </a:p>
          <a:p>
            <a:r>
              <a:rPr lang="ru-RU" dirty="0"/>
              <a:t>Вот как выглядит блок </a:t>
            </a:r>
            <a:r>
              <a:rPr lang="ru-RU" dirty="0" err="1"/>
              <a:t>try-except</a:t>
            </a:r>
            <a:r>
              <a:rPr lang="ru-RU" dirty="0"/>
              <a:t> для обработки исключений </a:t>
            </a:r>
            <a:r>
              <a:rPr lang="ru-RU" dirty="0" err="1"/>
              <a:t>ZeroDivisionError</a:t>
            </a:r>
            <a:r>
              <a:rPr lang="ru-RU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try: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print(5/0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except </a:t>
            </a:r>
            <a:r>
              <a:rPr lang="en-US" dirty="0" err="1"/>
              <a:t>ZeroDivisionError</a:t>
            </a:r>
            <a:r>
              <a:rPr lang="en-US" dirty="0"/>
              <a:t>: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print(«</a:t>
            </a:r>
            <a:r>
              <a:rPr lang="ru-RU" dirty="0" smtClean="0"/>
              <a:t>На ноль делить нельзя</a:t>
            </a:r>
            <a:r>
              <a:rPr lang="en-US" dirty="0" smtClean="0"/>
              <a:t>!</a:t>
            </a:r>
            <a:r>
              <a:rPr lang="ru-RU" dirty="0" smtClean="0"/>
              <a:t>»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8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Используя полученные данные измените калькулятор добавив обработку деления на ноль.</a:t>
            </a:r>
          </a:p>
        </p:txBody>
      </p:sp>
    </p:spTree>
    <p:extLst>
      <p:ext uri="{BB962C8B-B14F-4D97-AF65-F5344CB8AC3E}">
        <p14:creationId xmlns:p14="http://schemas.microsoft.com/office/powerpoint/2010/main" val="30023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else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2826" y="1637071"/>
            <a:ext cx="6032090" cy="4807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True: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first_number</a:t>
            </a:r>
            <a:r>
              <a:rPr lang="en-US" dirty="0" smtClean="0"/>
              <a:t> </a:t>
            </a:r>
            <a:r>
              <a:rPr lang="en-US" dirty="0"/>
              <a:t>= input("\</a:t>
            </a:r>
            <a:r>
              <a:rPr lang="en-US" dirty="0" err="1"/>
              <a:t>nFirst</a:t>
            </a:r>
            <a:r>
              <a:rPr lang="en-US" dirty="0"/>
              <a:t> number: ") 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if </a:t>
            </a:r>
            <a:r>
              <a:rPr lang="en-US" dirty="0" err="1"/>
              <a:t>first_number</a:t>
            </a:r>
            <a:r>
              <a:rPr lang="en-US" dirty="0"/>
              <a:t> == 'q</a:t>
            </a:r>
            <a:r>
              <a:rPr lang="en-US" dirty="0" smtClean="0"/>
              <a:t>':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</a:t>
            </a:r>
            <a:r>
              <a:rPr lang="en-US" dirty="0" smtClean="0"/>
              <a:t>break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second_number</a:t>
            </a:r>
            <a:r>
              <a:rPr lang="en-US" dirty="0" smtClean="0"/>
              <a:t> </a:t>
            </a:r>
            <a:r>
              <a:rPr lang="en-US" dirty="0"/>
              <a:t>= input("Second number: ")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try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answer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first_number</a:t>
            </a:r>
            <a:r>
              <a:rPr lang="en-US" dirty="0"/>
              <a:t>) /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second_number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except </a:t>
            </a:r>
            <a:r>
              <a:rPr lang="en-US" dirty="0" err="1"/>
              <a:t>ZeroDivisionError</a:t>
            </a:r>
            <a:r>
              <a:rPr lang="en-US" dirty="0"/>
              <a:t>: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print</a:t>
            </a:r>
            <a:r>
              <a:rPr lang="en-US" dirty="0"/>
              <a:t>("You can't divide by 0!") 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  <a:r>
              <a:rPr lang="en-US" dirty="0"/>
              <a:t>: print(answer)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993626" y="1637071"/>
            <a:ext cx="3849330" cy="4807973"/>
          </a:xfrm>
        </p:spPr>
        <p:txBody>
          <a:bodyPr>
            <a:normAutofit/>
          </a:bodyPr>
          <a:lstStyle/>
          <a:p>
            <a:r>
              <a:rPr lang="ru-RU" dirty="0"/>
              <a:t>Данный пример также включает блок </a:t>
            </a:r>
            <a:r>
              <a:rPr lang="ru-RU" dirty="0" err="1"/>
              <a:t>else</a:t>
            </a:r>
            <a:r>
              <a:rPr lang="ru-RU" dirty="0"/>
              <a:t>. Любой код, зависящий от успешного выполнения блока </a:t>
            </a:r>
            <a:r>
              <a:rPr lang="ru-RU" dirty="0" err="1"/>
              <a:t>try</a:t>
            </a:r>
            <a:r>
              <a:rPr lang="ru-RU" dirty="0"/>
              <a:t>, размещается в блоке </a:t>
            </a:r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r>
              <a:rPr lang="ru-RU" dirty="0"/>
              <a:t> В данном случае, если операция деления выполняется успешно, блок </a:t>
            </a:r>
            <a:r>
              <a:rPr lang="ru-RU" dirty="0" err="1"/>
              <a:t>else</a:t>
            </a:r>
            <a:r>
              <a:rPr lang="ru-RU" dirty="0"/>
              <a:t> используется для вывода результата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8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else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4652" y="1905000"/>
            <a:ext cx="10068232" cy="4232788"/>
          </a:xfrm>
        </p:spPr>
        <p:txBody>
          <a:bodyPr>
            <a:normAutofit/>
          </a:bodyPr>
          <a:lstStyle/>
          <a:p>
            <a:r>
              <a:rPr lang="ru-RU" dirty="0"/>
              <a:t>Блок </a:t>
            </a:r>
            <a:r>
              <a:rPr lang="ru-RU" dirty="0" err="1"/>
              <a:t>try-except-else</a:t>
            </a:r>
            <a:r>
              <a:rPr lang="ru-RU" dirty="0"/>
              <a:t> работает так: </a:t>
            </a:r>
            <a:endParaRPr lang="en-US" dirty="0" smtClean="0"/>
          </a:p>
          <a:p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/>
              <a:t>пытается выполнить код в блоке </a:t>
            </a:r>
            <a:r>
              <a:rPr lang="ru-RU" dirty="0" err="1"/>
              <a:t>try</a:t>
            </a:r>
            <a:r>
              <a:rPr lang="ru-RU" dirty="0"/>
              <a:t>. В блоках </a:t>
            </a:r>
            <a:r>
              <a:rPr lang="ru-RU" dirty="0" err="1"/>
              <a:t>try</a:t>
            </a:r>
            <a:r>
              <a:rPr lang="ru-RU" dirty="0"/>
              <a:t> следует размещать только тот код, при выполнении которого может возникнуть исключение. </a:t>
            </a:r>
            <a:endParaRPr lang="en-US" dirty="0" smtClean="0"/>
          </a:p>
          <a:p>
            <a:r>
              <a:rPr lang="ru-RU" dirty="0" smtClean="0"/>
              <a:t>Иногда </a:t>
            </a:r>
            <a:r>
              <a:rPr lang="ru-RU" dirty="0"/>
              <a:t>некоторый код должен выполняться только в том случае, если выполнение </a:t>
            </a:r>
            <a:r>
              <a:rPr lang="ru-RU" dirty="0" err="1"/>
              <a:t>try</a:t>
            </a:r>
            <a:r>
              <a:rPr lang="ru-RU" dirty="0"/>
              <a:t> прошло успешно; такой код размещается в блоке </a:t>
            </a:r>
            <a:r>
              <a:rPr lang="ru-RU" dirty="0" err="1"/>
              <a:t>else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Блок </a:t>
            </a:r>
            <a:r>
              <a:rPr lang="ru-RU" dirty="0" err="1"/>
              <a:t>except</a:t>
            </a:r>
            <a:r>
              <a:rPr lang="ru-RU" dirty="0"/>
              <a:t> сообщает </a:t>
            </a:r>
            <a:r>
              <a:rPr lang="ru-RU" dirty="0" err="1"/>
              <a:t>Python</a:t>
            </a:r>
            <a:r>
              <a:rPr lang="ru-RU" dirty="0"/>
              <a:t>, что делать, если при выполнении кода </a:t>
            </a:r>
            <a:r>
              <a:rPr lang="ru-RU" dirty="0" err="1"/>
              <a:t>try</a:t>
            </a:r>
            <a:r>
              <a:rPr lang="ru-RU" dirty="0"/>
              <a:t> произошло определенное исключение. </a:t>
            </a:r>
            <a:endParaRPr lang="en-US" dirty="0" smtClean="0"/>
          </a:p>
          <a:p>
            <a:r>
              <a:rPr lang="ru-RU" dirty="0" smtClean="0"/>
              <a:t>Заранее </a:t>
            </a:r>
            <a:r>
              <a:rPr lang="ru-RU" dirty="0"/>
              <a:t>определяя вероятные источники ошибок, вы повышаете надежность своих программ, которые продолжают работать даже при вводе некорректных данных или при недоступности ресурсов. Ваш код оказывается защищенным от случайных ошибок пользователей и сознательных атак</a:t>
            </a:r>
            <a:r>
              <a:rPr lang="ru-RU" dirty="0" smtClean="0"/>
              <a:t>.</a:t>
            </a:r>
          </a:p>
          <a:p>
            <a:r>
              <a:rPr lang="ru-RU" dirty="0"/>
              <a:t>Оператор </a:t>
            </a:r>
            <a:r>
              <a:rPr lang="ru-RU" dirty="0" err="1"/>
              <a:t>else</a:t>
            </a:r>
            <a:r>
              <a:rPr lang="ru-RU" dirty="0"/>
              <a:t> всегда должен предшествовать блокам </a:t>
            </a:r>
            <a:r>
              <a:rPr lang="ru-RU" dirty="0" err="1"/>
              <a:t>except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в ваш калькулятор блок </a:t>
            </a:r>
            <a:r>
              <a:rPr lang="en-US" dirty="0" smtClean="0"/>
              <a:t>else</a:t>
            </a:r>
            <a:endParaRPr lang="ru-RU" dirty="0" smtClean="0"/>
          </a:p>
          <a:p>
            <a:r>
              <a:rPr lang="ru-RU" dirty="0" smtClean="0"/>
              <a:t>Попробуйте </a:t>
            </a:r>
            <a:r>
              <a:rPr lang="ru-RU" dirty="0"/>
              <a:t>прочитать данные с файла test_file.txt не создавая этот файл.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исключения </a:t>
            </a:r>
            <a:r>
              <a:rPr lang="en-US" dirty="0" err="1"/>
              <a:t>FileNotFoundError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стандартных проблем при работе с файлами — отсутствие необходимых файлов. </a:t>
            </a:r>
            <a:endParaRPr lang="en-US" dirty="0" smtClean="0"/>
          </a:p>
          <a:p>
            <a:r>
              <a:rPr lang="ru-RU" dirty="0" smtClean="0"/>
              <a:t>При попытке открыть несуществующий файл в </a:t>
            </a:r>
            <a:r>
              <a:rPr lang="ru-RU" dirty="0"/>
              <a:t>последней строке трассировки упоминается </a:t>
            </a:r>
            <a:r>
              <a:rPr lang="ru-RU" dirty="0" err="1"/>
              <a:t>FileNotFoundError</a:t>
            </a:r>
            <a:r>
              <a:rPr lang="ru-RU" dirty="0"/>
              <a:t>: это исключение выдается в том случае, если </a:t>
            </a:r>
            <a:r>
              <a:rPr lang="ru-RU" dirty="0" err="1"/>
              <a:t>Python</a:t>
            </a:r>
            <a:r>
              <a:rPr lang="ru-RU" dirty="0"/>
              <a:t> не может найти открываемый файл. В данном примере функция </a:t>
            </a:r>
            <a:r>
              <a:rPr lang="ru-RU" dirty="0" err="1"/>
              <a:t>open</a:t>
            </a:r>
            <a:r>
              <a:rPr lang="ru-RU" dirty="0"/>
              <a:t>() порождает ошибку, и, чтобы обработать ее, блок </a:t>
            </a:r>
            <a:r>
              <a:rPr lang="ru-RU" dirty="0" err="1"/>
              <a:t>try</a:t>
            </a:r>
            <a:r>
              <a:rPr lang="ru-RU" dirty="0"/>
              <a:t> начинается перед строкой с вызовом </a:t>
            </a:r>
            <a:r>
              <a:rPr lang="ru-RU" dirty="0" err="1"/>
              <a:t>open</a:t>
            </a:r>
            <a:r>
              <a:rPr lang="ru-RU" dirty="0" smtClean="0"/>
              <a:t>():</a:t>
            </a:r>
          </a:p>
          <a:p>
            <a:endParaRPr lang="ru-RU" dirty="0"/>
          </a:p>
          <a:p>
            <a:r>
              <a:rPr lang="ru-RU" dirty="0" smtClean="0"/>
              <a:t>Задание напишите обработку исключения самостоятельно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2928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3984</TotalTime>
  <Words>941</Words>
  <Application>Microsoft Office PowerPoint</Application>
  <PresentationFormat>Широкоэкранный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Исключения</vt:lpstr>
      <vt:lpstr>Исключения</vt:lpstr>
      <vt:lpstr>Исключения</vt:lpstr>
      <vt:lpstr>Блоки try-except </vt:lpstr>
      <vt:lpstr>Задание</vt:lpstr>
      <vt:lpstr>Блок else </vt:lpstr>
      <vt:lpstr>Блок else </vt:lpstr>
      <vt:lpstr>Задание</vt:lpstr>
      <vt:lpstr>Обработка исключения FileNotFoundError </vt:lpstr>
      <vt:lpstr>Список ошибок</vt:lpstr>
      <vt:lpstr>Обработка нескольких исключений одним блоком Except</vt:lpstr>
      <vt:lpstr>except Exception</vt:lpstr>
      <vt:lpstr>Блок 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admin</cp:lastModifiedBy>
  <cp:revision>176</cp:revision>
  <dcterms:created xsi:type="dcterms:W3CDTF">2022-03-08T07:28:23Z</dcterms:created>
  <dcterms:modified xsi:type="dcterms:W3CDTF">2022-10-18T03:56:39Z</dcterms:modified>
</cp:coreProperties>
</file>