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5" r:id="rId5"/>
    <p:sldId id="258" r:id="rId6"/>
    <p:sldId id="261" r:id="rId7"/>
    <p:sldId id="262" r:id="rId8"/>
    <p:sldId id="263" r:id="rId9"/>
    <p:sldId id="264" r:id="rId10"/>
    <p:sldId id="257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76" r:id="rId23"/>
    <p:sldId id="274" r:id="rId24"/>
    <p:sldId id="275" r:id="rId25"/>
    <p:sldId id="280" r:id="rId26"/>
    <p:sldId id="282" r:id="rId27"/>
    <p:sldId id="283" r:id="rId28"/>
    <p:sldId id="281" r:id="rId29"/>
    <p:sldId id="284" r:id="rId30"/>
    <p:sldId id="31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608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8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92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035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55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379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08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23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83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10F4-F821-470E-B5FF-724CC12C49AE}" type="datetimeFigureOut">
              <a:rPr lang="ru-RU" smtClean="0"/>
              <a:t>13.10.2022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7AD8B2-2229-41F0-929D-857BA70090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6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random-v-pyth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типами данных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557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Числа</a:t>
            </a:r>
            <a:endParaRPr lang="en-US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числами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8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достаточно просто работать с числами, ведь сам язык является простым и одновременно мощным. Он поддерживает всего три числовых типа:</a:t>
            </a:r>
          </a:p>
          <a:p>
            <a:r>
              <a:rPr lang="ru-RU" dirty="0" err="1"/>
              <a:t>int</a:t>
            </a:r>
            <a:r>
              <a:rPr lang="ru-RU" dirty="0"/>
              <a:t> (целые числа)</a:t>
            </a:r>
          </a:p>
          <a:p>
            <a:r>
              <a:rPr lang="ru-RU" dirty="0" err="1"/>
              <a:t>float</a:t>
            </a:r>
            <a:r>
              <a:rPr lang="ru-RU" dirty="0"/>
              <a:t> (числа с плавающей точкой)</a:t>
            </a:r>
          </a:p>
          <a:p>
            <a:r>
              <a:rPr lang="ru-RU" dirty="0" err="1"/>
              <a:t>complex</a:t>
            </a:r>
            <a:r>
              <a:rPr lang="ru-RU" dirty="0"/>
              <a:t> (комплексные числа)</a:t>
            </a:r>
          </a:p>
          <a:p>
            <a:endParaRPr lang="ru-RU" dirty="0"/>
          </a:p>
          <a:p>
            <a:r>
              <a:rPr lang="ru-RU" dirty="0"/>
              <a:t>Хотя </a:t>
            </a:r>
            <a:r>
              <a:rPr lang="ru-RU" dirty="0" err="1"/>
              <a:t>int</a:t>
            </a:r>
            <a:r>
              <a:rPr lang="ru-RU" dirty="0"/>
              <a:t> и </a:t>
            </a:r>
            <a:r>
              <a:rPr lang="ru-RU" dirty="0" err="1"/>
              <a:t>float</a:t>
            </a:r>
            <a:r>
              <a:rPr lang="ru-RU" dirty="0"/>
              <a:t> присутствуют в большинстве других языков программирования, наличие типа комплексных чисел — уникальная особенность </a:t>
            </a:r>
            <a:r>
              <a:rPr lang="ru-RU" dirty="0" err="1"/>
              <a:t>Python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8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589211" y="542110"/>
            <a:ext cx="4342893" cy="576262"/>
          </a:xfrm>
        </p:spPr>
        <p:txBody>
          <a:bodyPr/>
          <a:lstStyle/>
          <a:p>
            <a:r>
              <a:rPr lang="ru-RU" dirty="0"/>
              <a:t>Целые числа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2589212" y="1342103"/>
            <a:ext cx="4342893" cy="4560923"/>
          </a:xfrm>
        </p:spPr>
        <p:txBody>
          <a:bodyPr/>
          <a:lstStyle/>
          <a:p>
            <a:r>
              <a:rPr lang="ru-RU" dirty="0"/>
              <a:t>Для создания целого числа нужно присвоить соответствующее значение переменной.</a:t>
            </a:r>
          </a:p>
          <a:p>
            <a:r>
              <a:rPr lang="en-US" dirty="0"/>
              <a:t>var1 = 25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/>
              <a:t>Правильно</a:t>
            </a:r>
          </a:p>
          <a:p>
            <a:r>
              <a:rPr lang="en-US" dirty="0"/>
              <a:t>var1 = "25" # </a:t>
            </a:r>
            <a:r>
              <a:rPr lang="ru-RU" dirty="0"/>
              <a:t>Неправильно</a:t>
            </a:r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также можно создавать крупные числа, но в таком случае нельзя использовать запятые.</a:t>
            </a:r>
          </a:p>
          <a:p>
            <a:pPr marL="0" indent="0">
              <a:buNone/>
            </a:pPr>
            <a:r>
              <a:rPr lang="en-US" dirty="0"/>
              <a:t>var1 = 1,000,000 # </a:t>
            </a:r>
            <a:r>
              <a:rPr lang="ru-RU" dirty="0"/>
              <a:t>неправильно</a:t>
            </a:r>
          </a:p>
          <a:p>
            <a:pPr marL="0" indent="0">
              <a:buNone/>
            </a:pPr>
            <a:r>
              <a:rPr lang="en-US" dirty="0"/>
              <a:t>var1 = 1_000_000 # </a:t>
            </a:r>
            <a:r>
              <a:rPr lang="ru-RU" dirty="0"/>
              <a:t>правильно</a:t>
            </a:r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>
          <a:xfrm>
            <a:off x="7166956" y="542110"/>
            <a:ext cx="4646501" cy="576262"/>
          </a:xfrm>
        </p:spPr>
        <p:txBody>
          <a:bodyPr/>
          <a:lstStyle/>
          <a:p>
            <a:r>
              <a:rPr lang="ru-RU" dirty="0"/>
              <a:t>Числа с плавающей точкой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7166957" y="1342103"/>
            <a:ext cx="4338674" cy="4557695"/>
          </a:xfrm>
        </p:spPr>
        <p:txBody>
          <a:bodyPr/>
          <a:lstStyle/>
          <a:p>
            <a:r>
              <a:rPr lang="ru-RU" dirty="0"/>
              <a:t>Для создания числа с плавающей точкой, типа </a:t>
            </a:r>
            <a:r>
              <a:rPr lang="ru-RU" dirty="0" err="1"/>
              <a:t>float</a:t>
            </a:r>
            <a:r>
              <a:rPr lang="ru-RU" dirty="0"/>
              <a:t>, нужно аналогичным образом присвоить значение переменной.</a:t>
            </a:r>
          </a:p>
          <a:p>
            <a:r>
              <a:rPr lang="en-US" dirty="0"/>
              <a:t>var1 = 0.001</a:t>
            </a:r>
          </a:p>
          <a:p>
            <a:r>
              <a:rPr lang="en-US" dirty="0" err="1"/>
              <a:t>Var</a:t>
            </a:r>
            <a:r>
              <a:rPr lang="en-US" dirty="0"/>
              <a:t> = 3.00</a:t>
            </a:r>
          </a:p>
        </p:txBody>
      </p:sp>
    </p:spTree>
    <p:extLst>
      <p:ext uri="{BB962C8B-B14F-4D97-AF65-F5344CB8AC3E}">
        <p14:creationId xmlns:p14="http://schemas.microsoft.com/office/powerpoint/2010/main" val="706397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Комплексные числа</a:t>
            </a:r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2589211" y="2133600"/>
            <a:ext cx="9150505" cy="4414684"/>
          </a:xfrm>
        </p:spPr>
        <p:txBody>
          <a:bodyPr>
            <a:normAutofit/>
          </a:bodyPr>
          <a:lstStyle/>
          <a:p>
            <a:r>
              <a:rPr lang="ru-RU" dirty="0" err="1"/>
              <a:t>Ко́мпле́ксные</a:t>
            </a:r>
            <a:r>
              <a:rPr lang="ru-RU" dirty="0"/>
              <a:t> </a:t>
            </a:r>
            <a:r>
              <a:rPr lang="ru-RU" dirty="0" err="1"/>
              <a:t>чи́сла</a:t>
            </a:r>
            <a:r>
              <a:rPr lang="ru-RU" dirty="0"/>
              <a:t> </a:t>
            </a:r>
            <a:r>
              <a:rPr lang="en-US" dirty="0"/>
              <a:t> — </a:t>
            </a:r>
            <a:r>
              <a:rPr lang="ru-RU" dirty="0"/>
              <a:t>числа вида </a:t>
            </a:r>
            <a:r>
              <a:rPr lang="en-US" dirty="0"/>
              <a:t>a + b </a:t>
            </a:r>
            <a:r>
              <a:rPr lang="en-US" dirty="0" err="1"/>
              <a:t>i</a:t>
            </a:r>
            <a:r>
              <a:rPr lang="en-US" dirty="0"/>
              <a:t> , </a:t>
            </a:r>
            <a:r>
              <a:rPr lang="ru-RU" dirty="0"/>
              <a:t>где </a:t>
            </a:r>
            <a:r>
              <a:rPr lang="en-US" dirty="0"/>
              <a:t>a , b — </a:t>
            </a:r>
            <a:r>
              <a:rPr lang="ru-RU" dirty="0"/>
              <a:t>вещественные числа, </a:t>
            </a:r>
            <a:r>
              <a:rPr lang="en-US" dirty="0" err="1"/>
              <a:t>i</a:t>
            </a:r>
            <a:r>
              <a:rPr lang="en-US" dirty="0"/>
              <a:t> — </a:t>
            </a:r>
            <a:r>
              <a:rPr lang="ru-RU" dirty="0"/>
              <a:t>мнимая единица, то есть число, для которого выполняется равенство: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u-RU" dirty="0"/>
              <a:t>**</a:t>
            </a:r>
            <a:r>
              <a:rPr lang="en-US" dirty="0"/>
              <a:t>2 = − 1. </a:t>
            </a:r>
            <a:endParaRPr lang="ru-RU" dirty="0"/>
          </a:p>
          <a:p>
            <a:r>
              <a:rPr lang="ru-RU" dirty="0" err="1"/>
              <a:t>Python</a:t>
            </a:r>
            <a:r>
              <a:rPr lang="ru-RU" dirty="0"/>
              <a:t> поддерживает их «из коробки». </a:t>
            </a:r>
          </a:p>
          <a:p>
            <a:r>
              <a:rPr lang="ru-RU" dirty="0"/>
              <a:t>Можно ли обойтись вообще без комплексных чисел? Можно, конечно. Просто, с ними многое описать удобнее и короче. С их практическим применением Вы можете столкнуться как в прикладных областях, вроде ТОЭ, 2D графики и даже отдельных разделов экономики, так и в фундаментальных дисциплинах, вроде </a:t>
            </a:r>
            <a:r>
              <a:rPr lang="ru-RU" dirty="0" err="1"/>
              <a:t>магнитодинамики</a:t>
            </a:r>
            <a:r>
              <a:rPr lang="ru-RU" dirty="0"/>
              <a:t>, квантовой механики и Общей Теории Относительности. </a:t>
            </a:r>
          </a:p>
          <a:p>
            <a:r>
              <a:rPr lang="en-US" dirty="0"/>
              <a:t>var1 = 2 + 2j</a:t>
            </a:r>
            <a:endParaRPr lang="ru-RU" dirty="0"/>
          </a:p>
          <a:p>
            <a:r>
              <a:rPr lang="en-US" dirty="0"/>
              <a:t>var2 = 3 + 4j</a:t>
            </a:r>
            <a:endParaRPr lang="ru-RU" dirty="0"/>
          </a:p>
          <a:p>
            <a:r>
              <a:rPr lang="en-US" dirty="0"/>
              <a:t>sum = var1 + var2</a:t>
            </a:r>
          </a:p>
        </p:txBody>
      </p:sp>
    </p:spTree>
    <p:extLst>
      <p:ext uri="{BB962C8B-B14F-4D97-AF65-F5344CB8AC3E}">
        <p14:creationId xmlns:p14="http://schemas.microsoft.com/office/powerpoint/2010/main" val="10667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Конвертация типов чисел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Конвертация типа — это метод конвертации числа из одного типа в другой. Для этого можно использовать функции </a:t>
            </a:r>
            <a:r>
              <a:rPr lang="ru-RU" dirty="0" err="1"/>
              <a:t>float</a:t>
            </a:r>
            <a:r>
              <a:rPr lang="ru-RU" dirty="0"/>
              <a:t>(), </a:t>
            </a:r>
            <a:r>
              <a:rPr lang="ru-RU" dirty="0" err="1"/>
              <a:t>int</a:t>
            </a:r>
            <a:r>
              <a:rPr lang="ru-RU" dirty="0"/>
              <a:t>()</a:t>
            </a:r>
          </a:p>
          <a:p>
            <a:r>
              <a:rPr lang="ru-RU" dirty="0"/>
              <a:t>x = 1 # создание целого числа </a:t>
            </a:r>
          </a:p>
          <a:p>
            <a:r>
              <a:rPr lang="ru-RU" dirty="0"/>
              <a:t>y = 2.0 # создание числа с плавающей точкой </a:t>
            </a:r>
          </a:p>
          <a:p>
            <a:r>
              <a:rPr lang="ru-RU" dirty="0"/>
              <a:t>a = </a:t>
            </a:r>
            <a:r>
              <a:rPr lang="ru-RU" dirty="0" err="1"/>
              <a:t>float</a:t>
            </a:r>
            <a:r>
              <a:rPr lang="ru-RU" dirty="0"/>
              <a:t>(x) # преобразование целого числа в число с плавающей точкой </a:t>
            </a:r>
          </a:p>
          <a:p>
            <a:r>
              <a:rPr lang="ru-RU" dirty="0"/>
              <a:t>b = </a:t>
            </a:r>
            <a:r>
              <a:rPr lang="ru-RU" dirty="0" err="1"/>
              <a:t>int</a:t>
            </a:r>
            <a:r>
              <a:rPr lang="ru-RU" dirty="0"/>
              <a:t>(</a:t>
            </a:r>
            <a:r>
              <a:rPr lang="en-US" dirty="0"/>
              <a:t>y</a:t>
            </a:r>
            <a:r>
              <a:rPr lang="ru-RU" dirty="0"/>
              <a:t>) # преобразование числа с плавающей точкой в ​​целое число </a:t>
            </a:r>
          </a:p>
          <a:p>
            <a:r>
              <a:rPr lang="ru-RU" dirty="0" err="1"/>
              <a:t>print</a:t>
            </a:r>
            <a:r>
              <a:rPr lang="ru-RU" dirty="0"/>
              <a:t>(a, </a:t>
            </a:r>
            <a:r>
              <a:rPr lang="ru-RU" dirty="0" err="1"/>
              <a:t>type</a:t>
            </a:r>
            <a:r>
              <a:rPr lang="ru-RU" dirty="0"/>
              <a:t>(a)) </a:t>
            </a:r>
            <a:endParaRPr lang="en-US" dirty="0"/>
          </a:p>
          <a:p>
            <a:r>
              <a:rPr lang="ru-RU" dirty="0" err="1"/>
              <a:t>print</a:t>
            </a:r>
            <a:r>
              <a:rPr lang="ru-RU" dirty="0"/>
              <a:t>(b, </a:t>
            </a:r>
            <a:r>
              <a:rPr lang="ru-RU" dirty="0" err="1"/>
              <a:t>type</a:t>
            </a:r>
            <a:r>
              <a:rPr lang="ru-RU" dirty="0"/>
              <a:t>(b))</a:t>
            </a:r>
            <a:endParaRPr lang="en-US" dirty="0"/>
          </a:p>
          <a:p>
            <a:r>
              <a:rPr lang="en-US" dirty="0"/>
              <a:t>1.0 &lt;class 'float'&gt; </a:t>
            </a:r>
          </a:p>
          <a:p>
            <a:r>
              <a:rPr lang="en-US" dirty="0"/>
              <a:t>2 &lt;class '</a:t>
            </a:r>
            <a:r>
              <a:rPr lang="en-US" dirty="0" err="1"/>
              <a:t>int</a:t>
            </a:r>
            <a:r>
              <a:rPr lang="en-US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1792780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Случайные числа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Случайные числа используются в играх, криптографии и так далее. В </a:t>
            </a:r>
            <a:r>
              <a:rPr lang="ru-RU" dirty="0" err="1"/>
              <a:t>Python</a:t>
            </a:r>
            <a:r>
              <a:rPr lang="ru-RU" dirty="0"/>
              <a:t> </a:t>
            </a:r>
            <a:r>
              <a:rPr lang="ru-RU" dirty="0" err="1"/>
              <a:t>нативной</a:t>
            </a:r>
            <a:r>
              <a:rPr lang="ru-RU" dirty="0"/>
              <a:t> поддержки случайных чисел нет, но есть встроенный </a:t>
            </a:r>
            <a:r>
              <a:rPr lang="ru-RU" b="1" dirty="0">
                <a:hlinkClick r:id="rId2"/>
              </a:rPr>
              <a:t>модуль </a:t>
            </a:r>
            <a:r>
              <a:rPr lang="ru-RU" b="1" dirty="0" err="1">
                <a:hlinkClick r:id="rId2"/>
              </a:rPr>
              <a:t>random</a:t>
            </a:r>
            <a:r>
              <a:rPr lang="ru-RU" dirty="0"/>
              <a:t>, который используется для работы с целыми числами. </a:t>
            </a:r>
            <a:endParaRPr lang="en-US" dirty="0"/>
          </a:p>
          <a:p>
            <a:r>
              <a:rPr lang="en-US" dirty="0"/>
              <a:t>import random </a:t>
            </a:r>
          </a:p>
          <a:p>
            <a:r>
              <a:rPr lang="en-US" dirty="0"/>
              <a:t>print(</a:t>
            </a:r>
            <a:r>
              <a:rPr lang="en-US" dirty="0" err="1"/>
              <a:t>random.randrange</a:t>
            </a:r>
            <a:r>
              <a:rPr lang="en-US" dirty="0"/>
              <a:t>(1, 1000))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8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математические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есть множество встроенных функций для работы с числами. Вот самые важные из них.</a:t>
            </a:r>
            <a:endParaRPr lang="en-US" dirty="0"/>
          </a:p>
          <a:p>
            <a:r>
              <a:rPr lang="ru-RU" dirty="0"/>
              <a:t>Функция </a:t>
            </a:r>
            <a:r>
              <a:rPr lang="ru-RU" b="1" dirty="0" err="1"/>
              <a:t>round</a:t>
            </a:r>
            <a:r>
              <a:rPr lang="ru-RU" b="1" dirty="0"/>
              <a:t>() </a:t>
            </a:r>
            <a:r>
              <a:rPr lang="ru-RU" dirty="0"/>
              <a:t>используется для округления чисел с плавающей точкой до ближайшего целого.</a:t>
            </a:r>
            <a:endParaRPr lang="en-US" dirty="0"/>
          </a:p>
          <a:p>
            <a:r>
              <a:rPr lang="en-US" b="1" dirty="0"/>
              <a:t>abs() </a:t>
            </a:r>
            <a:r>
              <a:rPr lang="en-US" dirty="0"/>
              <a:t>- </a:t>
            </a:r>
            <a:r>
              <a:rPr lang="ru-RU" dirty="0"/>
              <a:t>функция используется для генерации </a:t>
            </a:r>
            <a:r>
              <a:rPr lang="ru-RU" b="1" dirty="0"/>
              <a:t>абсолютного</a:t>
            </a:r>
            <a:r>
              <a:rPr lang="ru-RU" dirty="0"/>
              <a:t> значения числа. Оно всегда положительное, хотя число можно быть как положительным, так и отрицательным.</a:t>
            </a:r>
            <a:endParaRPr lang="en-US" dirty="0"/>
          </a:p>
          <a:p>
            <a:r>
              <a:rPr lang="ru-RU" dirty="0"/>
              <a:t>Функция </a:t>
            </a:r>
            <a:r>
              <a:rPr lang="ru-RU" b="1" dirty="0" err="1"/>
              <a:t>pow</a:t>
            </a:r>
            <a:r>
              <a:rPr lang="ru-RU" b="1" dirty="0"/>
              <a:t>() </a:t>
            </a:r>
            <a:r>
              <a:rPr lang="ru-RU" dirty="0"/>
              <a:t>используется для возведения числа в степень. Она повторяет то, что можно сделать и с помощью оператора </a:t>
            </a:r>
            <a:r>
              <a:rPr lang="ru-RU" b="1" dirty="0"/>
              <a:t>**</a:t>
            </a:r>
            <a:r>
              <a:rPr lang="en-US" b="1" dirty="0"/>
              <a:t> (</a:t>
            </a:r>
          </a:p>
          <a:p>
            <a:r>
              <a:rPr lang="en-US" dirty="0"/>
              <a:t>pow(base, power)</a:t>
            </a:r>
          </a:p>
          <a:p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44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math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есть полноценная библиотека, с помощью которой можно выполнять почти любую математическую операцию — </a:t>
            </a:r>
            <a:r>
              <a:rPr lang="ru-RU" dirty="0" err="1"/>
              <a:t>math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Все это есть в стандартной библиотеке, поэтому дополнительные действия выполнять не нужно.</a:t>
            </a:r>
            <a:endParaRPr lang="en-US" dirty="0"/>
          </a:p>
          <a:p>
            <a:r>
              <a:rPr lang="en-US" dirty="0" err="1"/>
              <a:t>math.ceil</a:t>
            </a:r>
            <a:r>
              <a:rPr lang="en-US" dirty="0"/>
              <a:t>(x) – </a:t>
            </a:r>
            <a:r>
              <a:rPr lang="ru-RU" dirty="0"/>
              <a:t>Округляет число до верхнего значения</a:t>
            </a:r>
          </a:p>
          <a:p>
            <a:r>
              <a:rPr lang="en-US" dirty="0" err="1"/>
              <a:t>math.floor</a:t>
            </a:r>
            <a:r>
              <a:rPr lang="en-US" dirty="0"/>
              <a:t>(x)</a:t>
            </a:r>
            <a:r>
              <a:rPr lang="ru-RU" dirty="0"/>
              <a:t> - Округляет число до нижнего значения</a:t>
            </a:r>
            <a:endParaRPr lang="en-US" dirty="0"/>
          </a:p>
          <a:p>
            <a:r>
              <a:rPr lang="en-US" dirty="0" err="1"/>
              <a:t>math.sqrt</a:t>
            </a:r>
            <a:r>
              <a:rPr lang="en-US" dirty="0"/>
              <a:t>(x) – </a:t>
            </a:r>
            <a:r>
              <a:rPr lang="ru-RU" dirty="0"/>
              <a:t>Возвращает квадратный корень из числа</a:t>
            </a:r>
            <a:endParaRPr lang="en-US" dirty="0"/>
          </a:p>
          <a:p>
            <a:r>
              <a:rPr lang="en-US" dirty="0" err="1"/>
              <a:t>math.pi</a:t>
            </a:r>
            <a:r>
              <a:rPr lang="en-US" dirty="0"/>
              <a:t> – </a:t>
            </a:r>
            <a:r>
              <a:rPr lang="ru-RU" dirty="0"/>
              <a:t>Возвращает число Пи </a:t>
            </a:r>
            <a:r>
              <a:rPr lang="el-GR" i="1" dirty="0"/>
              <a:t>π</a:t>
            </a:r>
            <a:r>
              <a:rPr lang="el-GR" dirty="0"/>
              <a:t> = 3.141592…</a:t>
            </a:r>
            <a:endParaRPr lang="ru-RU" dirty="0"/>
          </a:p>
          <a:p>
            <a:endParaRPr lang="ru-RU" dirty="0"/>
          </a:p>
          <a:p>
            <a:r>
              <a:rPr lang="en-US" dirty="0"/>
              <a:t>https://docs.python.org/3/library/math.html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888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Строки</a:t>
            </a:r>
            <a:endParaRPr lang="en-US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Строковые значения в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86646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Индексация 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языках программирования, отдельные элементы в упорядоченном наборе данных могут быть доступны с помощью числового индекса или ключа. Этот процесс называется индексация.</a:t>
            </a:r>
            <a:endParaRPr lang="en-US" dirty="0"/>
          </a:p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строки являются упорядоченными последовательностями символьных данных и могут быть проиндексированы.</a:t>
            </a:r>
            <a:endParaRPr lang="en-US" dirty="0"/>
          </a:p>
          <a:p>
            <a:r>
              <a:rPr lang="ru-RU" dirty="0"/>
              <a:t>Доступ к отдельным символам в строке можно получить, указав имя строки, за которым следует число в квадратных скобках []</a:t>
            </a:r>
            <a:endParaRPr lang="en-US" dirty="0"/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175" y="4562654"/>
            <a:ext cx="6021474" cy="20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3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7109424" cy="3777622"/>
          </a:xfrm>
        </p:spPr>
        <p:txBody>
          <a:bodyPr>
            <a:normAutofit/>
          </a:bodyPr>
          <a:lstStyle/>
          <a:p>
            <a:r>
              <a:rPr lang="en-US" dirty="0"/>
              <a:t>type()</a:t>
            </a:r>
          </a:p>
          <a:p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r>
              <a:rPr lang="en-US" dirty="0" err="1"/>
              <a:t>str</a:t>
            </a:r>
            <a:r>
              <a:rPr lang="en-US" dirty="0"/>
              <a:t>()</a:t>
            </a:r>
          </a:p>
          <a:p>
            <a:r>
              <a:rPr lang="en-US" dirty="0" err="1"/>
              <a:t>int</a:t>
            </a:r>
            <a:r>
              <a:rPr lang="en-US" dirty="0"/>
              <a:t>()</a:t>
            </a:r>
          </a:p>
          <a:p>
            <a:r>
              <a:rPr lang="en-US" dirty="0"/>
              <a:t>list()</a:t>
            </a:r>
          </a:p>
          <a:p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tuple()</a:t>
            </a:r>
          </a:p>
          <a:p>
            <a:r>
              <a:rPr lang="en-US" dirty="0"/>
              <a:t>open()</a:t>
            </a:r>
          </a:p>
        </p:txBody>
      </p:sp>
    </p:spTree>
    <p:extLst>
      <p:ext uri="{BB962C8B-B14F-4D97-AF65-F5344CB8AC3E}">
        <p14:creationId xmlns:p14="http://schemas.microsoft.com/office/powerpoint/2010/main" val="130367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Срезы 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также допускает возможность извлечения подстроки из строки, известную как ‘‘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slice</a:t>
            </a:r>
            <a:r>
              <a:rPr lang="ru-RU" dirty="0"/>
              <a:t>’’.</a:t>
            </a:r>
            <a:endParaRPr lang="en-US" dirty="0"/>
          </a:p>
          <a:p>
            <a:r>
              <a:rPr lang="ru-RU" dirty="0"/>
              <a:t>s это строка, выражение формы s[</a:t>
            </a:r>
            <a:r>
              <a:rPr lang="ru-RU" dirty="0" err="1"/>
              <a:t>m:n</a:t>
            </a:r>
            <a:r>
              <a:rPr lang="ru-RU" dirty="0"/>
              <a:t>] возвращает часть s, начинающуюся с позиции m, и до позиции n, но не включая позицию:</a:t>
            </a:r>
            <a:endParaRPr lang="en-US" dirty="0"/>
          </a:p>
          <a:p>
            <a:r>
              <a:rPr lang="en-US" dirty="0"/>
              <a:t>s = 'python'</a:t>
            </a:r>
          </a:p>
          <a:p>
            <a:r>
              <a:rPr lang="en-US" dirty="0"/>
              <a:t>s[2:5]</a:t>
            </a:r>
          </a:p>
          <a:p>
            <a:r>
              <a:rPr lang="en-US" dirty="0"/>
              <a:t>'</a:t>
            </a:r>
            <a:r>
              <a:rPr lang="en-US" dirty="0" err="1"/>
              <a:t>tho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6421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 для среза строки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963056"/>
          </a:xfrm>
        </p:spPr>
        <p:txBody>
          <a:bodyPr>
            <a:normAutofit/>
          </a:bodyPr>
          <a:lstStyle/>
          <a:p>
            <a:r>
              <a:rPr lang="ru-RU" dirty="0"/>
              <a:t>Например , для строки '</a:t>
            </a:r>
            <a:r>
              <a:rPr lang="ru-RU" dirty="0" err="1"/>
              <a:t>python</a:t>
            </a:r>
            <a:r>
              <a:rPr lang="ru-RU" dirty="0"/>
              <a:t>' срез 0:6:2 начинается с первого символа и заканчивается последним символом (всей строкой), каждый второй символ пропускается.</a:t>
            </a:r>
          </a:p>
          <a:p>
            <a:r>
              <a:rPr lang="ru-RU" dirty="0"/>
              <a:t>Когда вы идете назад, если первый и второй индексы пропущены, значения по умолчанию применяются так: первый индекс — конец строки, а второй индекс — начало.</a:t>
            </a:r>
          </a:p>
          <a:p>
            <a:r>
              <a:rPr lang="ru-RU" dirty="0"/>
              <a:t>Это общая парадигма для разворота (</a:t>
            </a:r>
            <a:r>
              <a:rPr lang="ru-RU" dirty="0" err="1"/>
              <a:t>reverse</a:t>
            </a:r>
            <a:r>
              <a:rPr lang="ru-RU" dirty="0"/>
              <a:t>) строки:</a:t>
            </a:r>
          </a:p>
          <a:p>
            <a:r>
              <a:rPr lang="en-US" dirty="0"/>
              <a:t>s[::-1]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326" y="5096656"/>
            <a:ext cx="6295171" cy="15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3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функции строк в </a:t>
            </a:r>
            <a:r>
              <a:rPr lang="ru-RU" dirty="0" err="1"/>
              <a:t>python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Python</a:t>
            </a:r>
            <a:r>
              <a:rPr lang="ru-RU" dirty="0"/>
              <a:t> предоставляет множество функций, которые встроены в интерпретатор. Вот несколько, которые работают со строками:</a:t>
            </a:r>
          </a:p>
          <a:p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15580"/>
              </p:ext>
            </p:extLst>
          </p:nvPr>
        </p:nvGraphicFramePr>
        <p:xfrm>
          <a:off x="2589213" y="3086100"/>
          <a:ext cx="8915400" cy="118872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2724885586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3572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Функция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>
                          <a:effectLst/>
                        </a:rPr>
                        <a:t>Описание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57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len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длину строки</a:t>
                      </a: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46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str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T="60960" marB="60960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Изменяет тип объекта на </a:t>
                      </a:r>
                      <a:r>
                        <a:rPr lang="ru-RU" dirty="0" err="1">
                          <a:effectLst/>
                        </a:rPr>
                        <a:t>string</a:t>
                      </a:r>
                      <a:endParaRPr lang="ru-RU" dirty="0">
                        <a:effectLst/>
                      </a:endParaRPr>
                    </a:p>
                  </a:txBody>
                  <a:tcPr marT="60960" marB="60960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52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497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операторы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56853" y="2133600"/>
            <a:ext cx="10397612" cy="4429432"/>
          </a:xfrm>
        </p:spPr>
        <p:txBody>
          <a:bodyPr>
            <a:normAutofit/>
          </a:bodyPr>
          <a:lstStyle/>
          <a:p>
            <a:r>
              <a:rPr lang="ru-RU" dirty="0"/>
              <a:t>операторы + и * применяются и к строкам.</a:t>
            </a:r>
            <a:endParaRPr lang="en-US" dirty="0"/>
          </a:p>
          <a:p>
            <a:r>
              <a:rPr lang="ru-RU" dirty="0"/>
              <a:t>+ — оператор конкатенации строк. Он возвращает строку, состоящую из других строк</a:t>
            </a:r>
            <a:endParaRPr lang="en-US" dirty="0"/>
          </a:p>
          <a:p>
            <a:r>
              <a:rPr lang="ru-RU" dirty="0"/>
              <a:t>* — оператор создает несколько копий строки. Если s это строка, а n целое число, любое из следующих выражений возвращает строку, состоящую из n объединенных копий s:</a:t>
            </a:r>
          </a:p>
          <a:p>
            <a:r>
              <a:rPr lang="en-US" dirty="0"/>
              <a:t>s = '</a:t>
            </a:r>
            <a:r>
              <a:rPr lang="en-US" dirty="0" err="1"/>
              <a:t>py</a:t>
            </a:r>
            <a:r>
              <a:rPr lang="en-US" dirty="0"/>
              <a:t>.' </a:t>
            </a:r>
            <a:endParaRPr lang="ru-RU" dirty="0"/>
          </a:p>
          <a:p>
            <a:r>
              <a:rPr lang="en-US" dirty="0"/>
              <a:t>s * 4 </a:t>
            </a:r>
            <a:endParaRPr lang="ru-RU" dirty="0"/>
          </a:p>
          <a:p>
            <a:r>
              <a:rPr lang="en-US" dirty="0"/>
              <a:t>'py.py.py.py.‘</a:t>
            </a:r>
            <a:endParaRPr lang="ru-RU" dirty="0"/>
          </a:p>
          <a:p>
            <a:r>
              <a:rPr lang="ru-RU" dirty="0"/>
              <a:t>Значение множителя n должно быть целым положительным числом. Оно может быть нулем или отрицательным, но этом случае результатом будет пустая строка: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57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принадлежности подстроки </a:t>
            </a:r>
            <a:r>
              <a:rPr lang="en-US" b="1" dirty="0"/>
              <a:t>in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ru-RU" b="1" dirty="0" err="1"/>
              <a:t>in</a:t>
            </a:r>
            <a:r>
              <a:rPr lang="ru-RU" dirty="0"/>
              <a:t> возвращает </a:t>
            </a:r>
            <a:r>
              <a:rPr lang="ru-RU" dirty="0" err="1"/>
              <a:t>True</a:t>
            </a:r>
            <a:r>
              <a:rPr lang="ru-RU" dirty="0"/>
              <a:t>, если подстрока входит в строку, и </a:t>
            </a:r>
            <a:r>
              <a:rPr lang="ru-RU" dirty="0" err="1"/>
              <a:t>False</a:t>
            </a:r>
            <a:r>
              <a:rPr lang="ru-RU" dirty="0"/>
              <a:t>, если нет:</a:t>
            </a:r>
          </a:p>
          <a:p>
            <a:r>
              <a:rPr lang="en-US" dirty="0"/>
              <a:t>s = 'Python' </a:t>
            </a:r>
            <a:endParaRPr lang="ru-RU" dirty="0"/>
          </a:p>
          <a:p>
            <a:r>
              <a:rPr lang="en-US" dirty="0"/>
              <a:t>s </a:t>
            </a:r>
            <a:r>
              <a:rPr lang="en-US" b="1" dirty="0"/>
              <a:t>in </a:t>
            </a:r>
            <a:r>
              <a:rPr lang="en-US" dirty="0"/>
              <a:t>'I love Python.' </a:t>
            </a:r>
            <a:endParaRPr lang="ru-RU" dirty="0"/>
          </a:p>
          <a:p>
            <a:r>
              <a:rPr lang="en-US" dirty="0"/>
              <a:t>True </a:t>
            </a:r>
            <a:endParaRPr lang="ru-RU" dirty="0"/>
          </a:p>
          <a:p>
            <a:r>
              <a:rPr lang="en-US" dirty="0"/>
              <a:t>s </a:t>
            </a:r>
            <a:r>
              <a:rPr lang="en-US" b="1" dirty="0"/>
              <a:t>in</a:t>
            </a:r>
            <a:r>
              <a:rPr lang="en-US" dirty="0"/>
              <a:t> 'I love Java.' </a:t>
            </a:r>
            <a:endParaRPr lang="ru-RU" dirty="0"/>
          </a:p>
          <a:p>
            <a:r>
              <a:rPr lang="en-US" dirty="0"/>
              <a:t>False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Есть также оператор </a:t>
            </a:r>
            <a:r>
              <a:rPr lang="ru-RU" b="1" dirty="0" err="1"/>
              <a:t>not</a:t>
            </a:r>
            <a:r>
              <a:rPr lang="ru-RU" b="1" dirty="0"/>
              <a:t> </a:t>
            </a:r>
            <a:r>
              <a:rPr lang="ru-RU" b="1" dirty="0" err="1"/>
              <a:t>in</a:t>
            </a:r>
            <a:r>
              <a:rPr lang="ru-RU" dirty="0"/>
              <a:t>, у которого обратная логика:</a:t>
            </a:r>
          </a:p>
          <a:p>
            <a:r>
              <a:rPr lang="en-US" dirty="0"/>
              <a:t>'z' not in '</a:t>
            </a:r>
            <a:r>
              <a:rPr lang="en-US" dirty="0" err="1"/>
              <a:t>abc</a:t>
            </a:r>
            <a:r>
              <a:rPr lang="en-US" dirty="0"/>
              <a:t>'</a:t>
            </a:r>
          </a:p>
          <a:p>
            <a:r>
              <a:rPr lang="en-US" dirty="0"/>
              <a:t>True</a:t>
            </a:r>
          </a:p>
          <a:p>
            <a:r>
              <a:rPr lang="en-US" dirty="0"/>
              <a:t>'z' not in 'xyz'</a:t>
            </a:r>
          </a:p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45045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Форматирование строки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+ </a:t>
            </a:r>
            <a:r>
              <a:rPr lang="ru-RU" dirty="0" err="1"/>
              <a:t>operator</a:t>
            </a:r>
            <a:endParaRPr lang="ru-RU" dirty="0"/>
          </a:p>
          <a:p>
            <a:r>
              <a:rPr lang="ru-RU" dirty="0"/>
              <a:t>метод </a:t>
            </a:r>
            <a:r>
              <a:rPr lang="ru-RU" dirty="0" err="1"/>
              <a:t>join</a:t>
            </a:r>
            <a:r>
              <a:rPr lang="ru-RU" dirty="0"/>
              <a:t>() </a:t>
            </a:r>
          </a:p>
          <a:p>
            <a:r>
              <a:rPr lang="ru-RU" dirty="0"/>
              <a:t>% оператор</a:t>
            </a:r>
          </a:p>
          <a:p>
            <a:r>
              <a:rPr lang="ru-RU" dirty="0"/>
              <a:t>функция </a:t>
            </a:r>
            <a:r>
              <a:rPr lang="ru-RU" dirty="0" err="1"/>
              <a:t>format</a:t>
            </a:r>
            <a:r>
              <a:rPr lang="ru-RU" dirty="0"/>
              <a:t>() </a:t>
            </a:r>
          </a:p>
          <a:p>
            <a:r>
              <a:rPr lang="ru-RU" dirty="0"/>
              <a:t>f-</a:t>
            </a:r>
            <a:r>
              <a:rPr lang="ru-RU" dirty="0" err="1"/>
              <a:t>string</a:t>
            </a:r>
            <a:r>
              <a:rPr lang="ru-RU" dirty="0"/>
              <a:t> (форматированные строковые литералы)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6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 используя функцию </a:t>
            </a:r>
            <a:r>
              <a:rPr lang="ru-RU" dirty="0" err="1"/>
              <a:t>join</a:t>
            </a:r>
            <a:r>
              <a:rPr lang="ru-RU" dirty="0"/>
              <a:t>().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можем использовать функцию </a:t>
            </a:r>
            <a:r>
              <a:rPr lang="ru-RU" dirty="0" err="1"/>
              <a:t>join</a:t>
            </a:r>
            <a:r>
              <a:rPr lang="ru-RU" dirty="0"/>
              <a:t>() для конкатенации строк и одновременного добавления разделителя между ними. </a:t>
            </a:r>
            <a:endParaRPr lang="en-US" dirty="0"/>
          </a:p>
          <a:p>
            <a:r>
              <a:rPr lang="ru-RU" dirty="0"/>
              <a:t>Это полезная функция, когда мы имеем последовательность строк, например </a:t>
            </a:r>
            <a:r>
              <a:rPr lang="ru-RU" dirty="0" err="1"/>
              <a:t>List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s1 = 'Hello'</a:t>
            </a:r>
          </a:p>
          <a:p>
            <a:r>
              <a:rPr lang="en-US" dirty="0"/>
              <a:t>s2 = 'World'</a:t>
            </a:r>
          </a:p>
          <a:p>
            <a:endParaRPr lang="en-US" dirty="0"/>
          </a:p>
          <a:p>
            <a:r>
              <a:rPr lang="en-US" dirty="0"/>
              <a:t>print('Concatenated String using join() =', "".join([s1, s2]))</a:t>
            </a:r>
          </a:p>
          <a:p>
            <a:endParaRPr lang="en-US" dirty="0"/>
          </a:p>
          <a:p>
            <a:r>
              <a:rPr lang="en-US" dirty="0"/>
              <a:t>print('Concatenated String using join() and whitespaces =', " ".join([s1, s2]))</a:t>
            </a:r>
          </a:p>
        </p:txBody>
      </p:sp>
    </p:spTree>
    <p:extLst>
      <p:ext uri="{BB962C8B-B14F-4D97-AF65-F5344CB8AC3E}">
        <p14:creationId xmlns:p14="http://schemas.microsoft.com/office/powerpoint/2010/main" val="368336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 используя оператор %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1" y="2133599"/>
            <a:ext cx="9163077" cy="4387121"/>
          </a:xfrm>
        </p:spPr>
        <p:txBody>
          <a:bodyPr>
            <a:normAutofit/>
          </a:bodyPr>
          <a:lstStyle/>
          <a:p>
            <a:r>
              <a:rPr lang="ru-RU" dirty="0"/>
              <a:t>Мы можем использовать оператор % как для форматирования строк, так и для конкатенации. Он полезен когда нам нужно сложить две строки и вдобавок </a:t>
            </a:r>
            <a:r>
              <a:rPr lang="ru-RU" dirty="0" err="1"/>
              <a:t>отфарматировать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s1 = 'Hello'</a:t>
            </a:r>
          </a:p>
          <a:p>
            <a:r>
              <a:rPr lang="en-US" dirty="0"/>
              <a:t>s2 = 'World'</a:t>
            </a:r>
          </a:p>
          <a:p>
            <a:endParaRPr lang="en-US" dirty="0"/>
          </a:p>
          <a:p>
            <a:r>
              <a:rPr lang="en-US" dirty="0"/>
              <a:t>s3 = "%s %s" % (s1, s2)</a:t>
            </a:r>
          </a:p>
          <a:p>
            <a:r>
              <a:rPr lang="en-US" dirty="0"/>
              <a:t>print('String Concatenation using % Operator =', s3)</a:t>
            </a:r>
          </a:p>
          <a:p>
            <a:endParaRPr lang="en-US" dirty="0"/>
          </a:p>
          <a:p>
            <a:r>
              <a:rPr lang="en-US" dirty="0"/>
              <a:t>s3 = "%s %s from </a:t>
            </a:r>
            <a:r>
              <a:rPr lang="en-US" dirty="0" err="1"/>
              <a:t>JournalDev</a:t>
            </a:r>
            <a:r>
              <a:rPr lang="en-US" dirty="0"/>
              <a:t> - %d" % (s1, s2, 2018)</a:t>
            </a:r>
          </a:p>
          <a:p>
            <a:r>
              <a:rPr lang="en-US" dirty="0"/>
              <a:t>print('String Concatenation using % Operator with Formatting =', s3)</a:t>
            </a:r>
          </a:p>
        </p:txBody>
      </p:sp>
    </p:spTree>
    <p:extLst>
      <p:ext uri="{BB962C8B-B14F-4D97-AF65-F5344CB8AC3E}">
        <p14:creationId xmlns:p14="http://schemas.microsoft.com/office/powerpoint/2010/main" val="82468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 с помощью функции </a:t>
            </a:r>
            <a:r>
              <a:rPr lang="ru-RU" dirty="0" err="1"/>
              <a:t>format</a:t>
            </a:r>
            <a:r>
              <a:rPr lang="ru-RU" dirty="0"/>
              <a:t>()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Можно использовать функцию строк </a:t>
            </a:r>
            <a:r>
              <a:rPr lang="ru-RU" dirty="0" err="1"/>
              <a:t>format</a:t>
            </a:r>
            <a:r>
              <a:rPr lang="ru-RU" dirty="0"/>
              <a:t>() для конкатенации и форматирования.</a:t>
            </a:r>
            <a:endParaRPr lang="en-US" dirty="0"/>
          </a:p>
          <a:p>
            <a:r>
              <a:rPr lang="en-US" dirty="0"/>
              <a:t>s1 = 'Hello'</a:t>
            </a:r>
          </a:p>
          <a:p>
            <a:r>
              <a:rPr lang="en-US" dirty="0"/>
              <a:t>s2 = 'World'</a:t>
            </a:r>
          </a:p>
          <a:p>
            <a:endParaRPr lang="en-US" dirty="0"/>
          </a:p>
          <a:p>
            <a:r>
              <a:rPr lang="en-US" dirty="0"/>
              <a:t>s3 = "{}-{}".format(s1, s2)</a:t>
            </a:r>
          </a:p>
          <a:p>
            <a:r>
              <a:rPr lang="en-US" dirty="0"/>
              <a:t>print('String Concatenation using format() =', s3)</a:t>
            </a:r>
          </a:p>
          <a:p>
            <a:endParaRPr lang="en-US" dirty="0"/>
          </a:p>
          <a:p>
            <a:r>
              <a:rPr lang="en-US" dirty="0"/>
              <a:t>s3 = "{in1} {in2}".format(in1=s1, in2=s2)</a:t>
            </a:r>
          </a:p>
          <a:p>
            <a:r>
              <a:rPr lang="en-US" dirty="0"/>
              <a:t>print('String Concatenation using format() =', s3)</a:t>
            </a:r>
          </a:p>
        </p:txBody>
      </p:sp>
    </p:spTree>
    <p:extLst>
      <p:ext uri="{BB962C8B-B14F-4D97-AF65-F5344CB8AC3E}">
        <p14:creationId xmlns:p14="http://schemas.microsoft.com/office/powerpoint/2010/main" val="594819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 использованием </a:t>
            </a:r>
            <a:r>
              <a:rPr lang="en-US" dirty="0"/>
              <a:t>f-</a:t>
            </a:r>
            <a:r>
              <a:rPr lang="ru-RU" dirty="0"/>
              <a:t>строк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вы используете Python3.6+ то вы можете использовать f-строки для конкатенации.</a:t>
            </a:r>
            <a:endParaRPr lang="en-US" dirty="0"/>
          </a:p>
          <a:p>
            <a:r>
              <a:rPr lang="en-US" dirty="0"/>
              <a:t>s1 = 'Hello'</a:t>
            </a:r>
          </a:p>
          <a:p>
            <a:r>
              <a:rPr lang="en-US" dirty="0"/>
              <a:t>s2 = 'World'</a:t>
            </a:r>
          </a:p>
          <a:p>
            <a:endParaRPr lang="en-US" dirty="0"/>
          </a:p>
          <a:p>
            <a:r>
              <a:rPr lang="en-US" dirty="0"/>
              <a:t>s3 = f'{s1} {s2}'</a:t>
            </a:r>
          </a:p>
          <a:p>
            <a:r>
              <a:rPr lang="en-US" dirty="0"/>
              <a:t>print('String Concatenation using f-string =', s3)</a:t>
            </a:r>
          </a:p>
        </p:txBody>
      </p:sp>
    </p:spTree>
    <p:extLst>
      <p:ext uri="{BB962C8B-B14F-4D97-AF65-F5344CB8AC3E}">
        <p14:creationId xmlns:p14="http://schemas.microsoft.com/office/powerpoint/2010/main" val="376580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2454736" cy="3777622"/>
          </a:xfrm>
        </p:spPr>
        <p:txBody>
          <a:bodyPr>
            <a:normAutofit/>
          </a:bodyPr>
          <a:lstStyle/>
          <a:p>
            <a:r>
              <a:rPr lang="ru-RU" dirty="0"/>
              <a:t>Числа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Файлы</a:t>
            </a:r>
          </a:p>
          <a:p>
            <a:r>
              <a:rPr lang="ru-RU" dirty="0"/>
              <a:t>Прочие основные типы</a:t>
            </a:r>
          </a:p>
          <a:p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5191431" y="2126222"/>
            <a:ext cx="631317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1234, 3.1415, 3+4</a:t>
            </a:r>
            <a:r>
              <a:rPr lang="en-US" dirty="0"/>
              <a:t>j, 0</a:t>
            </a:r>
            <a:r>
              <a:rPr lang="ru-RU" dirty="0"/>
              <a:t>Ы11, </a:t>
            </a:r>
            <a:r>
              <a:rPr lang="en-US" dirty="0"/>
              <a:t>Decimal (), Fraction ()</a:t>
            </a:r>
          </a:p>
          <a:p>
            <a:pPr marL="0" indent="0">
              <a:buNone/>
            </a:pPr>
            <a:r>
              <a:rPr lang="en-US" dirty="0"/>
              <a:t>'spam’, "Bob' s",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[1, [2, ’three’], 4.5], list(range (10))</a:t>
            </a:r>
          </a:p>
          <a:p>
            <a:pPr marL="0" indent="0">
              <a:buNone/>
            </a:pPr>
            <a:r>
              <a:rPr lang="ru-RU" dirty="0"/>
              <a:t>{’</a:t>
            </a:r>
            <a:r>
              <a:rPr lang="en-US" dirty="0"/>
              <a:t>food’: 'spam', ’taste': 'yum’}, di</a:t>
            </a:r>
            <a:r>
              <a:rPr lang="ru-RU" dirty="0"/>
              <a:t>с</a:t>
            </a:r>
            <a:r>
              <a:rPr lang="en-US" dirty="0"/>
              <a:t>t(hours=10) </a:t>
            </a:r>
          </a:p>
          <a:p>
            <a:pPr marL="0" indent="0">
              <a:buNone/>
            </a:pPr>
            <a:r>
              <a:rPr lang="en-US" dirty="0"/>
              <a:t>(1, 'spam', 4, ’U’), tuple('spam’), </a:t>
            </a:r>
            <a:r>
              <a:rPr lang="en-US" dirty="0" err="1"/>
              <a:t>namedtuple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open('eggs.txt'), open(</a:t>
            </a:r>
            <a:r>
              <a:rPr lang="en-US" dirty="0" err="1"/>
              <a:t>r’C</a:t>
            </a:r>
            <a:r>
              <a:rPr lang="en-US" dirty="0"/>
              <a:t>:\</a:t>
            </a:r>
            <a:r>
              <a:rPr lang="en-US" dirty="0" err="1"/>
              <a:t>ham.bin</a:t>
            </a:r>
            <a:r>
              <a:rPr lang="en-US" dirty="0"/>
              <a:t>', ' </a:t>
            </a:r>
            <a:r>
              <a:rPr lang="en-US" dirty="0" err="1"/>
              <a:t>wb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ru-RU" dirty="0"/>
              <a:t>Булевские значения, сами типы, </a:t>
            </a:r>
            <a:r>
              <a:rPr lang="ru-RU" dirty="0" err="1"/>
              <a:t>Non</a:t>
            </a: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6401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		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Даны следующие строки: </a:t>
            </a:r>
            <a:endParaRPr lang="en-US" sz="1400" dirty="0"/>
          </a:p>
          <a:p>
            <a:pPr lvl="1"/>
            <a:r>
              <a:rPr lang="ru-RU" dirty="0"/>
              <a:t>‘Сидел’</a:t>
            </a:r>
            <a:endParaRPr lang="en-US" sz="1200" dirty="0"/>
          </a:p>
          <a:p>
            <a:pPr lvl="1"/>
            <a:r>
              <a:rPr lang="ru-RU" dirty="0"/>
              <a:t>‘в своей норе и ел’ </a:t>
            </a:r>
            <a:endParaRPr lang="en-US" sz="1200" dirty="0"/>
          </a:p>
          <a:p>
            <a:pPr lvl="0"/>
            <a:r>
              <a:rPr lang="ru-RU" dirty="0"/>
              <a:t>Объявите 2 переменные в которых будут содержаться 2 слова 'Барсук’ и ‘картошку пюре’</a:t>
            </a:r>
            <a:endParaRPr lang="en-US" sz="1400" dirty="0"/>
          </a:p>
          <a:p>
            <a:pPr lvl="0"/>
            <a:r>
              <a:rPr lang="ru-RU" dirty="0"/>
              <a:t>С помощью переменных составьте предложение ‘Сидел Барсук в своей норе и ел картошку пюре’ всеми 5 </a:t>
            </a:r>
            <a:r>
              <a:rPr lang="ru-RU"/>
              <a:t>методами форматирования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2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Операторы в </a:t>
            </a:r>
            <a:r>
              <a:rPr lang="en-US" dirty="0"/>
              <a:t>Python</a:t>
            </a: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Операторы</a:t>
            </a:r>
            <a:r>
              <a:rPr lang="en-US" dirty="0"/>
              <a:t> </a:t>
            </a:r>
            <a:r>
              <a:rPr lang="ru-RU" dirty="0"/>
              <a:t>в языке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709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8716"/>
          </a:xfrm>
        </p:spPr>
        <p:txBody>
          <a:bodyPr/>
          <a:lstStyle/>
          <a:p>
            <a:r>
              <a:rPr lang="ru-RU" dirty="0"/>
              <a:t>Арифметические операторы</a:t>
            </a:r>
            <a:endParaRPr lang="en-US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505002"/>
              </p:ext>
            </p:extLst>
          </p:nvPr>
        </p:nvGraphicFramePr>
        <p:xfrm>
          <a:off x="2150473" y="1745479"/>
          <a:ext cx="9825217" cy="4805675"/>
        </p:xfrm>
        <a:graphic>
          <a:graphicData uri="http://schemas.openxmlformats.org/drawingml/2006/table">
            <a:tbl>
              <a:tblPr/>
              <a:tblGrid>
                <a:gridCol w="539666">
                  <a:extLst>
                    <a:ext uri="{9D8B030D-6E8A-4147-A177-3AD203B41FA5}">
                      <a16:colId xmlns:a16="http://schemas.microsoft.com/office/drawing/2014/main" val="4013295399"/>
                    </a:ext>
                  </a:extLst>
                </a:gridCol>
                <a:gridCol w="5073192">
                  <a:extLst>
                    <a:ext uri="{9D8B030D-6E8A-4147-A177-3AD203B41FA5}">
                      <a16:colId xmlns:a16="http://schemas.microsoft.com/office/drawing/2014/main" val="302381349"/>
                    </a:ext>
                  </a:extLst>
                </a:gridCol>
                <a:gridCol w="4212359">
                  <a:extLst>
                    <a:ext uri="{9D8B030D-6E8A-4147-A177-3AD203B41FA5}">
                      <a16:colId xmlns:a16="http://schemas.microsoft.com/office/drawing/2014/main" val="1650041197"/>
                    </a:ext>
                  </a:extLst>
                </a:gridCol>
              </a:tblGrid>
              <a:tr h="246062">
                <a:tc>
                  <a:txBody>
                    <a:bodyPr/>
                    <a:lstStyle/>
                    <a:p>
                      <a:pPr algn="l"/>
                      <a:endParaRPr lang="ru-RU" sz="1800" b="1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Описание</a:t>
                      </a:r>
                      <a:endParaRPr lang="ru-RU" sz="1800" b="1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Примеры</a:t>
                      </a:r>
                      <a:endParaRPr lang="ru-RU" sz="1800" b="1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78857"/>
                  </a:ext>
                </a:extLst>
              </a:tr>
              <a:tr h="4896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+</a:t>
                      </a:r>
                      <a:endParaRPr lang="en-US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Сложение - Суммирует значения слева и справа от оператора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15 + 5 в результате будет 20</a:t>
                      </a:r>
                      <a:br>
                        <a:rPr lang="ru-RU" sz="1800" dirty="0">
                          <a:effectLst/>
                        </a:rPr>
                      </a:br>
                      <a:endParaRPr lang="ru-RU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524768"/>
                  </a:ext>
                </a:extLst>
              </a:tr>
              <a:tr h="4896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-</a:t>
                      </a:r>
                      <a:endParaRPr lang="en-US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Вычитание - Вычитает правый операнд из левого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15 - 5 в результате будет 10</a:t>
                      </a:r>
                      <a:br>
                        <a:rPr lang="ru-RU" sz="1800" dirty="0">
                          <a:effectLst/>
                        </a:rPr>
                      </a:br>
                      <a:endParaRPr lang="ru-RU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100792"/>
                  </a:ext>
                </a:extLst>
              </a:tr>
              <a:tr h="4896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*</a:t>
                      </a:r>
                      <a:endParaRPr lang="en-US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Умножение - Перемножает операнды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-3 * 12 в результате будет -36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698603"/>
                  </a:ext>
                </a:extLst>
              </a:tr>
              <a:tr h="48967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  <a:effectLst/>
                        </a:rPr>
                        <a:t>/</a:t>
                      </a:r>
                      <a:endParaRPr lang="en-US" sz="180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Деление - Делит левый операнд на правый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15 / 5 в результате будет 3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998677"/>
                  </a:ext>
                </a:extLst>
              </a:tr>
              <a:tr h="73328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%</a:t>
                      </a:r>
                      <a:endParaRPr lang="en-US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Деление по модулю - Делит левый операнд на правый и возвращает остаток.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6 % 2 в результате будет 0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7 % 2 в результате будет 1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680195"/>
                  </a:ext>
                </a:extLst>
              </a:tr>
              <a:tr h="48967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**</a:t>
                      </a:r>
                      <a:endParaRPr lang="en-US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Возведение в степень - возводит левый операнд в степень правого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5 ** 2 в результате будет 25</a:t>
                      </a:r>
                      <a:br>
                        <a:rPr lang="ru-RU" sz="1800" dirty="0">
                          <a:effectLst/>
                        </a:rPr>
                      </a:br>
                      <a:endParaRPr lang="ru-RU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01213"/>
                  </a:ext>
                </a:extLst>
              </a:tr>
              <a:tr h="976893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  <a:effectLst/>
                        </a:rPr>
                        <a:t>//</a:t>
                      </a:r>
                      <a:endParaRPr lang="en-US" sz="180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Целочисленное деление - Деление в котором возвращается только целая часть результата. Часть после запятой отбрасывается.</a:t>
                      </a: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12 // 5 в результате будет 2</a:t>
                      </a:r>
                      <a:br>
                        <a:rPr lang="ru-RU" sz="1800" dirty="0">
                          <a:effectLst/>
                        </a:rPr>
                      </a:br>
                      <a:endParaRPr lang="ru-RU" sz="1800" dirty="0">
                        <a:effectLst/>
                      </a:endParaRPr>
                    </a:p>
                  </a:txBody>
                  <a:tcPr marL="1380" marR="1380" marT="1380" marB="13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877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5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присваивания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507367"/>
              </p:ext>
            </p:extLst>
          </p:nvPr>
        </p:nvGraphicFramePr>
        <p:xfrm>
          <a:off x="1784555" y="2133600"/>
          <a:ext cx="9984657" cy="4124710"/>
        </p:xfrm>
        <a:graphic>
          <a:graphicData uri="http://schemas.openxmlformats.org/drawingml/2006/table">
            <a:tbl>
              <a:tblPr/>
              <a:tblGrid>
                <a:gridCol w="486697">
                  <a:extLst>
                    <a:ext uri="{9D8B030D-6E8A-4147-A177-3AD203B41FA5}">
                      <a16:colId xmlns:a16="http://schemas.microsoft.com/office/drawing/2014/main" val="2352785083"/>
                    </a:ext>
                  </a:extLst>
                </a:gridCol>
                <a:gridCol w="5235677">
                  <a:extLst>
                    <a:ext uri="{9D8B030D-6E8A-4147-A177-3AD203B41FA5}">
                      <a16:colId xmlns:a16="http://schemas.microsoft.com/office/drawing/2014/main" val="1956093159"/>
                    </a:ext>
                  </a:extLst>
                </a:gridCol>
                <a:gridCol w="4262283">
                  <a:extLst>
                    <a:ext uri="{9D8B030D-6E8A-4147-A177-3AD203B41FA5}">
                      <a16:colId xmlns:a16="http://schemas.microsoft.com/office/drawing/2014/main" val="1337462590"/>
                    </a:ext>
                  </a:extLst>
                </a:gridCol>
              </a:tblGrid>
              <a:tr h="59066">
                <a:tc>
                  <a:txBody>
                    <a:bodyPr/>
                    <a:lstStyle/>
                    <a:p>
                      <a:pPr algn="l"/>
                      <a:endParaRPr lang="ru-RU" sz="1800" b="1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rgbClr val="FFFF00"/>
                          </a:solidFill>
                          <a:effectLst/>
                        </a:rPr>
                        <a:t>Описание</a:t>
                      </a:r>
                      <a:endParaRPr lang="ru-RU" sz="1800" b="1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Примеры</a:t>
                      </a:r>
                      <a:endParaRPr lang="ru-RU" sz="1800" b="1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16308"/>
                  </a:ext>
                </a:extLst>
              </a:tr>
              <a:tr h="294538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  <a:effectLst/>
                        </a:rPr>
                        <a:t>=</a:t>
                      </a:r>
                      <a:endParaRPr lang="en-US" sz="180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Присваивает значение правого операнда левому.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c = 23 присвоит переменной с значение 23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936527"/>
                  </a:ext>
                </a:extLst>
              </a:tr>
              <a:tr h="5014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+=</a:t>
                      </a:r>
                      <a:endParaRPr lang="en-US" sz="1800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Прибавит значение правого операнда к левому и присвоит эту сумму левому операнду.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5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а = 2 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+= а равносильно: с = с + а. с будет равно 7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96737"/>
                  </a:ext>
                </a:extLst>
              </a:tr>
              <a:tr h="53714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-=</a:t>
                      </a:r>
                      <a:endParaRPr lang="en-US" sz="1800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Отнимает значение правого операнда от левого и присваивает результат левому операнду.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5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а = 2 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-= а равносильно: с = с - а. с будет равно 3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0535"/>
                  </a:ext>
                </a:extLst>
              </a:tr>
              <a:tr h="45151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*=</a:t>
                      </a:r>
                      <a:endParaRPr lang="en-US" sz="1800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Умножает правый операнд с левым и присваивает результат левому операнду.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5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а = 2 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*= а равносильно: с = с * а. c будет равно 10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11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79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присваивания</a:t>
            </a:r>
            <a:endParaRPr lang="en-US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848818"/>
              </p:ext>
            </p:extLst>
          </p:nvPr>
        </p:nvGraphicFramePr>
        <p:xfrm>
          <a:off x="1519955" y="1905000"/>
          <a:ext cx="9984657" cy="4397048"/>
        </p:xfrm>
        <a:graphic>
          <a:graphicData uri="http://schemas.openxmlformats.org/drawingml/2006/table">
            <a:tbl>
              <a:tblPr/>
              <a:tblGrid>
                <a:gridCol w="486697">
                  <a:extLst>
                    <a:ext uri="{9D8B030D-6E8A-4147-A177-3AD203B41FA5}">
                      <a16:colId xmlns:a16="http://schemas.microsoft.com/office/drawing/2014/main" val="3144061981"/>
                    </a:ext>
                  </a:extLst>
                </a:gridCol>
                <a:gridCol w="5235677">
                  <a:extLst>
                    <a:ext uri="{9D8B030D-6E8A-4147-A177-3AD203B41FA5}">
                      <a16:colId xmlns:a16="http://schemas.microsoft.com/office/drawing/2014/main" val="3091544674"/>
                    </a:ext>
                  </a:extLst>
                </a:gridCol>
                <a:gridCol w="4262283">
                  <a:extLst>
                    <a:ext uri="{9D8B030D-6E8A-4147-A177-3AD203B41FA5}">
                      <a16:colId xmlns:a16="http://schemas.microsoft.com/office/drawing/2014/main" val="332736083"/>
                    </a:ext>
                  </a:extLst>
                </a:gridCol>
              </a:tblGrid>
              <a:tr h="43724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/=</a:t>
                      </a:r>
                      <a:endParaRPr lang="en-US" sz="1800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Делит левый операнд на правый и присваивает результат левому операнду.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 = 10</a:t>
                      </a:r>
                      <a:br>
                        <a:rPr lang="ru-RU" sz="1800">
                          <a:effectLst/>
                        </a:rPr>
                      </a:br>
                      <a:r>
                        <a:rPr lang="ru-RU" sz="1800">
                          <a:effectLst/>
                        </a:rPr>
                        <a:t>а = 2 </a:t>
                      </a:r>
                      <a:br>
                        <a:rPr lang="ru-RU" sz="1800">
                          <a:effectLst/>
                        </a:rPr>
                      </a:br>
                      <a:r>
                        <a:rPr lang="ru-RU" sz="1800">
                          <a:effectLst/>
                        </a:rPr>
                        <a:t>с /= а равносильно: с = с / а. c будет равно 5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345899"/>
                  </a:ext>
                </a:extLst>
              </a:tr>
              <a:tr h="35162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%=</a:t>
                      </a:r>
                      <a:endParaRPr lang="en-US" sz="1800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Делит по модулю операнды и присваивает результат левому.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5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а = 2 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%= а равносильно: с = с % а. c будет равно 1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851866"/>
                  </a:ext>
                </a:extLst>
              </a:tr>
              <a:tr h="51573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**=</a:t>
                      </a:r>
                      <a:endParaRPr lang="en-US" sz="1800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Возводит в левый операнд в степень правого и присваивает результат левому операнду.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3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а = 2 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**= а равносильно: с = с ** а. c будет равно 9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653090"/>
                  </a:ext>
                </a:extLst>
              </a:tr>
              <a:tr h="62990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//=</a:t>
                      </a:r>
                      <a:endParaRPr lang="en-US" sz="1800" dirty="0">
                        <a:effectLst/>
                      </a:endParaRP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Производит целочисленное деление левого операнда на правый и присваивает результат левому операнду.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 = 11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а = 2 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>
                          <a:effectLst/>
                        </a:rPr>
                        <a:t>с //= а равносильно: с = с // а. c будет равно 5</a:t>
                      </a:r>
                    </a:p>
                  </a:txBody>
                  <a:tcPr marL="991" marR="991" marT="991" marB="9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63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6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членства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378065"/>
              </p:ext>
            </p:extLst>
          </p:nvPr>
        </p:nvGraphicFramePr>
        <p:xfrm>
          <a:off x="1976284" y="2119759"/>
          <a:ext cx="9528329" cy="3836413"/>
        </p:xfrm>
        <a:graphic>
          <a:graphicData uri="http://schemas.openxmlformats.org/drawingml/2006/table">
            <a:tbl>
              <a:tblPr/>
              <a:tblGrid>
                <a:gridCol w="619432">
                  <a:extLst>
                    <a:ext uri="{9D8B030D-6E8A-4147-A177-3AD203B41FA5}">
                      <a16:colId xmlns:a16="http://schemas.microsoft.com/office/drawing/2014/main" val="756103903"/>
                    </a:ext>
                  </a:extLst>
                </a:gridCol>
                <a:gridCol w="4476888">
                  <a:extLst>
                    <a:ext uri="{9D8B030D-6E8A-4147-A177-3AD203B41FA5}">
                      <a16:colId xmlns:a16="http://schemas.microsoft.com/office/drawing/2014/main" val="2042503606"/>
                    </a:ext>
                  </a:extLst>
                </a:gridCol>
                <a:gridCol w="4432009">
                  <a:extLst>
                    <a:ext uri="{9D8B030D-6E8A-4147-A177-3AD203B41FA5}">
                      <a16:colId xmlns:a16="http://schemas.microsoft.com/office/drawing/2014/main" val="2148104026"/>
                    </a:ext>
                  </a:extLst>
                </a:gridCol>
              </a:tblGrid>
              <a:tr h="223663">
                <a:tc>
                  <a:txBody>
                    <a:bodyPr/>
                    <a:lstStyle/>
                    <a:p>
                      <a:pPr algn="l"/>
                      <a:endParaRPr lang="ru-RU" sz="1800" b="1" dirty="0">
                        <a:effectLst/>
                      </a:endParaRP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Описание</a:t>
                      </a:r>
                      <a:endParaRPr lang="ru-RU" sz="1800" b="1">
                        <a:effectLst/>
                      </a:endParaRP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Примеры</a:t>
                      </a:r>
                      <a:endParaRPr lang="ru-RU" sz="1800" b="1">
                        <a:effectLst/>
                      </a:endParaRP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130220"/>
                  </a:ext>
                </a:extLst>
              </a:tr>
              <a:tr h="216907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FF00"/>
                          </a:solidFill>
                          <a:effectLst/>
                        </a:rPr>
                        <a:t>in</a:t>
                      </a:r>
                      <a:endParaRPr lang="en-US" sz="1800" dirty="0">
                        <a:effectLst/>
                      </a:endParaRP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Возвращает истину, если элемент присутствует в последовательности, иначе возвращает ложь.</a:t>
                      </a: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"cad" in "</a:t>
                      </a:r>
                      <a:r>
                        <a:rPr lang="en-US" sz="1800" dirty="0" err="1">
                          <a:effectLst/>
                        </a:rPr>
                        <a:t>cadillac</a:t>
                      </a:r>
                      <a:r>
                        <a:rPr lang="en-US" sz="1800" dirty="0">
                          <a:effectLst/>
                        </a:rPr>
                        <a:t>" </a:t>
                      </a:r>
                      <a:r>
                        <a:rPr lang="ru-RU" sz="1800" dirty="0">
                          <a:effectLst/>
                        </a:rPr>
                        <a:t>вернет </a:t>
                      </a:r>
                      <a:r>
                        <a:rPr lang="en-US" sz="1800" dirty="0">
                          <a:effectLst/>
                        </a:rPr>
                        <a:t>True.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 in [2,3,1,6] </a:t>
                      </a:r>
                      <a:r>
                        <a:rPr lang="ru-RU" sz="1800" dirty="0">
                          <a:effectLst/>
                        </a:rPr>
                        <a:t>вернет </a:t>
                      </a:r>
                      <a:r>
                        <a:rPr lang="en-US" sz="1800" dirty="0">
                          <a:effectLst/>
                        </a:rPr>
                        <a:t>True.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"hi" in {"hi":2,"bye":1} </a:t>
                      </a:r>
                      <a:r>
                        <a:rPr lang="ru-RU" sz="1800" dirty="0">
                          <a:effectLst/>
                        </a:rPr>
                        <a:t>вернет </a:t>
                      </a:r>
                      <a:r>
                        <a:rPr lang="en-US" sz="1800" dirty="0">
                          <a:effectLst/>
                        </a:rPr>
                        <a:t>True.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 2 in {"hi":2,"bye":1} </a:t>
                      </a:r>
                      <a:r>
                        <a:rPr lang="ru-RU" sz="1800" dirty="0">
                          <a:effectLst/>
                        </a:rPr>
                        <a:t>вернет </a:t>
                      </a:r>
                      <a:r>
                        <a:rPr lang="en-US" sz="1800" dirty="0">
                          <a:effectLst/>
                        </a:rPr>
                        <a:t>False (</a:t>
                      </a:r>
                      <a:r>
                        <a:rPr lang="ru-RU" sz="1800" dirty="0">
                          <a:effectLst/>
                        </a:rPr>
                        <a:t>в словарях проверяется наличие в ключах, а не в значениях).</a:t>
                      </a: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8611216"/>
                  </a:ext>
                </a:extLst>
              </a:tr>
              <a:tr h="1385508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  <a:effectLst/>
                        </a:rPr>
                        <a:t>not in</a:t>
                      </a:r>
                      <a:endParaRPr lang="en-US" sz="1800">
                        <a:effectLst/>
                      </a:endParaRP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Возвращает истину если элемента нет в последовательности.</a:t>
                      </a: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Результаты противоположны результатам оператора </a:t>
                      </a:r>
                      <a:r>
                        <a:rPr lang="ru-RU" sz="1800" dirty="0" err="1">
                          <a:effectLst/>
                        </a:rPr>
                        <a:t>in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3753" marR="3753" marT="3753" marB="37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662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75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тождественности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919218"/>
              </p:ext>
            </p:extLst>
          </p:nvPr>
        </p:nvGraphicFramePr>
        <p:xfrm>
          <a:off x="2168013" y="2133600"/>
          <a:ext cx="9336599" cy="3787041"/>
        </p:xfrm>
        <a:graphic>
          <a:graphicData uri="http://schemas.openxmlformats.org/drawingml/2006/table">
            <a:tbl>
              <a:tblPr/>
              <a:tblGrid>
                <a:gridCol w="604684">
                  <a:extLst>
                    <a:ext uri="{9D8B030D-6E8A-4147-A177-3AD203B41FA5}">
                      <a16:colId xmlns:a16="http://schemas.microsoft.com/office/drawing/2014/main" val="157903766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57485932"/>
                    </a:ext>
                  </a:extLst>
                </a:gridCol>
                <a:gridCol w="4617115">
                  <a:extLst>
                    <a:ext uri="{9D8B030D-6E8A-4147-A177-3AD203B41FA5}">
                      <a16:colId xmlns:a16="http://schemas.microsoft.com/office/drawing/2014/main" val="232169920"/>
                    </a:ext>
                  </a:extLst>
                </a:gridCol>
              </a:tblGrid>
              <a:tr h="274748">
                <a:tc>
                  <a:txBody>
                    <a:bodyPr/>
                    <a:lstStyle/>
                    <a:p>
                      <a:pPr algn="l"/>
                      <a:endParaRPr lang="ru-RU" sz="1800" b="1" dirty="0">
                        <a:effectLst/>
                      </a:endParaRP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Описание</a:t>
                      </a:r>
                      <a:endParaRPr lang="ru-RU" sz="1800" b="1">
                        <a:effectLst/>
                      </a:endParaRP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FFFF00"/>
                          </a:solidFill>
                          <a:effectLst/>
                        </a:rPr>
                        <a:t>Примеры</a:t>
                      </a:r>
                      <a:endParaRPr lang="ru-RU" sz="1800" b="1">
                        <a:effectLst/>
                      </a:endParaRP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690365"/>
                  </a:ext>
                </a:extLst>
              </a:tr>
              <a:tr h="180153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  <a:effectLst/>
                        </a:rPr>
                        <a:t>is</a:t>
                      </a:r>
                      <a:endParaRPr lang="en-US" sz="1800">
                        <a:effectLst/>
                      </a:endParaRP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Возвращает истину, если оба операнда указывают на один объект.</a:t>
                      </a: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x is y вернет истину, если id(x) будет равно id(y).</a:t>
                      </a: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047392"/>
                  </a:ext>
                </a:extLst>
              </a:tr>
              <a:tr h="1701964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FF00"/>
                          </a:solidFill>
                          <a:effectLst/>
                        </a:rPr>
                        <a:t>is not</a:t>
                      </a:r>
                      <a:endParaRPr lang="en-US" sz="1800">
                        <a:effectLst/>
                      </a:endParaRP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8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Возврашает ложь если оба операнда указывают на один объект.</a:t>
                      </a: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x </a:t>
                      </a:r>
                      <a:r>
                        <a:rPr lang="ru-RU" sz="1800" dirty="0" err="1">
                          <a:effectLst/>
                        </a:rPr>
                        <a:t>is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not</a:t>
                      </a:r>
                      <a:r>
                        <a:rPr lang="ru-RU" sz="1800" dirty="0">
                          <a:effectLst/>
                        </a:rPr>
                        <a:t> y, вернет истину если </a:t>
                      </a:r>
                      <a:r>
                        <a:rPr lang="ru-RU" sz="1800" dirty="0" err="1">
                          <a:effectLst/>
                        </a:rPr>
                        <a:t>id</a:t>
                      </a:r>
                      <a:r>
                        <a:rPr lang="ru-RU" sz="1800" dirty="0">
                          <a:effectLst/>
                        </a:rPr>
                        <a:t>(x) не равно </a:t>
                      </a:r>
                      <a:r>
                        <a:rPr lang="ru-RU" sz="1800" dirty="0" err="1">
                          <a:effectLst/>
                        </a:rPr>
                        <a:t>id</a:t>
                      </a:r>
                      <a:r>
                        <a:rPr lang="ru-RU" sz="1800" dirty="0">
                          <a:effectLst/>
                        </a:rPr>
                        <a:t>(y).</a:t>
                      </a:r>
                    </a:p>
                  </a:txBody>
                  <a:tcPr marL="4610" marR="4610" marT="4610" marB="4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1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7564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4141</TotalTime>
  <Words>2058</Words>
  <Application>Microsoft Office PowerPoint</Application>
  <PresentationFormat>Широкоэкранный</PresentationFormat>
  <Paragraphs>250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Arial</vt:lpstr>
      <vt:lpstr>Century Gothic</vt:lpstr>
      <vt:lpstr>Wingdings 3</vt:lpstr>
      <vt:lpstr>Легкий дым</vt:lpstr>
      <vt:lpstr>Python</vt:lpstr>
      <vt:lpstr>Функции</vt:lpstr>
      <vt:lpstr>Презентация PowerPoint</vt:lpstr>
      <vt:lpstr>Операторы в Python</vt:lpstr>
      <vt:lpstr>Арифметические операторы</vt:lpstr>
      <vt:lpstr>Операторы присваивания</vt:lpstr>
      <vt:lpstr>Операторы присваивания</vt:lpstr>
      <vt:lpstr>Операторы членства</vt:lpstr>
      <vt:lpstr>Операторы тождественности</vt:lpstr>
      <vt:lpstr>Числа</vt:lpstr>
      <vt:lpstr>Числа</vt:lpstr>
      <vt:lpstr>Презентация PowerPoint</vt:lpstr>
      <vt:lpstr>Комплексные числа</vt:lpstr>
      <vt:lpstr>Конвертация типов чисел</vt:lpstr>
      <vt:lpstr>Случайные числа</vt:lpstr>
      <vt:lpstr>Встроенные математические функции</vt:lpstr>
      <vt:lpstr>Библиотека math</vt:lpstr>
      <vt:lpstr>Строки</vt:lpstr>
      <vt:lpstr>Индексация строк</vt:lpstr>
      <vt:lpstr>Срезы строк</vt:lpstr>
      <vt:lpstr>Шаг для среза строки</vt:lpstr>
      <vt:lpstr>Встроенные функции строк в python</vt:lpstr>
      <vt:lpstr>Строковые операторы</vt:lpstr>
      <vt:lpstr>Оператор принадлежности подстроки in</vt:lpstr>
      <vt:lpstr>Форматирование строки</vt:lpstr>
      <vt:lpstr>Конкатенация строк используя функцию join().</vt:lpstr>
      <vt:lpstr>Конкатенация строк используя оператор %</vt:lpstr>
      <vt:lpstr>Конкатенация строк с помощью функции format()</vt:lpstr>
      <vt:lpstr>Конкатенация с использованием f-строк</vt:lpstr>
      <vt:lpstr>Задание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Models</dc:title>
  <dc:creator>Пользователь</dc:creator>
  <cp:lastModifiedBy>drChEL</cp:lastModifiedBy>
  <cp:revision>158</cp:revision>
  <dcterms:created xsi:type="dcterms:W3CDTF">2022-03-08T07:28:23Z</dcterms:created>
  <dcterms:modified xsi:type="dcterms:W3CDTF">2022-10-13T06:24:17Z</dcterms:modified>
</cp:coreProperties>
</file>