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32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10" r:id="rId27"/>
    <p:sldId id="309" r:id="rId28"/>
    <p:sldId id="312" r:id="rId29"/>
    <p:sldId id="313" r:id="rId30"/>
    <p:sldId id="314" r:id="rId31"/>
    <p:sldId id="315" r:id="rId32"/>
    <p:sldId id="316" r:id="rId33"/>
    <p:sldId id="317" r:id="rId34"/>
    <p:sldId id="31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6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78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2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03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5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7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8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7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7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3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10F4-F821-470E-B5FF-724CC12C49AE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6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sintaksis-vozmozhnosti-i-podvodnye-kamni-cikla-for-v-python-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tipy-dannyh-v-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строк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8741" y="2133600"/>
            <a:ext cx="9585871" cy="4237220"/>
          </a:xfrm>
        </p:spPr>
        <p:txBody>
          <a:bodyPr>
            <a:normAutofit/>
          </a:bodyPr>
          <a:lstStyle/>
          <a:p>
            <a:r>
              <a:rPr lang="ru-RU" dirty="0"/>
              <a:t>Строки — один из типов данных, которые </a:t>
            </a:r>
            <a:r>
              <a:rPr lang="ru-RU" dirty="0" err="1"/>
              <a:t>Python</a:t>
            </a:r>
            <a:r>
              <a:rPr lang="ru-RU" dirty="0"/>
              <a:t> считает неизменяемыми, что означает невозможность их изменять.</a:t>
            </a:r>
            <a:endParaRPr lang="en-US" dirty="0"/>
          </a:p>
          <a:p>
            <a:r>
              <a:rPr lang="ru-RU" dirty="0"/>
              <a:t>Как вы ниже увидите, </a:t>
            </a:r>
            <a:r>
              <a:rPr lang="ru-RU" dirty="0" err="1"/>
              <a:t>python</a:t>
            </a:r>
            <a:r>
              <a:rPr lang="ru-RU" dirty="0"/>
              <a:t> дает возможность </a:t>
            </a:r>
            <a:r>
              <a:rPr lang="ru-RU" strike="sngStrike" dirty="0"/>
              <a:t>изменять</a:t>
            </a:r>
            <a:r>
              <a:rPr lang="ru-RU" dirty="0"/>
              <a:t> (заменять и перезаписывать) строки.</a:t>
            </a:r>
            <a:endParaRPr lang="en-US" dirty="0"/>
          </a:p>
          <a:p>
            <a:r>
              <a:rPr lang="ru-RU" dirty="0"/>
              <a:t>Такой синтаксис приведет к ошибке </a:t>
            </a:r>
            <a:r>
              <a:rPr lang="ru-RU" dirty="0" err="1"/>
              <a:t>TypeError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&gt;&gt;&gt; s = 'python'</a:t>
            </a:r>
          </a:p>
          <a:p>
            <a:r>
              <a:rPr lang="en-US" dirty="0"/>
              <a:t>&gt;&gt;&gt; s[3] = 't'</a:t>
            </a:r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"&lt;pyshell#40&gt;", line 1, in &lt;module&gt;</a:t>
            </a:r>
          </a:p>
          <a:p>
            <a:r>
              <a:rPr lang="en-US" dirty="0"/>
              <a:t>    s[3] = 't'</a:t>
            </a:r>
          </a:p>
          <a:p>
            <a:r>
              <a:rPr lang="en-US" dirty="0" err="1"/>
              <a:t>TypeError</a:t>
            </a:r>
            <a:r>
              <a:rPr lang="en-US" dirty="0"/>
              <a:t>: '</a:t>
            </a:r>
            <a:r>
              <a:rPr lang="en-US" dirty="0" err="1"/>
              <a:t>str</a:t>
            </a:r>
            <a:r>
              <a:rPr lang="en-US" dirty="0"/>
              <a:t>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206219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создать список?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объявляются в квадратных скобках [ ].</a:t>
            </a:r>
          </a:p>
          <a:p>
            <a:r>
              <a:rPr lang="ru-RU" dirty="0"/>
              <a:t>z = [3, 7, 4, 2] # Создание списка</a:t>
            </a:r>
          </a:p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списки хранят упорядоченный набор элементов, которые могут быть разных типов. В примере, указанном выше элементы имеют один и тот же тип </a:t>
            </a:r>
            <a:r>
              <a:rPr lang="ru-RU" dirty="0" err="1"/>
              <a:t>int</a:t>
            </a:r>
            <a:r>
              <a:rPr lang="ru-RU" dirty="0"/>
              <a:t>. Не обязательно все элементы должны быть одного типа.</a:t>
            </a:r>
          </a:p>
          <a:p>
            <a:r>
              <a:rPr lang="en-US" dirty="0" err="1"/>
              <a:t>heterogenousElements</a:t>
            </a:r>
            <a:r>
              <a:rPr lang="en-US" dirty="0"/>
              <a:t> = [3, True, '</a:t>
            </a:r>
            <a:r>
              <a:rPr lang="ru-RU" dirty="0" err="1"/>
              <a:t>Вииитяяя</a:t>
            </a:r>
            <a:r>
              <a:rPr lang="ru-RU" dirty="0"/>
              <a:t>', 2.0] </a:t>
            </a:r>
          </a:p>
          <a:p>
            <a:r>
              <a:rPr lang="ru-RU" dirty="0"/>
              <a:t>Вы так же можете использовать конструктор </a:t>
            </a:r>
            <a:r>
              <a:rPr lang="ru-RU" dirty="0" err="1"/>
              <a:t>list</a:t>
            </a:r>
            <a:r>
              <a:rPr lang="ru-RU" dirty="0"/>
              <a:t>() для создания списка.</a:t>
            </a:r>
          </a:p>
          <a:p>
            <a:r>
              <a:rPr lang="en-US" dirty="0" err="1"/>
              <a:t>heterogenousElements</a:t>
            </a:r>
            <a:r>
              <a:rPr lang="ru-RU" dirty="0"/>
              <a:t> = </a:t>
            </a:r>
            <a:r>
              <a:rPr lang="ru-RU" dirty="0" err="1"/>
              <a:t>list</a:t>
            </a:r>
            <a:r>
              <a:rPr lang="ru-RU" dirty="0"/>
              <a:t>((</a:t>
            </a:r>
            <a:r>
              <a:rPr lang="en-US" dirty="0"/>
              <a:t>3</a:t>
            </a:r>
            <a:r>
              <a:rPr lang="ru-RU" dirty="0"/>
              <a:t>, </a:t>
            </a:r>
            <a:r>
              <a:rPr lang="en-US" dirty="0"/>
              <a:t>True, '</a:t>
            </a:r>
            <a:r>
              <a:rPr lang="ru-RU" dirty="0" err="1"/>
              <a:t>Вииитяяя</a:t>
            </a:r>
            <a:r>
              <a:rPr lang="ru-RU" dirty="0"/>
              <a:t>', 2.0))  # обратите внимание на двойные круглые скобки </a:t>
            </a:r>
          </a:p>
        </p:txBody>
      </p:sp>
    </p:spTree>
    <p:extLst>
      <p:ext uri="{BB962C8B-B14F-4D97-AF65-F5344CB8AC3E}">
        <p14:creationId xmlns:p14="http://schemas.microsoft.com/office/powerpoint/2010/main" val="19949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Срезы(</a:t>
            </a:r>
            <a:r>
              <a:rPr lang="en-US" dirty="0"/>
              <a:t>slice) </a:t>
            </a:r>
            <a:r>
              <a:rPr lang="ru-RU" dirty="0"/>
              <a:t>списка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Срезы хороши для получения подмножества значений с вашего списка.</a:t>
            </a:r>
          </a:p>
          <a:p>
            <a:r>
              <a:rPr lang="ru-RU" dirty="0"/>
              <a:t># Создайте список</a:t>
            </a:r>
          </a:p>
          <a:p>
            <a:r>
              <a:rPr lang="ru-RU" dirty="0"/>
              <a:t>z = [3, 7, 4, 2]</a:t>
            </a:r>
          </a:p>
          <a:p>
            <a:r>
              <a:rPr lang="ru-RU" dirty="0"/>
              <a:t># Вывод элементов с индексом от 0 до 2 (не включая 2)</a:t>
            </a:r>
          </a:p>
          <a:p>
            <a:r>
              <a:rPr lang="ru-RU" dirty="0" err="1"/>
              <a:t>print</a:t>
            </a:r>
            <a:r>
              <a:rPr lang="ru-RU" dirty="0"/>
              <a:t>(z[0:2]) </a:t>
            </a:r>
          </a:p>
          <a:p>
            <a:r>
              <a:rPr lang="ru-RU" dirty="0"/>
              <a:t># вывод: [3, 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1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элементов в списке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Списки в </a:t>
            </a:r>
            <a:r>
              <a:rPr lang="ru-RU" dirty="0" err="1"/>
              <a:t>Python</a:t>
            </a:r>
            <a:r>
              <a:rPr lang="ru-RU" dirty="0"/>
              <a:t> изменяемы. Это означает, что после создания списка можно обновить его отдельные элементы.</a:t>
            </a:r>
          </a:p>
          <a:p>
            <a:r>
              <a:rPr lang="ru-RU" dirty="0"/>
              <a:t>z = [3, 7, 4, 2]  # Создание списка</a:t>
            </a:r>
          </a:p>
          <a:p>
            <a:r>
              <a:rPr lang="ru-RU" dirty="0"/>
              <a:t># Изменяем элемент с индексом 1 на строку '</a:t>
            </a:r>
            <a:r>
              <a:rPr lang="ru-RU" dirty="0" err="1"/>
              <a:t>fish</a:t>
            </a:r>
            <a:r>
              <a:rPr lang="ru-RU" dirty="0"/>
              <a:t>'</a:t>
            </a:r>
          </a:p>
          <a:p>
            <a:r>
              <a:rPr lang="ru-RU" dirty="0"/>
              <a:t>z[1] = '</a:t>
            </a:r>
            <a:r>
              <a:rPr lang="ru-RU" dirty="0" err="1"/>
              <a:t>fish</a:t>
            </a:r>
            <a:r>
              <a:rPr lang="ru-RU" dirty="0"/>
              <a:t>'</a:t>
            </a:r>
          </a:p>
          <a:p>
            <a:r>
              <a:rPr lang="ru-RU" dirty="0" err="1"/>
              <a:t>print</a:t>
            </a:r>
            <a:r>
              <a:rPr lang="ru-RU" dirty="0"/>
              <a:t>(z)</a:t>
            </a:r>
          </a:p>
          <a:p>
            <a:endParaRPr lang="ru-RU" dirty="0"/>
          </a:p>
          <a:p>
            <a:r>
              <a:rPr lang="en-US" dirty="0"/>
              <a:t>[3, 'fish', 4, 2]</a:t>
            </a:r>
          </a:p>
        </p:txBody>
      </p:sp>
    </p:spTree>
    <p:extLst>
      <p:ext uri="{BB962C8B-B14F-4D97-AF65-F5344CB8AC3E}">
        <p14:creationId xmlns:p14="http://schemas.microsoft.com/office/powerpoint/2010/main" val="160592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функции списков </a:t>
            </a:r>
            <a:r>
              <a:rPr lang="ru-RU" dirty="0" err="1"/>
              <a:t>python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40936"/>
          </a:xfrm>
        </p:spPr>
        <p:txBody>
          <a:bodyPr>
            <a:normAutofit/>
          </a:bodyPr>
          <a:lstStyle/>
          <a:p>
            <a:r>
              <a:rPr lang="ru-RU" dirty="0"/>
              <a:t>У списков </a:t>
            </a:r>
            <a:r>
              <a:rPr lang="ru-RU" dirty="0" err="1"/>
              <a:t>Python</a:t>
            </a:r>
            <a:r>
              <a:rPr lang="ru-RU" dirty="0"/>
              <a:t> есть разные методы, которые помогают в программировании. В этом разделе рассматриваются все методы списков.</a:t>
            </a:r>
          </a:p>
          <a:p>
            <a:r>
              <a:rPr lang="ru-RU" dirty="0"/>
              <a:t>Метод </a:t>
            </a:r>
            <a:r>
              <a:rPr lang="ru-RU" dirty="0" err="1"/>
              <a:t>index</a:t>
            </a:r>
            <a:r>
              <a:rPr lang="ru-RU" dirty="0"/>
              <a:t> возвращает положение первого индекса, со значением х. В указанном ниже коде, он возвращает назад 0.</a:t>
            </a:r>
          </a:p>
          <a:p>
            <a:r>
              <a:rPr lang="pl-PL" dirty="0"/>
              <a:t>z = [4, 1, 5, 4, 10, 4]</a:t>
            </a:r>
          </a:p>
          <a:p>
            <a:r>
              <a:rPr lang="pl-PL" dirty="0"/>
              <a:t>print(z.index(4))</a:t>
            </a:r>
          </a:p>
          <a:p>
            <a:r>
              <a:rPr lang="pl-PL" dirty="0"/>
              <a:t>0</a:t>
            </a:r>
            <a:endParaRPr lang="ru-RU" dirty="0"/>
          </a:p>
          <a:p>
            <a:r>
              <a:rPr lang="ru-RU" dirty="0"/>
              <a:t>Вы также можете указать, откуда начинаете поиск.</a:t>
            </a:r>
          </a:p>
          <a:p>
            <a:r>
              <a:rPr lang="en-US" dirty="0"/>
              <a:t>print(</a:t>
            </a:r>
            <a:r>
              <a:rPr lang="en-US" dirty="0" err="1"/>
              <a:t>z.index</a:t>
            </a:r>
            <a:r>
              <a:rPr lang="en-US" dirty="0"/>
              <a:t>(4, 3))</a:t>
            </a:r>
            <a:endParaRPr lang="ru-RU" dirty="0"/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293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функции списков </a:t>
            </a:r>
            <a:r>
              <a:rPr lang="ru-RU" dirty="0" err="1"/>
              <a:t>python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40936"/>
          </a:xfrm>
        </p:spPr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count</a:t>
            </a:r>
            <a:r>
              <a:rPr lang="ru-RU" dirty="0"/>
              <a:t> работает так, как звучит. Он считает количество раз, когда значение появляется в списке</a:t>
            </a:r>
          </a:p>
          <a:p>
            <a:r>
              <a:rPr lang="en-US" dirty="0"/>
              <a:t>&gt;&gt;&gt; </a:t>
            </a:r>
            <a:r>
              <a:rPr lang="en-US" dirty="0" err="1"/>
              <a:t>random_list</a:t>
            </a:r>
            <a:r>
              <a:rPr lang="en-US" dirty="0"/>
              <a:t> = [4, 1, 5, 4, 10, 4]</a:t>
            </a:r>
          </a:p>
          <a:p>
            <a:r>
              <a:rPr lang="en-US" dirty="0"/>
              <a:t>&gt;&gt;&gt; print(</a:t>
            </a:r>
            <a:r>
              <a:rPr lang="en-US" dirty="0" err="1"/>
              <a:t>random_list.count</a:t>
            </a:r>
            <a:r>
              <a:rPr lang="en-US" dirty="0"/>
              <a:t>(4))</a:t>
            </a:r>
          </a:p>
          <a:p>
            <a:r>
              <a:rPr lang="en-US" dirty="0"/>
              <a:t>3</a:t>
            </a:r>
            <a:endParaRPr lang="ru-RU" dirty="0"/>
          </a:p>
          <a:p>
            <a:r>
              <a:rPr lang="ru-RU" dirty="0"/>
              <a:t>Сортировка списка — фактическим кодом будем: </a:t>
            </a:r>
            <a:r>
              <a:rPr lang="ru-RU" dirty="0" err="1"/>
              <a:t>z.sort</a:t>
            </a:r>
            <a:r>
              <a:rPr lang="ru-RU" dirty="0"/>
              <a:t>(). Метод </a:t>
            </a:r>
            <a:r>
              <a:rPr lang="ru-RU" dirty="0" err="1"/>
              <a:t>sort</a:t>
            </a:r>
            <a:r>
              <a:rPr lang="ru-RU" dirty="0"/>
              <a:t> сортирует и меняет исходный список.</a:t>
            </a:r>
          </a:p>
          <a:p>
            <a:r>
              <a:rPr lang="en-US" dirty="0" err="1"/>
              <a:t>z.sort</a:t>
            </a:r>
            <a:r>
              <a:rPr lang="en-US" dirty="0"/>
              <a:t>(reverse = True)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 вы можете сортировать список от наибольшего к наименьшему.</a:t>
            </a:r>
            <a:endParaRPr lang="en-US" dirty="0"/>
          </a:p>
          <a:p>
            <a:r>
              <a:rPr lang="ru-RU" dirty="0"/>
              <a:t>Следует отметить, что вы также можете отсортировать список строк от А до Я (или A-Z) и наоборот.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5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функции списков </a:t>
            </a:r>
            <a:r>
              <a:rPr lang="ru-RU" dirty="0" err="1"/>
              <a:t>python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1905000"/>
            <a:ext cx="9223037" cy="4705662"/>
          </a:xfrm>
        </p:spPr>
        <p:txBody>
          <a:bodyPr>
            <a:normAutofit fontScale="92500"/>
          </a:bodyPr>
          <a:lstStyle/>
          <a:p>
            <a:r>
              <a:rPr lang="ru-RU" dirty="0"/>
              <a:t>Метод </a:t>
            </a:r>
            <a:r>
              <a:rPr lang="ru-RU" dirty="0" err="1"/>
              <a:t>append</a:t>
            </a:r>
            <a:r>
              <a:rPr lang="ru-RU" dirty="0"/>
              <a:t> добавляет элемент в конец списка. Это происходит на месте.</a:t>
            </a:r>
            <a:endParaRPr lang="en-US" dirty="0"/>
          </a:p>
          <a:p>
            <a:r>
              <a:rPr lang="ru-RU" dirty="0"/>
              <a:t>Метод </a:t>
            </a:r>
            <a:r>
              <a:rPr lang="ru-RU" dirty="0" err="1"/>
              <a:t>remove</a:t>
            </a:r>
            <a:r>
              <a:rPr lang="ru-RU" dirty="0"/>
              <a:t> удаляет первое вхождение значения в списке.</a:t>
            </a:r>
            <a:endParaRPr lang="en-US" dirty="0"/>
          </a:p>
          <a:p>
            <a:r>
              <a:rPr lang="ru-RU" dirty="0"/>
              <a:t>Метод </a:t>
            </a:r>
            <a:r>
              <a:rPr lang="ru-RU" dirty="0" err="1"/>
              <a:t>pop</a:t>
            </a:r>
            <a:r>
              <a:rPr lang="ru-RU" dirty="0"/>
              <a:t> удаляет элемент в указанном индексе. Этот метод также вернет элемент, который был удален из списка. В случае, если вы не указали индекс, он по умолчанию удалит элемент по последнему индексу.</a:t>
            </a:r>
            <a:endParaRPr lang="en-US" dirty="0"/>
          </a:p>
          <a:p>
            <a:r>
              <a:rPr lang="ru-RU" dirty="0"/>
              <a:t>Метод </a:t>
            </a:r>
            <a:r>
              <a:rPr lang="ru-RU" dirty="0" err="1"/>
              <a:t>extend</a:t>
            </a:r>
            <a:r>
              <a:rPr lang="ru-RU" dirty="0"/>
              <a:t> расширяет список, добавляя элементы. Преимущество над </a:t>
            </a:r>
            <a:r>
              <a:rPr lang="ru-RU" dirty="0" err="1"/>
              <a:t>append</a:t>
            </a:r>
            <a:r>
              <a:rPr lang="ru-RU" dirty="0"/>
              <a:t> в том, что вы можете добавлять списки.</a:t>
            </a:r>
          </a:p>
          <a:p>
            <a:r>
              <a:rPr lang="ru-RU" dirty="0"/>
              <a:t>Добавим [4, 5] в конец z:</a:t>
            </a:r>
            <a:endParaRPr lang="en-US" dirty="0"/>
          </a:p>
          <a:p>
            <a:r>
              <a:rPr lang="pl-PL" dirty="0"/>
              <a:t>z = [7, 3, 3]</a:t>
            </a:r>
          </a:p>
          <a:p>
            <a:r>
              <a:rPr lang="pl-PL" dirty="0"/>
              <a:t>z.extend([4,5])</a:t>
            </a:r>
          </a:p>
          <a:p>
            <a:r>
              <a:rPr lang="pl-PL" dirty="0"/>
              <a:t>print(z)</a:t>
            </a:r>
            <a:endParaRPr lang="en-US" dirty="0"/>
          </a:p>
          <a:p>
            <a:r>
              <a:rPr lang="en-US" dirty="0"/>
              <a:t>[7, 3, 3, 4, 5]</a:t>
            </a:r>
          </a:p>
          <a:p>
            <a:r>
              <a:rPr lang="ru-RU" dirty="0"/>
              <a:t>То же самое можно было бы сделать, используя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функции списков </a:t>
            </a:r>
            <a:r>
              <a:rPr lang="ru-RU" dirty="0" err="1"/>
              <a:t>python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1905000"/>
            <a:ext cx="9223037" cy="4705662"/>
          </a:xfrm>
        </p:spPr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insert</a:t>
            </a:r>
            <a:r>
              <a:rPr lang="ru-RU" dirty="0"/>
              <a:t> вставляет элемент перед указанным индексом.</a:t>
            </a:r>
            <a:endParaRPr lang="en-US" dirty="0"/>
          </a:p>
          <a:p>
            <a:r>
              <a:rPr lang="pl-PL" dirty="0"/>
              <a:t>z = [7, 3, 3, 4, 5]</a:t>
            </a:r>
          </a:p>
          <a:p>
            <a:r>
              <a:rPr lang="pl-PL" dirty="0"/>
              <a:t>z.insert(4, [1, 2])</a:t>
            </a:r>
          </a:p>
          <a:p>
            <a:r>
              <a:rPr lang="pl-PL" dirty="0"/>
              <a:t>print(z)</a:t>
            </a:r>
            <a:endParaRPr lang="en-US" dirty="0"/>
          </a:p>
          <a:p>
            <a:r>
              <a:rPr lang="en-US" dirty="0"/>
              <a:t>[7, 3, 3, 4, [1, 2], 5]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https://docs.python.org/3/glossary.html#term-list</a:t>
            </a:r>
          </a:p>
        </p:txBody>
      </p:sp>
    </p:spTree>
    <p:extLst>
      <p:ext uri="{BB962C8B-B14F-4D97-AF65-F5344CB8AC3E}">
        <p14:creationId xmlns:p14="http://schemas.microsoft.com/office/powerpoint/2010/main" val="680326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над списками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524450"/>
              </p:ext>
            </p:extLst>
          </p:nvPr>
        </p:nvGraphicFramePr>
        <p:xfrm>
          <a:off x="1633925" y="1618935"/>
          <a:ext cx="10558074" cy="5021710"/>
        </p:xfrm>
        <a:graphic>
          <a:graphicData uri="http://schemas.openxmlformats.org/drawingml/2006/table">
            <a:tbl>
              <a:tblPr/>
              <a:tblGrid>
                <a:gridCol w="3342809">
                  <a:extLst>
                    <a:ext uri="{9D8B030D-6E8A-4147-A177-3AD203B41FA5}">
                      <a16:colId xmlns:a16="http://schemas.microsoft.com/office/drawing/2014/main" val="480100036"/>
                    </a:ext>
                  </a:extLst>
                </a:gridCol>
                <a:gridCol w="7215265">
                  <a:extLst>
                    <a:ext uri="{9D8B030D-6E8A-4147-A177-3AD203B41FA5}">
                      <a16:colId xmlns:a16="http://schemas.microsoft.com/office/drawing/2014/main" val="2086267046"/>
                    </a:ext>
                  </a:extLst>
                </a:gridCol>
              </a:tblGrid>
              <a:tr h="369243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Метод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>
                          <a:effectLst/>
                        </a:rPr>
                        <a:t>Описаниее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296636"/>
                  </a:ext>
                </a:extLst>
              </a:tr>
              <a:tr h="70156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x in s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True если элемент x находится в списке s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8830"/>
                  </a:ext>
                </a:extLst>
              </a:tr>
              <a:tr h="70156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x not in s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True если элемент x не находится в списке s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988892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s1 + s2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Объединение списков s1 и s2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618593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 * n , n * s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Копирует список s n раз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582155"/>
                  </a:ext>
                </a:extLst>
              </a:tr>
              <a:tr h="70156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len(s)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Длина списка s, т.e. количество элементов в s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755377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min(s)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Наименьший элемент списка </a:t>
                      </a:r>
                      <a:r>
                        <a:rPr lang="en-US" sz="2000">
                          <a:effectLst/>
                        </a:rPr>
                        <a:t>s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577414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max(s)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Наибольший элемент списка </a:t>
                      </a:r>
                      <a:r>
                        <a:rPr lang="en-US" sz="2000">
                          <a:effectLst/>
                        </a:rPr>
                        <a:t>s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679221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sum(s)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Сумма чисел списка </a:t>
                      </a:r>
                      <a:r>
                        <a:rPr lang="en-US" sz="2000">
                          <a:effectLst/>
                        </a:rPr>
                        <a:t>s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61079"/>
                  </a:ext>
                </a:extLst>
              </a:tr>
              <a:tr h="70156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for i in list()</a:t>
                      </a: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Перебирает элементы слева направо в </a:t>
                      </a:r>
                      <a:r>
                        <a:rPr lang="ru-RU" sz="2000" b="1" u="none" strike="noStrike" dirty="0">
                          <a:solidFill>
                            <a:srgbClr val="5271FF"/>
                          </a:solidFill>
                          <a:effectLst/>
                          <a:hlinkClick r:id="rId2"/>
                        </a:rPr>
                        <a:t>цикле </a:t>
                      </a:r>
                      <a:r>
                        <a:rPr lang="ru-RU" sz="2000" b="1" u="none" strike="noStrike" dirty="0" err="1">
                          <a:solidFill>
                            <a:srgbClr val="5271FF"/>
                          </a:solidFill>
                          <a:effectLst/>
                          <a:hlinkClick r:id="rId2"/>
                        </a:rPr>
                        <a:t>for</a:t>
                      </a:r>
                      <a:endParaRPr lang="ru-RU" sz="2000" dirty="0">
                        <a:effectLst/>
                      </a:endParaRPr>
                    </a:p>
                  </a:txBody>
                  <a:tcPr marL="55562" marR="55562" marT="13891" marB="138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09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6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Словари в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87197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словаря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9602788" cy="4372131"/>
          </a:xfrm>
        </p:spPr>
        <p:txBody>
          <a:bodyPr/>
          <a:lstStyle/>
          <a:p>
            <a:r>
              <a:rPr lang="ru-RU" dirty="0"/>
              <a:t>Для создания словаря в </a:t>
            </a:r>
            <a:r>
              <a:rPr lang="ru-RU" dirty="0" err="1"/>
              <a:t>Python</a:t>
            </a:r>
            <a:r>
              <a:rPr lang="ru-RU" dirty="0"/>
              <a:t> необходимо передать последовательность элементов внутри фигурных скобок {}, разделив их запятыми (,). Каждый элемент имеет ключ и значение, выраженное парой «ключ: значение».</a:t>
            </a:r>
            <a:endParaRPr lang="en-US" dirty="0"/>
          </a:p>
          <a:p>
            <a:r>
              <a:rPr lang="ru-RU" dirty="0"/>
              <a:t>Значения могут быть представлять собой любые типы данных и повторяться, но ключи обязаны быть уникальными.</a:t>
            </a:r>
            <a:endParaRPr lang="en-US" dirty="0"/>
          </a:p>
          <a:p>
            <a:r>
              <a:rPr lang="ru-RU" dirty="0"/>
              <a:t>Создание пустого словаря:</a:t>
            </a:r>
            <a:r>
              <a:rPr lang="en-US" dirty="0"/>
              <a:t> </a:t>
            </a:r>
            <a:r>
              <a:rPr lang="en-US" dirty="0" err="1"/>
              <a:t>dict_sample</a:t>
            </a:r>
            <a:r>
              <a:rPr lang="en-US" dirty="0"/>
              <a:t> = {}</a:t>
            </a:r>
          </a:p>
          <a:p>
            <a:r>
              <a:rPr lang="en-US" dirty="0" err="1"/>
              <a:t>dict_sample</a:t>
            </a:r>
            <a:r>
              <a:rPr lang="en-US" dirty="0"/>
              <a:t> = {1: 'mango', 2: 'pawpaw'}</a:t>
            </a:r>
          </a:p>
          <a:p>
            <a:r>
              <a:rPr lang="en-US" dirty="0" err="1"/>
              <a:t>dict_sample</a:t>
            </a:r>
            <a:r>
              <a:rPr lang="en-US" dirty="0"/>
              <a:t> = {'fruit': 'mango', 1: [4, 6, 8]}</a:t>
            </a:r>
          </a:p>
          <a:p>
            <a:r>
              <a:rPr lang="ru-RU" dirty="0"/>
              <a:t>Можно также создать словарь, явно вызвав метод </a:t>
            </a:r>
            <a:r>
              <a:rPr lang="ru-RU" dirty="0" err="1"/>
              <a:t>dict</a:t>
            </a:r>
            <a:r>
              <a:rPr lang="ru-RU" dirty="0"/>
              <a:t>():</a:t>
            </a:r>
            <a:endParaRPr lang="en-US" dirty="0"/>
          </a:p>
          <a:p>
            <a:r>
              <a:rPr lang="en-US" dirty="0" err="1"/>
              <a:t>dict_sample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({1:'mango', 2:'pawpaw'})</a:t>
            </a:r>
          </a:p>
        </p:txBody>
      </p:sp>
    </p:spTree>
    <p:extLst>
      <p:ext uri="{BB962C8B-B14F-4D97-AF65-F5344CB8AC3E}">
        <p14:creationId xmlns:p14="http://schemas.microsoft.com/office/powerpoint/2010/main" val="22807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строк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8741" y="2133600"/>
            <a:ext cx="9585871" cy="4237220"/>
          </a:xfrm>
        </p:spPr>
        <p:txBody>
          <a:bodyPr>
            <a:normAutofit/>
          </a:bodyPr>
          <a:lstStyle/>
          <a:p>
            <a:r>
              <a:rPr lang="ru-RU" dirty="0"/>
              <a:t>На самом деле нет особой необходимости изменять строки. Обычно вы можете легко сгенерировать копию исходной строки с необходимыми изменениями. Есть минимум 2 способа сделать это в </a:t>
            </a:r>
            <a:r>
              <a:rPr lang="ru-RU" dirty="0" err="1"/>
              <a:t>python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 = s[:3] + 't' + s[4:]</a:t>
            </a:r>
          </a:p>
          <a:p>
            <a:r>
              <a:rPr lang="en-US" dirty="0"/>
              <a:t>print(s)</a:t>
            </a:r>
          </a:p>
          <a:p>
            <a:r>
              <a:rPr lang="en-US" dirty="0"/>
              <a:t>'</a:t>
            </a:r>
            <a:r>
              <a:rPr lang="en-US" dirty="0" err="1"/>
              <a:t>pytton</a:t>
            </a:r>
            <a:r>
              <a:rPr lang="en-US" dirty="0"/>
              <a:t>‘</a:t>
            </a:r>
          </a:p>
          <a:p>
            <a:r>
              <a:rPr lang="ru-RU" dirty="0"/>
              <a:t>Есть встроенный метод </a:t>
            </a:r>
            <a:r>
              <a:rPr lang="ru-RU" dirty="0" err="1"/>
              <a:t>string.replace</a:t>
            </a:r>
            <a:r>
              <a:rPr lang="ru-RU" dirty="0"/>
              <a:t>(x, y):</a:t>
            </a:r>
            <a:endParaRPr lang="en-US" dirty="0"/>
          </a:p>
          <a:p>
            <a:r>
              <a:rPr lang="en-US" dirty="0"/>
              <a:t>&gt;&gt;&gt; s = 'python'</a:t>
            </a:r>
          </a:p>
          <a:p>
            <a:r>
              <a:rPr lang="en-US" dirty="0"/>
              <a:t>&gt;&gt;&gt; s = </a:t>
            </a:r>
            <a:r>
              <a:rPr lang="en-US" dirty="0" err="1"/>
              <a:t>s.replace</a:t>
            </a:r>
            <a:r>
              <a:rPr lang="en-US" dirty="0"/>
              <a:t>('h', 't')</a:t>
            </a:r>
          </a:p>
          <a:p>
            <a:r>
              <a:rPr lang="en-US" dirty="0"/>
              <a:t>&gt;&gt;&gt; s</a:t>
            </a:r>
          </a:p>
          <a:p>
            <a:r>
              <a:rPr lang="en-US" dirty="0"/>
              <a:t>'</a:t>
            </a:r>
            <a:r>
              <a:rPr lang="en-US" dirty="0" err="1"/>
              <a:t>pytton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48248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словаря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9602788" cy="4372131"/>
          </a:xfrm>
        </p:spPr>
        <p:txBody>
          <a:bodyPr/>
          <a:lstStyle/>
          <a:p>
            <a:r>
              <a:rPr lang="ru-RU" dirty="0"/>
              <a:t>Словари могут быть вложенными. Это значит, что можно создавать словари внутри существующего словаря. </a:t>
            </a:r>
            <a:endParaRPr lang="en-US" dirty="0"/>
          </a:p>
          <a:p>
            <a:r>
              <a:rPr lang="en-US" dirty="0" err="1"/>
              <a:t>dict_sample</a:t>
            </a:r>
            <a:r>
              <a:rPr lang="en-US" dirty="0"/>
              <a:t> = {</a:t>
            </a:r>
          </a:p>
          <a:p>
            <a:r>
              <a:rPr lang="en-US" dirty="0"/>
              <a:t>1: {'student1': 'Nicholas', 'student2': 'John', 'student3': 'Mercy'}, </a:t>
            </a:r>
          </a:p>
          <a:p>
            <a:r>
              <a:rPr lang="en-US" dirty="0"/>
              <a:t>2: {'course1': 'Computer Science', 'course2': 'Mathematics', 'course3': 'Accounting'}</a:t>
            </a:r>
          </a:p>
          <a:p>
            <a:r>
              <a:rPr lang="en-US" dirty="0"/>
              <a:t>}</a:t>
            </a:r>
          </a:p>
          <a:p>
            <a:r>
              <a:rPr lang="ru-RU" dirty="0"/>
              <a:t>Чтобы вывести содержимое словаря, можно использовать функцию </a:t>
            </a:r>
            <a:r>
              <a:rPr lang="ru-RU" dirty="0" err="1"/>
              <a:t>print</a:t>
            </a:r>
            <a:r>
              <a:rPr lang="ru-RU" dirty="0"/>
              <a:t>() и передать название словаря в качестве аргумента.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6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получить доступ к элементам словаря, нужно передать ключ в квадратных скобках []</a:t>
            </a:r>
            <a:endParaRPr lang="en-US" dirty="0"/>
          </a:p>
          <a:p>
            <a:r>
              <a:rPr lang="en-US" dirty="0" err="1"/>
              <a:t>dict_sample</a:t>
            </a:r>
            <a:r>
              <a:rPr lang="en-US" dirty="0"/>
              <a:t> = {</a:t>
            </a:r>
          </a:p>
          <a:p>
            <a:r>
              <a:rPr lang="en-US" dirty="0"/>
              <a:t>  "Company": "Toyota", </a:t>
            </a:r>
          </a:p>
          <a:p>
            <a:r>
              <a:rPr lang="en-US" dirty="0"/>
              <a:t>  "model": "</a:t>
            </a:r>
            <a:r>
              <a:rPr lang="en-US" dirty="0" err="1"/>
              <a:t>Premio</a:t>
            </a:r>
            <a:r>
              <a:rPr lang="en-US" dirty="0"/>
              <a:t>", </a:t>
            </a:r>
          </a:p>
          <a:p>
            <a:r>
              <a:rPr lang="en-US" dirty="0"/>
              <a:t>  "year": 2012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x = </a:t>
            </a:r>
            <a:r>
              <a:rPr lang="en-US" dirty="0" err="1"/>
              <a:t>dict_sample</a:t>
            </a:r>
            <a:r>
              <a:rPr lang="en-US" dirty="0"/>
              <a:t>["model"] </a:t>
            </a:r>
          </a:p>
          <a:p>
            <a:r>
              <a:rPr lang="en-US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370201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Существует множество способов для добавления новых элементов в словарь.</a:t>
            </a:r>
            <a:endParaRPr lang="en-US" dirty="0"/>
          </a:p>
          <a:p>
            <a:r>
              <a:rPr lang="ru-RU" dirty="0"/>
              <a:t>Можно использовать новый ключ и присвоить ему значение.</a:t>
            </a:r>
            <a:endParaRPr lang="en-US" dirty="0"/>
          </a:p>
          <a:p>
            <a:r>
              <a:rPr lang="en-US" dirty="0" err="1"/>
              <a:t>dict_sample</a:t>
            </a:r>
            <a:r>
              <a:rPr lang="en-US" dirty="0"/>
              <a:t> = {</a:t>
            </a:r>
          </a:p>
          <a:p>
            <a:r>
              <a:rPr lang="en-US" dirty="0"/>
              <a:t>  "Company": "Toyota", </a:t>
            </a:r>
          </a:p>
          <a:p>
            <a:r>
              <a:rPr lang="en-US" dirty="0"/>
              <a:t>  "model": "</a:t>
            </a:r>
            <a:r>
              <a:rPr lang="en-US" dirty="0" err="1"/>
              <a:t>Premio</a:t>
            </a:r>
            <a:r>
              <a:rPr lang="en-US" dirty="0"/>
              <a:t>", </a:t>
            </a:r>
          </a:p>
          <a:p>
            <a:r>
              <a:rPr lang="en-US" dirty="0"/>
              <a:t>  "year": 2012 </a:t>
            </a:r>
          </a:p>
          <a:p>
            <a:r>
              <a:rPr lang="en-US" dirty="0"/>
              <a:t>} </a:t>
            </a:r>
          </a:p>
          <a:p>
            <a:r>
              <a:rPr lang="en-US" dirty="0" err="1"/>
              <a:t>dict_sample</a:t>
            </a:r>
            <a:r>
              <a:rPr lang="en-US" dirty="0"/>
              <a:t>["Capacity"] = "1800CC" </a:t>
            </a:r>
          </a:p>
          <a:p>
            <a:r>
              <a:rPr lang="en-US" dirty="0"/>
              <a:t>print(</a:t>
            </a:r>
            <a:r>
              <a:rPr lang="en-US" dirty="0" err="1"/>
              <a:t>dict_sample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938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элементов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 добавления значения в словарь существующий элемент словаря можно изменить.</a:t>
            </a:r>
            <a:endParaRPr lang="en-US" dirty="0"/>
          </a:p>
          <a:p>
            <a:r>
              <a:rPr lang="ru-RU" dirty="0"/>
              <a:t>Для изменения значения используется соответствующий ключ. </a:t>
            </a:r>
            <a:endParaRPr lang="en-US" dirty="0"/>
          </a:p>
          <a:p>
            <a:r>
              <a:rPr lang="en-US" dirty="0" err="1"/>
              <a:t>dict_sample</a:t>
            </a:r>
            <a:r>
              <a:rPr lang="en-US" dirty="0"/>
              <a:t> = {</a:t>
            </a:r>
          </a:p>
          <a:p>
            <a:r>
              <a:rPr lang="en-US" dirty="0"/>
              <a:t>  "Company": "Toyota", </a:t>
            </a:r>
          </a:p>
          <a:p>
            <a:r>
              <a:rPr lang="en-US" dirty="0"/>
              <a:t>  "model": "</a:t>
            </a:r>
            <a:r>
              <a:rPr lang="en-US" dirty="0" err="1"/>
              <a:t>Premio</a:t>
            </a:r>
            <a:r>
              <a:rPr lang="en-US" dirty="0"/>
              <a:t>", </a:t>
            </a:r>
          </a:p>
          <a:p>
            <a:r>
              <a:rPr lang="en-US" dirty="0"/>
              <a:t>  "year": 2012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 err="1"/>
              <a:t>dict_sample</a:t>
            </a:r>
            <a:r>
              <a:rPr lang="en-US" dirty="0"/>
              <a:t>["year"] = 2014 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dict_sample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1389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8721" y="1603948"/>
            <a:ext cx="9938479" cy="5021704"/>
          </a:xfrm>
        </p:spPr>
        <p:txBody>
          <a:bodyPr>
            <a:normAutofit/>
          </a:bodyPr>
          <a:lstStyle/>
          <a:p>
            <a:r>
              <a:rPr lang="ru-RU" dirty="0"/>
              <a:t>Удалить элемент из словаря можно несколькими способами.</a:t>
            </a:r>
            <a:endParaRPr lang="en-US" dirty="0"/>
          </a:p>
          <a:p>
            <a:r>
              <a:rPr lang="ru-RU" dirty="0"/>
              <a:t>Ключевое слово </a:t>
            </a:r>
            <a:r>
              <a:rPr lang="ru-RU" dirty="0" err="1"/>
              <a:t>del</a:t>
            </a:r>
            <a:r>
              <a:rPr lang="ru-RU" dirty="0"/>
              <a:t> можно использовать для удаления элемента с конкретным ключом.</a:t>
            </a:r>
            <a:endParaRPr lang="en-US" dirty="0"/>
          </a:p>
          <a:p>
            <a:r>
              <a:rPr lang="en-US" dirty="0" err="1"/>
              <a:t>dict_sample</a:t>
            </a:r>
            <a:r>
              <a:rPr lang="en-US" dirty="0"/>
              <a:t> = {</a:t>
            </a:r>
          </a:p>
          <a:p>
            <a:r>
              <a:rPr lang="en-US" dirty="0"/>
              <a:t>  "Company": "Toyota", </a:t>
            </a:r>
          </a:p>
          <a:p>
            <a:r>
              <a:rPr lang="en-US" dirty="0"/>
              <a:t>  "model": "</a:t>
            </a:r>
            <a:r>
              <a:rPr lang="en-US" dirty="0" err="1"/>
              <a:t>Premio</a:t>
            </a:r>
            <a:r>
              <a:rPr lang="en-US" dirty="0"/>
              <a:t>", </a:t>
            </a:r>
          </a:p>
          <a:p>
            <a:r>
              <a:rPr lang="en-US" dirty="0"/>
              <a:t>  "year": 2012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del </a:t>
            </a:r>
            <a:r>
              <a:rPr lang="en-US" dirty="0" err="1"/>
              <a:t>dict_sample</a:t>
            </a:r>
            <a:r>
              <a:rPr lang="en-US" dirty="0"/>
              <a:t>["year"] </a:t>
            </a:r>
          </a:p>
          <a:p>
            <a:r>
              <a:rPr lang="en-US" dirty="0"/>
              <a:t>print(</a:t>
            </a:r>
            <a:r>
              <a:rPr lang="en-US" dirty="0" err="1"/>
              <a:t>dict_sample</a:t>
            </a:r>
            <a:r>
              <a:rPr lang="en-US" dirty="0"/>
              <a:t>)</a:t>
            </a:r>
          </a:p>
          <a:p>
            <a:r>
              <a:rPr lang="ru-RU" dirty="0"/>
              <a:t>Вызывается ключевое слово </a:t>
            </a:r>
            <a:r>
              <a:rPr lang="ru-RU" dirty="0" err="1"/>
              <a:t>del</a:t>
            </a:r>
            <a:r>
              <a:rPr lang="ru-RU" dirty="0"/>
              <a:t>, а следом за ним — название словаря. В квадратных скобках следом за словарем идет ключ элемента, который требуется удалить.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1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193057" cy="4447082"/>
          </a:xfrm>
        </p:spPr>
        <p:txBody>
          <a:bodyPr>
            <a:normAutofit/>
          </a:bodyPr>
          <a:lstStyle/>
          <a:p>
            <a:r>
              <a:rPr lang="ru-RU" dirty="0"/>
              <a:t>Другой способ удалить пару ключ-значение — функция </a:t>
            </a:r>
            <a:r>
              <a:rPr lang="ru-RU" dirty="0" err="1"/>
              <a:t>pop</a:t>
            </a:r>
            <a:r>
              <a:rPr lang="ru-RU" dirty="0"/>
              <a:t>() с ключом записи в виде аргумента.</a:t>
            </a:r>
            <a:endParaRPr lang="en-US" dirty="0"/>
          </a:p>
          <a:p>
            <a:r>
              <a:rPr lang="en-US" dirty="0" err="1"/>
              <a:t>dict_sample</a:t>
            </a:r>
            <a:r>
              <a:rPr lang="en-US" dirty="0"/>
              <a:t> = {</a:t>
            </a:r>
          </a:p>
          <a:p>
            <a:r>
              <a:rPr lang="en-US" dirty="0"/>
              <a:t>  "Company": "Toyota", </a:t>
            </a:r>
          </a:p>
          <a:p>
            <a:r>
              <a:rPr lang="en-US" dirty="0"/>
              <a:t>  "model": "</a:t>
            </a:r>
            <a:r>
              <a:rPr lang="en-US" dirty="0" err="1"/>
              <a:t>Premio</a:t>
            </a:r>
            <a:r>
              <a:rPr lang="en-US" dirty="0"/>
              <a:t>", </a:t>
            </a:r>
          </a:p>
          <a:p>
            <a:r>
              <a:rPr lang="en-US" dirty="0"/>
              <a:t>  "year": 2012 </a:t>
            </a:r>
          </a:p>
          <a:p>
            <a:r>
              <a:rPr lang="en-US" dirty="0"/>
              <a:t>} </a:t>
            </a:r>
          </a:p>
          <a:p>
            <a:r>
              <a:rPr lang="en-US" dirty="0" err="1"/>
              <a:t>dict_sample.pop</a:t>
            </a:r>
            <a:r>
              <a:rPr lang="en-US" dirty="0"/>
              <a:t>("year") </a:t>
            </a:r>
          </a:p>
          <a:p>
            <a:r>
              <a:rPr lang="en-US" dirty="0"/>
              <a:t>print(</a:t>
            </a:r>
            <a:r>
              <a:rPr lang="en-US" dirty="0" err="1"/>
              <a:t>dict_sample</a:t>
            </a:r>
            <a:r>
              <a:rPr lang="en-US" dirty="0"/>
              <a:t>)</a:t>
            </a:r>
          </a:p>
          <a:p>
            <a:r>
              <a:rPr lang="ru-RU" dirty="0"/>
              <a:t>метод </a:t>
            </a:r>
            <a:r>
              <a:rPr lang="ru-RU" dirty="0" err="1"/>
              <a:t>popitem</a:t>
            </a:r>
            <a:r>
              <a:rPr lang="ru-RU" dirty="0"/>
              <a:t>() удаляет последний элемент в словаре.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32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193057" cy="4447082"/>
          </a:xfrm>
        </p:spPr>
        <p:txBody>
          <a:bodyPr>
            <a:normAutofit/>
          </a:bodyPr>
          <a:lstStyle/>
          <a:p>
            <a:r>
              <a:rPr lang="ru-RU" dirty="0"/>
              <a:t>В определенных случаях может потребоваться удалить все элементы словаря, оставив его пустым. Этого можно добиться, воспользовавшись функцией </a:t>
            </a:r>
            <a:r>
              <a:rPr lang="ru-RU" dirty="0" err="1"/>
              <a:t>clear</a:t>
            </a:r>
            <a:r>
              <a:rPr lang="ru-RU" dirty="0"/>
              <a:t>():</a:t>
            </a:r>
          </a:p>
          <a:p>
            <a:r>
              <a:rPr lang="en-US" dirty="0" err="1"/>
              <a:t>dict_sample</a:t>
            </a:r>
            <a:r>
              <a:rPr lang="en-US" dirty="0"/>
              <a:t> = {</a:t>
            </a:r>
          </a:p>
          <a:p>
            <a:r>
              <a:rPr lang="en-US" dirty="0"/>
              <a:t>  "Company": "Toyota", </a:t>
            </a:r>
          </a:p>
          <a:p>
            <a:r>
              <a:rPr lang="en-US" dirty="0"/>
              <a:t>  "model": "</a:t>
            </a:r>
            <a:r>
              <a:rPr lang="en-US" dirty="0" err="1"/>
              <a:t>Premio</a:t>
            </a:r>
            <a:r>
              <a:rPr lang="en-US" dirty="0"/>
              <a:t>", </a:t>
            </a:r>
          </a:p>
          <a:p>
            <a:r>
              <a:rPr lang="en-US" dirty="0"/>
              <a:t>  "year": 2012 </a:t>
            </a:r>
          </a:p>
          <a:p>
            <a:r>
              <a:rPr lang="en-US" dirty="0"/>
              <a:t>} </a:t>
            </a:r>
          </a:p>
          <a:p>
            <a:r>
              <a:rPr lang="en-US" dirty="0" err="1"/>
              <a:t>dict_sample.clear</a:t>
            </a:r>
            <a:r>
              <a:rPr lang="en-US" dirty="0"/>
              <a:t>() </a:t>
            </a:r>
          </a:p>
          <a:p>
            <a:r>
              <a:rPr lang="en-US" dirty="0" err="1"/>
              <a:t>dict_sample</a:t>
            </a:r>
            <a:r>
              <a:rPr lang="en-US" dirty="0"/>
              <a:t> = {}</a:t>
            </a:r>
          </a:p>
          <a:p>
            <a:r>
              <a:rPr lang="en-US" dirty="0"/>
              <a:t>print(</a:t>
            </a:r>
            <a:r>
              <a:rPr lang="en-US" dirty="0" err="1"/>
              <a:t>dict_sample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175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распространенные методы словарей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9193" y="1783831"/>
            <a:ext cx="10687987" cy="5074170"/>
          </a:xfrm>
        </p:spPr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len</a:t>
            </a:r>
            <a:r>
              <a:rPr lang="ru-RU" dirty="0"/>
              <a:t>(). С помощью этого метода можно посчитать количество элементов в словаре.</a:t>
            </a:r>
          </a:p>
          <a:p>
            <a:r>
              <a:rPr lang="ru-RU" dirty="0"/>
              <a:t>Метод </a:t>
            </a:r>
            <a:r>
              <a:rPr lang="ru-RU" dirty="0" err="1"/>
              <a:t>copy</a:t>
            </a:r>
            <a:r>
              <a:rPr lang="ru-RU" dirty="0"/>
              <a:t>(). Этот метод возвращает копию существующего словаря.</a:t>
            </a:r>
          </a:p>
          <a:p>
            <a:r>
              <a:rPr lang="ru-RU" dirty="0"/>
              <a:t>Метод </a:t>
            </a:r>
            <a:r>
              <a:rPr lang="ru-RU" dirty="0" err="1"/>
              <a:t>items</a:t>
            </a:r>
            <a:r>
              <a:rPr lang="ru-RU" dirty="0"/>
              <a:t>(). Этот метод возвращает итерируемый объект. Такой объект содержит пары ключ-значение для словаря</a:t>
            </a:r>
            <a:endParaRPr lang="en-US" dirty="0"/>
          </a:p>
          <a:p>
            <a:r>
              <a:rPr lang="ru-RU" dirty="0"/>
              <a:t>Метод </a:t>
            </a:r>
            <a:r>
              <a:rPr lang="ru-RU" dirty="0" err="1"/>
              <a:t>fromkeys</a:t>
            </a:r>
            <a:r>
              <a:rPr lang="ru-RU" dirty="0"/>
              <a:t>()</a:t>
            </a:r>
            <a:r>
              <a:rPr lang="en-US" dirty="0"/>
              <a:t>. </a:t>
            </a:r>
            <a:r>
              <a:rPr lang="ru-RU" dirty="0"/>
              <a:t>Этот метод возвращает словарь с указанными ключами и значениями.</a:t>
            </a:r>
            <a:r>
              <a:rPr lang="en-US" dirty="0"/>
              <a:t> </a:t>
            </a:r>
            <a:r>
              <a:rPr lang="ru-RU" dirty="0"/>
              <a:t>Значение требуемого параметра </a:t>
            </a:r>
            <a:r>
              <a:rPr lang="ru-RU" dirty="0" err="1"/>
              <a:t>keys</a:t>
            </a:r>
            <a:r>
              <a:rPr lang="ru-RU" dirty="0"/>
              <a:t> — итерируемые объекты. Оно отвечает за ключи нового словаря. Значение для параметра </a:t>
            </a:r>
            <a:r>
              <a:rPr lang="ru-RU" dirty="0" err="1"/>
              <a:t>value</a:t>
            </a:r>
            <a:r>
              <a:rPr lang="ru-RU" dirty="0"/>
              <a:t> указывать необязательно.</a:t>
            </a:r>
            <a:r>
              <a:rPr lang="en-US" dirty="0"/>
              <a:t> </a:t>
            </a:r>
            <a:r>
              <a:rPr lang="ru-RU" dirty="0"/>
              <a:t>Оно отвечает за значение по умолчанию для всех ключей.</a:t>
            </a:r>
            <a:endParaRPr lang="en-US" dirty="0"/>
          </a:p>
          <a:p>
            <a:r>
              <a:rPr lang="ru-RU" dirty="0"/>
              <a:t>Метод </a:t>
            </a:r>
            <a:r>
              <a:rPr lang="ru-RU" dirty="0" err="1"/>
              <a:t>keys</a:t>
            </a:r>
            <a:r>
              <a:rPr lang="ru-RU" dirty="0"/>
              <a:t>()</a:t>
            </a:r>
            <a:r>
              <a:rPr lang="en-US" dirty="0"/>
              <a:t>. </a:t>
            </a:r>
            <a:r>
              <a:rPr lang="ru-RU" dirty="0"/>
              <a:t>Этот метод также возвращает итерируемый объект.</a:t>
            </a:r>
            <a:r>
              <a:rPr lang="en-US" dirty="0"/>
              <a:t> </a:t>
            </a:r>
            <a:r>
              <a:rPr lang="ru-RU" dirty="0"/>
              <a:t>Он является списком всех ключей в словаре. Как и метод </a:t>
            </a:r>
            <a:r>
              <a:rPr lang="ru-RU" dirty="0" err="1"/>
              <a:t>items</a:t>
            </a:r>
            <a:r>
              <a:rPr lang="ru-RU" dirty="0"/>
              <a:t>(), этот отображает изменения в самом словаре.</a:t>
            </a:r>
            <a:endParaRPr lang="en-US" dirty="0"/>
          </a:p>
          <a:p>
            <a:r>
              <a:rPr lang="ru-RU" dirty="0"/>
              <a:t>Метод </a:t>
            </a:r>
            <a:r>
              <a:rPr lang="en-US" dirty="0"/>
              <a:t>values</a:t>
            </a:r>
            <a:r>
              <a:rPr lang="ru-RU" dirty="0"/>
              <a:t>(). Этот метод также возвращает итерируемый объект. Он является списком всех значений в словаре. Как и метод </a:t>
            </a:r>
            <a:r>
              <a:rPr lang="ru-RU" dirty="0" err="1"/>
              <a:t>items</a:t>
            </a:r>
            <a:r>
              <a:rPr lang="ru-RU" dirty="0"/>
              <a:t>(), этот отображает изменения в самом словаре.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33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Кортежи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Кортежи в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118991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 </a:t>
            </a:r>
            <a:r>
              <a:rPr lang="en-US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7102"/>
          </a:xfrm>
        </p:spPr>
        <p:txBody>
          <a:bodyPr>
            <a:normAutofit/>
          </a:bodyPr>
          <a:lstStyle/>
          <a:p>
            <a:r>
              <a:rPr lang="ru-RU" dirty="0"/>
              <a:t>По аналогии со списками кортежи в </a:t>
            </a:r>
            <a:r>
              <a:rPr lang="ru-RU" dirty="0" err="1"/>
              <a:t>Python</a:t>
            </a:r>
            <a:r>
              <a:rPr lang="ru-RU" dirty="0"/>
              <a:t> — это стандартный тип, позволяющий хранить значения в виде последовательности.</a:t>
            </a:r>
            <a:endParaRPr lang="en-US" dirty="0"/>
          </a:p>
          <a:p>
            <a:r>
              <a:rPr lang="ru-RU" dirty="0"/>
              <a:t>Они полезны в тех случаях, когда необходимо передать данные, не позволяя изменять их.</a:t>
            </a:r>
            <a:endParaRPr lang="en-US" dirty="0"/>
          </a:p>
          <a:p>
            <a:r>
              <a:rPr lang="ru-RU" dirty="0"/>
              <a:t>Кортеж </a:t>
            </a:r>
            <a:r>
              <a:rPr lang="en-US" dirty="0"/>
              <a:t> - </a:t>
            </a:r>
            <a:r>
              <a:rPr lang="ru-RU" b="1" dirty="0">
                <a:hlinkClick r:id="rId2"/>
              </a:rPr>
              <a:t>структура данных</a:t>
            </a:r>
            <a:r>
              <a:rPr lang="ru-RU" b="1" dirty="0"/>
              <a:t>,</a:t>
            </a:r>
            <a:r>
              <a:rPr lang="ru-RU" dirty="0"/>
              <a:t> которая используется для хранения последовательности упорядоченных и </a:t>
            </a:r>
            <a:r>
              <a:rPr lang="ru-RU" b="1" dirty="0"/>
              <a:t>неизменяемых</a:t>
            </a:r>
            <a:r>
              <a:rPr lang="ru-RU" dirty="0"/>
              <a:t> элементов.</a:t>
            </a:r>
          </a:p>
          <a:p>
            <a:r>
              <a:rPr lang="ru-RU" dirty="0"/>
              <a:t>Кортежи создают с помощью круглых скобок (). Для создания нужно написать следующее:</a:t>
            </a:r>
          </a:p>
          <a:p>
            <a:r>
              <a:rPr lang="en-US" dirty="0"/>
              <a:t>cake = ('</a:t>
            </a:r>
            <a:r>
              <a:rPr lang="en-US" dirty="0" err="1"/>
              <a:t>c','a','k','e</a:t>
            </a:r>
            <a:r>
              <a:rPr lang="en-US" dirty="0"/>
              <a:t>') </a:t>
            </a:r>
          </a:p>
          <a:p>
            <a:r>
              <a:rPr lang="en-US" dirty="0"/>
              <a:t>print(type(cake))</a:t>
            </a:r>
            <a:endParaRPr lang="ru-RU" dirty="0"/>
          </a:p>
          <a:p>
            <a:r>
              <a:rPr lang="en-US" dirty="0"/>
              <a:t>&lt;class 'tuple'</a:t>
            </a:r>
          </a:p>
        </p:txBody>
      </p:sp>
    </p:spTree>
    <p:extLst>
      <p:ext uri="{BB962C8B-B14F-4D97-AF65-F5344CB8AC3E}">
        <p14:creationId xmlns:p14="http://schemas.microsoft.com/office/powerpoint/2010/main" val="55740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методы строк в </a:t>
            </a:r>
            <a:r>
              <a:rPr lang="ru-RU" dirty="0" err="1"/>
              <a:t>python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 — это объектно-ориентированный язык. Каждый элемент данных в программе </a:t>
            </a:r>
            <a:r>
              <a:rPr lang="ru-RU" dirty="0" err="1"/>
              <a:t>python</a:t>
            </a:r>
            <a:r>
              <a:rPr lang="ru-RU" dirty="0"/>
              <a:t> является объектом.</a:t>
            </a:r>
            <a:endParaRPr lang="en-US" dirty="0"/>
          </a:p>
          <a:p>
            <a:r>
              <a:rPr lang="ru-RU" dirty="0"/>
              <a:t>Вы знакомы с функциями: самостоятельными блоками кода, которые вы можете вызывать для выполнения определенных задач.</a:t>
            </a:r>
            <a:endParaRPr lang="en-US" dirty="0"/>
          </a:p>
          <a:p>
            <a:r>
              <a:rPr lang="ru-RU" dirty="0"/>
              <a:t>Методы похожи на функции. Метод — специализированный тип вызываемой процедуры, тесно связанный с объектом. </a:t>
            </a:r>
            <a:endParaRPr lang="en-US" dirty="0"/>
          </a:p>
          <a:p>
            <a:r>
              <a:rPr lang="ru-RU" dirty="0"/>
              <a:t>Как и функция, метод вызывается для выполнения отдельной задачи, но он вызывается только вместе с определенным объектом и знает о нем во время выполнения.</a:t>
            </a:r>
            <a:endParaRPr lang="en-US" dirty="0"/>
          </a:p>
          <a:p>
            <a:r>
              <a:rPr lang="en-US" dirty="0" err="1"/>
              <a:t>obj.</a:t>
            </a:r>
            <a:r>
              <a:rPr lang="en-US" b="1" dirty="0" err="1"/>
              <a:t>foo</a:t>
            </a:r>
            <a:r>
              <a:rPr lang="en-US" dirty="0"/>
              <a:t>(&lt;</a:t>
            </a:r>
            <a:r>
              <a:rPr lang="en-US" dirty="0" err="1"/>
              <a:t>args</a:t>
            </a:r>
            <a:r>
              <a:rPr lang="en-US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048408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 </a:t>
            </a:r>
            <a:r>
              <a:rPr lang="en-US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710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Кортежи могут включать однородные и разнородные значения. Но после объявления их уже нельзя будет поменять:</a:t>
            </a:r>
          </a:p>
          <a:p>
            <a:r>
              <a:rPr lang="en-US" dirty="0" err="1"/>
              <a:t>mixed_type</a:t>
            </a:r>
            <a:r>
              <a:rPr lang="en-US" dirty="0"/>
              <a:t> = ('C',0,0,'K','I','E')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mixed_type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,":",type(</a:t>
            </a:r>
            <a:r>
              <a:rPr lang="en-US" dirty="0" err="1"/>
              <a:t>i</a:t>
            </a:r>
            <a:r>
              <a:rPr lang="en-US" dirty="0"/>
              <a:t>))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mixed_type</a:t>
            </a:r>
            <a:r>
              <a:rPr lang="en-US" dirty="0"/>
              <a:t>[1] = "O"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Кортежи можно создавать и вот так:</a:t>
            </a:r>
          </a:p>
          <a:p>
            <a:r>
              <a:rPr lang="en-US" dirty="0" err="1"/>
              <a:t>numbers_tuple</a:t>
            </a:r>
            <a:r>
              <a:rPr lang="en-US" dirty="0"/>
              <a:t> = 1,2,3,4,5 </a:t>
            </a:r>
            <a:endParaRPr lang="ru-RU" dirty="0"/>
          </a:p>
          <a:p>
            <a:r>
              <a:rPr lang="en-US" dirty="0"/>
              <a:t>print(type(</a:t>
            </a:r>
            <a:r>
              <a:rPr lang="en-US" dirty="0" err="1"/>
              <a:t>numbers_tuple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88387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против списков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4302" y="2133600"/>
            <a:ext cx="10440310" cy="4537023"/>
          </a:xfrm>
        </p:spPr>
        <p:txBody>
          <a:bodyPr>
            <a:normAutofit/>
          </a:bodyPr>
          <a:lstStyle/>
          <a:p>
            <a:r>
              <a:rPr lang="ru-RU" dirty="0"/>
              <a:t>Но зачем использовать этот тип данных, если он неизменяемый?</a:t>
            </a:r>
          </a:p>
          <a:p>
            <a:r>
              <a:rPr lang="ru-RU" dirty="0"/>
              <a:t>Кортежи не только предоставляют доступ только для чтения к элементам, но и работают быстрее списков. Рассмотрим в качестве примера следующий код:</a:t>
            </a:r>
          </a:p>
          <a:p>
            <a:r>
              <a:rPr lang="en-US" dirty="0"/>
              <a:t>&gt;&gt;&gt; import </a:t>
            </a:r>
            <a:r>
              <a:rPr lang="en-US" dirty="0" err="1"/>
              <a:t>timeit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timeit.timeit</a:t>
            </a:r>
            <a:r>
              <a:rPr lang="en-US" dirty="0"/>
              <a:t>('x=(1,2,3,4,5,6,7,8,9)', number=100000)</a:t>
            </a:r>
          </a:p>
          <a:p>
            <a:r>
              <a:rPr lang="en-US" dirty="0"/>
              <a:t>0.0018976779974764213</a:t>
            </a:r>
          </a:p>
          <a:p>
            <a:r>
              <a:rPr lang="en-US" dirty="0"/>
              <a:t>&gt;&gt;&gt; </a:t>
            </a:r>
            <a:r>
              <a:rPr lang="en-US" dirty="0" err="1"/>
              <a:t>timeit.timeit</a:t>
            </a:r>
            <a:r>
              <a:rPr lang="en-US" dirty="0"/>
              <a:t>('x=[1,2,3,4,5,6,7,8,9]', number=100000)</a:t>
            </a:r>
          </a:p>
          <a:p>
            <a:r>
              <a:rPr lang="en-US" dirty="0"/>
              <a:t>0.019868606992531568</a:t>
            </a:r>
          </a:p>
          <a:p>
            <a:endParaRPr lang="en-US" dirty="0"/>
          </a:p>
          <a:p>
            <a:r>
              <a:rPr lang="ru-RU" dirty="0"/>
              <a:t>Модуль </a:t>
            </a:r>
            <a:r>
              <a:rPr lang="ru-RU" dirty="0" err="1"/>
              <a:t>timeit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запускает кусок кода 1 миллион раз (значение по умолчанию) и учитывает минимальное количество времени, которое потребовалось для запуска этого фрагмента кода.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2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против списков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могли заметить, кортежи очень похожи на списки. </a:t>
            </a:r>
          </a:p>
          <a:p>
            <a:r>
              <a:rPr lang="ru-RU" dirty="0"/>
              <a:t>По сути, они являются неизменяемыми списками. Это значит, что после создания кортежа хранимые в нем значения нельзя удалять или менять. </a:t>
            </a:r>
          </a:p>
          <a:p>
            <a:r>
              <a:rPr lang="ru-RU" dirty="0"/>
              <a:t>Добавлять новые также нельзя:</a:t>
            </a:r>
          </a:p>
          <a:p>
            <a:r>
              <a:rPr lang="en-US" dirty="0" err="1"/>
              <a:t>numbers_tuple</a:t>
            </a:r>
            <a:r>
              <a:rPr lang="en-US" dirty="0"/>
              <a:t> = (1,2,3,4,5)</a:t>
            </a:r>
          </a:p>
          <a:p>
            <a:r>
              <a:rPr lang="en-US" dirty="0" err="1"/>
              <a:t>numbers_list</a:t>
            </a:r>
            <a:r>
              <a:rPr lang="en-US" dirty="0"/>
              <a:t> = [1,2,3,4,5]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Добавим число в кортеж</a:t>
            </a:r>
          </a:p>
          <a:p>
            <a:r>
              <a:rPr lang="en-US" dirty="0" err="1"/>
              <a:t>numbers_tuple.append</a:t>
            </a:r>
            <a:r>
              <a:rPr lang="en-US" dirty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2730824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операции с кортежами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индекса первого элемента в кортеже — 0. По аналогии со списками эти значения можно использовать с квадратными скобками [] для получения доступа к кортежам</a:t>
            </a:r>
            <a:r>
              <a:rPr lang="en-US" dirty="0"/>
              <a:t>. </a:t>
            </a:r>
            <a:r>
              <a:rPr lang="ru-RU" dirty="0"/>
              <a:t>Можно использовать и отрицательные значения</a:t>
            </a:r>
            <a:r>
              <a:rPr lang="en-US" dirty="0"/>
              <a:t>.</a:t>
            </a:r>
          </a:p>
          <a:p>
            <a:r>
              <a:rPr lang="ru-RU" dirty="0"/>
              <a:t>Индексы позволяют получать отдельные элементы, а с помощью срезов становятся доступны и подмножества. Для этого нужно использовать диапазоны индексов</a:t>
            </a:r>
            <a:endParaRPr lang="en-US" dirty="0"/>
          </a:p>
          <a:p>
            <a:r>
              <a:rPr lang="ru-RU" dirty="0"/>
              <a:t>Можно объединять кортежи для создания нового объекта. Операция объединения выполняет конкатенацию двух кортежей.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39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кортежей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4105" y="2133600"/>
            <a:ext cx="10628026" cy="4432092"/>
          </a:xfrm>
        </p:spPr>
        <p:txBody>
          <a:bodyPr>
            <a:normAutofit/>
          </a:bodyPr>
          <a:lstStyle/>
          <a:p>
            <a:r>
              <a:rPr lang="ru-RU" dirty="0"/>
              <a:t>В отличие от списков у кортежей нет методов, таких как </a:t>
            </a:r>
            <a:r>
              <a:rPr lang="ru-RU" dirty="0" err="1"/>
              <a:t>append</a:t>
            </a:r>
            <a:r>
              <a:rPr lang="ru-RU" dirty="0"/>
              <a:t>(), </a:t>
            </a:r>
            <a:r>
              <a:rPr lang="ru-RU" dirty="0" err="1"/>
              <a:t>remove</a:t>
            </a:r>
            <a:r>
              <a:rPr lang="ru-RU" dirty="0"/>
              <a:t>(), </a:t>
            </a:r>
            <a:r>
              <a:rPr lang="ru-RU" dirty="0" err="1"/>
              <a:t>extend</a:t>
            </a:r>
            <a:r>
              <a:rPr lang="ru-RU" dirty="0"/>
              <a:t>(), </a:t>
            </a:r>
            <a:r>
              <a:rPr lang="ru-RU" dirty="0" err="1"/>
              <a:t>insert</a:t>
            </a:r>
            <a:r>
              <a:rPr lang="ru-RU" dirty="0"/>
              <a:t>() или </a:t>
            </a:r>
            <a:r>
              <a:rPr lang="ru-RU" dirty="0" err="1"/>
              <a:t>pop</a:t>
            </a:r>
            <a:r>
              <a:rPr lang="ru-RU" dirty="0"/>
              <a:t>() опять-таки из-за их неизменяемости. Но есть другие:</a:t>
            </a:r>
            <a:endParaRPr lang="en-US" dirty="0"/>
          </a:p>
          <a:p>
            <a:r>
              <a:rPr lang="ru-RU" dirty="0" err="1"/>
              <a:t>count</a:t>
            </a:r>
            <a:r>
              <a:rPr lang="ru-RU" dirty="0"/>
              <a:t>() возвращает количество повторений элемента в кортеже.</a:t>
            </a:r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() — </a:t>
            </a:r>
            <a:r>
              <a:rPr lang="ru-RU" dirty="0"/>
              <a:t>длину кортежа:</a:t>
            </a:r>
            <a:endParaRPr lang="en-US" dirty="0"/>
          </a:p>
          <a:p>
            <a:r>
              <a:rPr lang="ru-RU" dirty="0"/>
              <a:t>Функцию </a:t>
            </a:r>
            <a:r>
              <a:rPr lang="ru-RU" dirty="0" err="1"/>
              <a:t>any</a:t>
            </a:r>
            <a:r>
              <a:rPr lang="ru-RU" dirty="0"/>
              <a:t>() можно использовать, чтобы определить являются ли элементы кортежа итерируемыми. Если да, то она вернет </a:t>
            </a:r>
            <a:r>
              <a:rPr lang="ru-RU" dirty="0" err="1"/>
              <a:t>True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a = (1,) </a:t>
            </a:r>
            <a:r>
              <a:rPr lang="ru-RU" dirty="0"/>
              <a:t>Обратите внимание на запятую (,)</a:t>
            </a:r>
            <a:endParaRPr lang="en-US" dirty="0"/>
          </a:p>
          <a:p>
            <a:r>
              <a:rPr lang="ru-RU" dirty="0"/>
              <a:t>Функция </a:t>
            </a:r>
            <a:r>
              <a:rPr lang="ru-RU" dirty="0" err="1"/>
              <a:t>tuple</a:t>
            </a:r>
            <a:r>
              <a:rPr lang="ru-RU" dirty="0"/>
              <a:t>() используется для конвертации данных в кортеж. Например, так можно превратить список в кортеж.</a:t>
            </a:r>
            <a:endParaRPr lang="en-US" dirty="0"/>
          </a:p>
          <a:p>
            <a:r>
              <a:rPr lang="ru-RU" dirty="0"/>
              <a:t>Функция </a:t>
            </a:r>
            <a:r>
              <a:rPr lang="ru-RU" dirty="0" err="1"/>
              <a:t>max</a:t>
            </a:r>
            <a:r>
              <a:rPr lang="ru-RU" dirty="0"/>
              <a:t>()q возвращает самый большой элемент последовательности, а </a:t>
            </a:r>
            <a:r>
              <a:rPr lang="ru-RU" dirty="0" err="1"/>
              <a:t>min</a:t>
            </a:r>
            <a:r>
              <a:rPr lang="ru-RU" dirty="0"/>
              <a:t>() — самый маленький. Возьмем следующий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регистра строки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string.capitalize</a:t>
            </a:r>
            <a:r>
              <a:rPr lang="ru-RU" dirty="0"/>
              <a:t>() приводит первую букву в верхний регистр, остальные в нижний.</a:t>
            </a:r>
            <a:endParaRPr lang="en-US" dirty="0"/>
          </a:p>
          <a:p>
            <a:r>
              <a:rPr lang="ru-RU" dirty="0" err="1"/>
              <a:t>string.lower</a:t>
            </a:r>
            <a:r>
              <a:rPr lang="ru-RU" dirty="0"/>
              <a:t>() преобразует все буквенные символы в строчные.</a:t>
            </a:r>
            <a:endParaRPr lang="en-US" dirty="0"/>
          </a:p>
          <a:p>
            <a:r>
              <a:rPr lang="ru-RU" dirty="0" err="1"/>
              <a:t>string.swapcase</a:t>
            </a:r>
            <a:r>
              <a:rPr lang="ru-RU" dirty="0"/>
              <a:t>() меняет регистр буквенных символов на противоположный.</a:t>
            </a:r>
            <a:endParaRPr lang="en-US" dirty="0"/>
          </a:p>
          <a:p>
            <a:r>
              <a:rPr lang="ru-RU" dirty="0" err="1"/>
              <a:t>string.title</a:t>
            </a:r>
            <a:r>
              <a:rPr lang="ru-RU" dirty="0"/>
              <a:t>() преобразует первые буквы всех слов в заглавные</a:t>
            </a:r>
            <a:endParaRPr lang="en-US" dirty="0"/>
          </a:p>
          <a:p>
            <a:r>
              <a:rPr lang="ru-RU" dirty="0" err="1"/>
              <a:t>string.upper</a:t>
            </a:r>
            <a:r>
              <a:rPr lang="ru-RU" dirty="0"/>
              <a:t>() преобразует все буквенные символы в заглавные.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5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Найти и заменить подстроку в строке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s.count</a:t>
            </a:r>
            <a:r>
              <a:rPr lang="ru-RU" dirty="0"/>
              <a:t>(&lt;</a:t>
            </a:r>
            <a:r>
              <a:rPr lang="ru-RU" dirty="0" err="1"/>
              <a:t>sub</a:t>
            </a:r>
            <a:r>
              <a:rPr lang="ru-RU" dirty="0"/>
              <a:t>&gt;) возвращает количество точных вхождений подстроки &lt;</a:t>
            </a:r>
            <a:r>
              <a:rPr lang="ru-RU" dirty="0" err="1"/>
              <a:t>sub</a:t>
            </a:r>
            <a:r>
              <a:rPr lang="ru-RU" dirty="0"/>
              <a:t>&gt; в s</a:t>
            </a:r>
          </a:p>
          <a:p>
            <a:r>
              <a:rPr lang="ru-RU" dirty="0" err="1"/>
              <a:t>s.startswith</a:t>
            </a:r>
            <a:r>
              <a:rPr lang="ru-RU" dirty="0"/>
              <a:t>(&lt;</a:t>
            </a:r>
            <a:r>
              <a:rPr lang="ru-RU" dirty="0" err="1"/>
              <a:t>suffix</a:t>
            </a:r>
            <a:r>
              <a:rPr lang="ru-RU" dirty="0"/>
              <a:t>&gt;) возвращает, </a:t>
            </a:r>
            <a:r>
              <a:rPr lang="ru-RU" dirty="0" err="1"/>
              <a:t>True</a:t>
            </a:r>
            <a:r>
              <a:rPr lang="ru-RU" dirty="0"/>
              <a:t> если s начинается с указанного &lt;</a:t>
            </a:r>
            <a:r>
              <a:rPr lang="ru-RU" dirty="0" err="1"/>
              <a:t>suffix</a:t>
            </a:r>
            <a:r>
              <a:rPr lang="ru-RU" dirty="0"/>
              <a:t>&gt; и </a:t>
            </a:r>
            <a:r>
              <a:rPr lang="ru-RU" dirty="0" err="1"/>
              <a:t>False</a:t>
            </a:r>
            <a:r>
              <a:rPr lang="ru-RU" dirty="0"/>
              <a:t> если нет:</a:t>
            </a:r>
            <a:endParaRPr lang="en-US" dirty="0"/>
          </a:p>
          <a:p>
            <a:r>
              <a:rPr lang="ru-RU" dirty="0" err="1"/>
              <a:t>s.endswith</a:t>
            </a:r>
            <a:r>
              <a:rPr lang="ru-RU" dirty="0"/>
              <a:t>(&lt;</a:t>
            </a:r>
            <a:r>
              <a:rPr lang="ru-RU" dirty="0" err="1"/>
              <a:t>suffix</a:t>
            </a:r>
            <a:r>
              <a:rPr lang="ru-RU" dirty="0"/>
              <a:t>&gt;) возвращает, </a:t>
            </a:r>
            <a:r>
              <a:rPr lang="ru-RU" dirty="0" err="1"/>
              <a:t>True</a:t>
            </a:r>
            <a:r>
              <a:rPr lang="ru-RU" dirty="0"/>
              <a:t> если s заканчивается указанным &lt;</a:t>
            </a:r>
            <a:r>
              <a:rPr lang="ru-RU" dirty="0" err="1"/>
              <a:t>suffix</a:t>
            </a:r>
            <a:r>
              <a:rPr lang="ru-RU" dirty="0"/>
              <a:t>&gt; и </a:t>
            </a:r>
            <a:r>
              <a:rPr lang="ru-RU" dirty="0" err="1"/>
              <a:t>False</a:t>
            </a:r>
            <a:r>
              <a:rPr lang="ru-RU" dirty="0"/>
              <a:t> если нет</a:t>
            </a:r>
            <a:endParaRPr lang="en-US" dirty="0"/>
          </a:p>
          <a:p>
            <a:r>
              <a:rPr lang="ru-RU" dirty="0" err="1"/>
              <a:t>s.find</a:t>
            </a:r>
            <a:r>
              <a:rPr lang="ru-RU" dirty="0"/>
              <a:t>(&lt;</a:t>
            </a:r>
            <a:r>
              <a:rPr lang="ru-RU" dirty="0" err="1"/>
              <a:t>sub</a:t>
            </a:r>
            <a:r>
              <a:rPr lang="ru-RU" dirty="0"/>
              <a:t>&gt;) возвращает первый индекс в s который соответствует началу строки &lt;</a:t>
            </a:r>
            <a:r>
              <a:rPr lang="ru-RU" dirty="0" err="1"/>
              <a:t>sub</a:t>
            </a:r>
            <a:r>
              <a:rPr lang="ru-RU" dirty="0"/>
              <a:t>&gt;</a:t>
            </a:r>
            <a:r>
              <a:rPr lang="en-US" dirty="0"/>
              <a:t> (</a:t>
            </a:r>
            <a:r>
              <a:rPr lang="ru-RU" dirty="0"/>
              <a:t>Этот метод возвращает, -1 если указанная подстрока не найдена</a:t>
            </a:r>
            <a:r>
              <a:rPr lang="en-US" dirty="0"/>
              <a:t>)</a:t>
            </a:r>
          </a:p>
          <a:p>
            <a:r>
              <a:rPr lang="en-US" dirty="0" err="1"/>
              <a:t>string.index</a:t>
            </a:r>
            <a:r>
              <a:rPr lang="ru-RU" dirty="0"/>
              <a:t>(&lt;</a:t>
            </a:r>
            <a:r>
              <a:rPr lang="ru-RU" dirty="0" err="1"/>
              <a:t>sub</a:t>
            </a:r>
            <a:r>
              <a:rPr lang="ru-RU" dirty="0"/>
              <a:t>&gt;) </a:t>
            </a:r>
            <a:r>
              <a:rPr lang="en-US" dirty="0"/>
              <a:t>– </a:t>
            </a:r>
            <a:r>
              <a:rPr lang="ru-RU" dirty="0"/>
              <a:t>этот метод идентичен .</a:t>
            </a:r>
            <a:r>
              <a:rPr lang="ru-RU" dirty="0" err="1"/>
              <a:t>find</a:t>
            </a:r>
            <a:r>
              <a:rPr lang="ru-RU" dirty="0"/>
              <a:t>(), за исключением того, что он вызывает исключение </a:t>
            </a:r>
            <a:r>
              <a:rPr lang="ru-RU" dirty="0" err="1"/>
              <a:t>ValueError</a:t>
            </a:r>
            <a:r>
              <a:rPr lang="ru-RU" dirty="0"/>
              <a:t>, если &lt;</a:t>
            </a:r>
            <a:r>
              <a:rPr lang="ru-RU" dirty="0" err="1"/>
              <a:t>sub</a:t>
            </a:r>
            <a:r>
              <a:rPr lang="ru-RU" dirty="0"/>
              <a:t>&gt; не найден: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4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строк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8859" y="1905000"/>
            <a:ext cx="10133351" cy="4705662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s.isalnum</a:t>
            </a:r>
            <a:r>
              <a:rPr lang="ru-RU" dirty="0"/>
              <a:t>() возвращает </a:t>
            </a:r>
            <a:r>
              <a:rPr lang="ru-RU" dirty="0" err="1"/>
              <a:t>True</a:t>
            </a:r>
            <a:r>
              <a:rPr lang="ru-RU" dirty="0"/>
              <a:t>, если строка s не пустая, а все ее символы буквенно-цифровые (либо буква, либо цифра). В другом случае </a:t>
            </a:r>
            <a:r>
              <a:rPr lang="ru-RU" dirty="0" err="1"/>
              <a:t>False</a:t>
            </a:r>
            <a:r>
              <a:rPr lang="ru-RU" dirty="0"/>
              <a:t>:</a:t>
            </a:r>
          </a:p>
          <a:p>
            <a:r>
              <a:rPr lang="ru-RU" dirty="0" err="1"/>
              <a:t>s.isalpha</a:t>
            </a:r>
            <a:r>
              <a:rPr lang="ru-RU" dirty="0"/>
              <a:t>() возвращает </a:t>
            </a:r>
            <a:r>
              <a:rPr lang="ru-RU" dirty="0" err="1"/>
              <a:t>True</a:t>
            </a:r>
            <a:r>
              <a:rPr lang="ru-RU" dirty="0"/>
              <a:t>, если строка s не пустая, а все ее символы буквенные. В другом случае </a:t>
            </a:r>
            <a:r>
              <a:rPr lang="ru-RU" dirty="0" err="1"/>
              <a:t>False</a:t>
            </a:r>
            <a:r>
              <a:rPr lang="ru-RU" dirty="0"/>
              <a:t>:</a:t>
            </a:r>
          </a:p>
          <a:p>
            <a:r>
              <a:rPr lang="ru-RU" dirty="0" err="1"/>
              <a:t>s.digit</a:t>
            </a:r>
            <a:r>
              <a:rPr lang="ru-RU" dirty="0"/>
              <a:t>() возвращает </a:t>
            </a:r>
            <a:r>
              <a:rPr lang="ru-RU" dirty="0" err="1"/>
              <a:t>True</a:t>
            </a:r>
            <a:r>
              <a:rPr lang="ru-RU" dirty="0"/>
              <a:t> когда строка s не пустая и все ее символы являются цифрами, а в </a:t>
            </a:r>
            <a:r>
              <a:rPr lang="ru-RU" dirty="0" err="1"/>
              <a:t>False</a:t>
            </a:r>
            <a:r>
              <a:rPr lang="ru-RU" dirty="0"/>
              <a:t> если нет:</a:t>
            </a:r>
          </a:p>
          <a:p>
            <a:r>
              <a:rPr lang="ru-RU" dirty="0" err="1"/>
              <a:t>s.isidentifier</a:t>
            </a:r>
            <a:r>
              <a:rPr lang="ru-RU" dirty="0"/>
              <a:t>() возвращает </a:t>
            </a:r>
            <a:r>
              <a:rPr lang="ru-RU" dirty="0" err="1"/>
              <a:t>True</a:t>
            </a:r>
            <a:r>
              <a:rPr lang="ru-RU" dirty="0"/>
              <a:t>, если s валидный идентификатор (название переменной, функции, класса и т.д.) </a:t>
            </a:r>
            <a:r>
              <a:rPr lang="ru-RU" dirty="0" err="1"/>
              <a:t>python</a:t>
            </a:r>
            <a:r>
              <a:rPr lang="ru-RU" dirty="0"/>
              <a:t>, а в </a:t>
            </a:r>
            <a:r>
              <a:rPr lang="ru-RU" dirty="0" err="1"/>
              <a:t>False</a:t>
            </a:r>
            <a:r>
              <a:rPr lang="ru-RU" dirty="0"/>
              <a:t> если нет:</a:t>
            </a:r>
          </a:p>
          <a:p>
            <a:r>
              <a:rPr lang="ru-RU" dirty="0" err="1"/>
              <a:t>s.islower</a:t>
            </a:r>
            <a:r>
              <a:rPr lang="ru-RU" dirty="0"/>
              <a:t>() возвращает </a:t>
            </a:r>
            <a:r>
              <a:rPr lang="ru-RU" dirty="0" err="1"/>
              <a:t>True</a:t>
            </a:r>
            <a:r>
              <a:rPr lang="ru-RU" dirty="0"/>
              <a:t>, если строка s не пустая, и все содержащиеся в нем буквенные символы строчные, а </a:t>
            </a:r>
            <a:r>
              <a:rPr lang="ru-RU" dirty="0" err="1"/>
              <a:t>False</a:t>
            </a:r>
            <a:r>
              <a:rPr lang="ru-RU" dirty="0"/>
              <a:t> если нет. Не алфавитные символы игнорируются:</a:t>
            </a:r>
          </a:p>
          <a:p>
            <a:r>
              <a:rPr lang="ru-RU" dirty="0" err="1"/>
              <a:t>s.isprintable</a:t>
            </a:r>
            <a:r>
              <a:rPr lang="ru-RU" dirty="0"/>
              <a:t>() возвращает, </a:t>
            </a:r>
            <a:r>
              <a:rPr lang="ru-RU" dirty="0" err="1"/>
              <a:t>True</a:t>
            </a:r>
            <a:r>
              <a:rPr lang="ru-RU" dirty="0"/>
              <a:t> если строка s пустая или все буквенные символы которые она содержит можно вывести на экран. Возвращает, </a:t>
            </a:r>
            <a:r>
              <a:rPr lang="ru-RU" dirty="0" err="1"/>
              <a:t>False</a:t>
            </a:r>
            <a:r>
              <a:rPr lang="ru-RU" dirty="0"/>
              <a:t> если s содержит хотя бы один специальный символ. Не алфавитные символы игнорируются:</a:t>
            </a:r>
          </a:p>
        </p:txBody>
      </p:sp>
    </p:spTree>
    <p:extLst>
      <p:ext uri="{BB962C8B-B14F-4D97-AF65-F5344CB8AC3E}">
        <p14:creationId xmlns:p14="http://schemas.microsoft.com/office/powerpoint/2010/main" val="415333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строк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8859" y="1905000"/>
            <a:ext cx="10133351" cy="4705662"/>
          </a:xfrm>
        </p:spPr>
        <p:txBody>
          <a:bodyPr>
            <a:normAutofit/>
          </a:bodyPr>
          <a:lstStyle/>
          <a:p>
            <a:r>
              <a:rPr lang="ru-RU" dirty="0" err="1"/>
              <a:t>s.isspace</a:t>
            </a:r>
            <a:r>
              <a:rPr lang="ru-RU" dirty="0"/>
              <a:t>() возвращает </a:t>
            </a:r>
            <a:r>
              <a:rPr lang="ru-RU" dirty="0" err="1"/>
              <a:t>True</a:t>
            </a:r>
            <a:r>
              <a:rPr lang="ru-RU" dirty="0"/>
              <a:t>, если s не пустая строка, и все символы являются пробельными, а </a:t>
            </a:r>
            <a:r>
              <a:rPr lang="ru-RU" dirty="0" err="1"/>
              <a:t>False</a:t>
            </a:r>
            <a:r>
              <a:rPr lang="ru-RU" dirty="0"/>
              <a:t>, если нет. Наиболее часто встречающиеся пробельные символы — это пробел ' ', табуляция '\t' и новая строка '\n':</a:t>
            </a:r>
          </a:p>
          <a:p>
            <a:r>
              <a:rPr lang="ru-RU" dirty="0" err="1"/>
              <a:t>s.istitle</a:t>
            </a:r>
            <a:r>
              <a:rPr lang="ru-RU" dirty="0"/>
              <a:t>() возвращает </a:t>
            </a:r>
            <a:r>
              <a:rPr lang="ru-RU" dirty="0" err="1"/>
              <a:t>True</a:t>
            </a:r>
            <a:r>
              <a:rPr lang="ru-RU" dirty="0"/>
              <a:t> когда s не пустая строка и первый алфавитный символ каждого слова в верхнем регистре, а все остальные буквенные символы в каждом слове строчные. Возвращает </a:t>
            </a:r>
            <a:r>
              <a:rPr lang="ru-RU" dirty="0" err="1"/>
              <a:t>False</a:t>
            </a:r>
            <a:r>
              <a:rPr lang="ru-RU" dirty="0"/>
              <a:t>, если нет:</a:t>
            </a:r>
          </a:p>
          <a:p>
            <a:r>
              <a:rPr lang="ru-RU" dirty="0" err="1"/>
              <a:t>s.isupper</a:t>
            </a:r>
            <a:r>
              <a:rPr lang="ru-RU" dirty="0"/>
              <a:t>() возвращает </a:t>
            </a:r>
            <a:r>
              <a:rPr lang="ru-RU" dirty="0" err="1"/>
              <a:t>True</a:t>
            </a:r>
            <a:r>
              <a:rPr lang="ru-RU" dirty="0"/>
              <a:t>, если строка s не пустая, и все содержащиеся в ней буквенные символы являются заглавными, и в </a:t>
            </a:r>
            <a:r>
              <a:rPr lang="ru-RU" dirty="0" err="1"/>
              <a:t>False</a:t>
            </a:r>
            <a:r>
              <a:rPr lang="ru-RU" dirty="0"/>
              <a:t>, если нет. Не алфавитные символы игнорируются:</a:t>
            </a:r>
          </a:p>
          <a:p>
            <a:r>
              <a:rPr lang="ru-RU" dirty="0" err="1"/>
              <a:t>string.split</a:t>
            </a:r>
            <a:r>
              <a:rPr lang="ru-RU" dirty="0"/>
              <a:t>(</a:t>
            </a:r>
            <a:r>
              <a:rPr lang="ru-RU" dirty="0" err="1"/>
              <a:t>sep</a:t>
            </a:r>
            <a:r>
              <a:rPr lang="ru-RU" dirty="0"/>
              <a:t>=</a:t>
            </a:r>
            <a:r>
              <a:rPr lang="ru-RU" dirty="0" err="1"/>
              <a:t>None</a:t>
            </a:r>
            <a:r>
              <a:rPr lang="ru-RU" dirty="0"/>
              <a:t>) делит строку на список из подстрок.</a:t>
            </a:r>
          </a:p>
          <a:p>
            <a:r>
              <a:rPr lang="ru-RU" dirty="0" err="1"/>
              <a:t>string</a:t>
            </a:r>
            <a:r>
              <a:rPr lang="ru-RU" dirty="0"/>
              <a:t>.</a:t>
            </a:r>
            <a:r>
              <a:rPr lang="en-US" dirty="0"/>
              <a:t>replace</a:t>
            </a:r>
            <a:r>
              <a:rPr lang="ru-RU" dirty="0"/>
              <a:t>(</a:t>
            </a:r>
            <a:r>
              <a:rPr lang="en-US" dirty="0"/>
              <a:t>old, new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возвращает копию строки, в которой все вхождения подстроки заменены другой подстрокой.</a:t>
            </a:r>
          </a:p>
          <a:p>
            <a:endParaRPr lang="ru-RU" dirty="0"/>
          </a:p>
          <a:p>
            <a:r>
              <a:rPr lang="en-US" dirty="0"/>
              <a:t>https://docs.python.org/3/library/string.html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56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	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полученные знания по строкам напишите калькулятор, который принимает готовое выражение и производит необходимые расчеты.</a:t>
            </a:r>
          </a:p>
          <a:p>
            <a:r>
              <a:rPr lang="ru-RU" dirty="0"/>
              <a:t>Например ввод «2</a:t>
            </a:r>
            <a:r>
              <a:rPr lang="en-US" dirty="0"/>
              <a:t>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4» ответ 6</a:t>
            </a:r>
          </a:p>
          <a:p>
            <a:r>
              <a:rPr lang="ru-RU" dirty="0"/>
              <a:t>Например ввод «3</a:t>
            </a:r>
            <a:r>
              <a:rPr lang="en-US" dirty="0"/>
              <a:t> 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ru-RU" dirty="0"/>
              <a:t>8» ответ 24 и т.д.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Списки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Списки в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34959907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4171</TotalTime>
  <Words>2857</Words>
  <Application>Microsoft Office PowerPoint</Application>
  <PresentationFormat>Широкоэкранный</PresentationFormat>
  <Paragraphs>282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Легкий дым</vt:lpstr>
      <vt:lpstr>Изменение строк</vt:lpstr>
      <vt:lpstr>Изменение строк</vt:lpstr>
      <vt:lpstr>Встроенные методы строк в python</vt:lpstr>
      <vt:lpstr>Изменение регистра строки</vt:lpstr>
      <vt:lpstr>Найти и заменить подстроку в строке</vt:lpstr>
      <vt:lpstr>Классификация строк</vt:lpstr>
      <vt:lpstr>Классификация строк</vt:lpstr>
      <vt:lpstr>Задание </vt:lpstr>
      <vt:lpstr>Списки</vt:lpstr>
      <vt:lpstr>Как создать список?</vt:lpstr>
      <vt:lpstr>Срезы(slice) списка</vt:lpstr>
      <vt:lpstr>Изменение элементов в списке</vt:lpstr>
      <vt:lpstr>Методы и функции списков python</vt:lpstr>
      <vt:lpstr>Методы и функции списков python</vt:lpstr>
      <vt:lpstr>Методы и функции списков python</vt:lpstr>
      <vt:lpstr>Методы и функции списков python</vt:lpstr>
      <vt:lpstr>Простые операции над списками</vt:lpstr>
      <vt:lpstr>Словари</vt:lpstr>
      <vt:lpstr>Создание словаря</vt:lpstr>
      <vt:lpstr>Создание словаря</vt:lpstr>
      <vt:lpstr>Доступ к элементам</vt:lpstr>
      <vt:lpstr>Добавление элементов</vt:lpstr>
      <vt:lpstr>Обновление элементов</vt:lpstr>
      <vt:lpstr>Удаление элементов</vt:lpstr>
      <vt:lpstr>Удаление элементов</vt:lpstr>
      <vt:lpstr>Удаление элементов</vt:lpstr>
      <vt:lpstr>Другие распространенные методы словарей</vt:lpstr>
      <vt:lpstr>Кортежи</vt:lpstr>
      <vt:lpstr>Кортеж Python</vt:lpstr>
      <vt:lpstr>Кортеж Python</vt:lpstr>
      <vt:lpstr>Кортежи против списков</vt:lpstr>
      <vt:lpstr>Кортежи против списков</vt:lpstr>
      <vt:lpstr>Стандартные операции с кортежами</vt:lpstr>
      <vt:lpstr>Функции кортежей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Models</dc:title>
  <dc:creator>Пользователь</dc:creator>
  <cp:lastModifiedBy>drChEL</cp:lastModifiedBy>
  <cp:revision>158</cp:revision>
  <dcterms:created xsi:type="dcterms:W3CDTF">2022-03-08T07:28:23Z</dcterms:created>
  <dcterms:modified xsi:type="dcterms:W3CDTF">2022-10-14T05:02:06Z</dcterms:modified>
</cp:coreProperties>
</file>