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8" r:id="rId4"/>
    <p:sldId id="291" r:id="rId5"/>
    <p:sldId id="317" r:id="rId6"/>
    <p:sldId id="292" r:id="rId7"/>
    <p:sldId id="293" r:id="rId8"/>
    <p:sldId id="318" r:id="rId9"/>
    <p:sldId id="296" r:id="rId10"/>
    <p:sldId id="294" r:id="rId11"/>
    <p:sldId id="295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en-US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функции может иметь несколько параметров, и может оказаться, что при вызове функции должны передаваться несколько аргументов. </a:t>
            </a:r>
            <a:endParaRPr lang="ru-RU" dirty="0" smtClean="0"/>
          </a:p>
          <a:p>
            <a:r>
              <a:rPr lang="ru-RU" dirty="0" smtClean="0"/>
              <a:t>Существуют </a:t>
            </a:r>
            <a:r>
              <a:rPr lang="ru-RU" dirty="0"/>
              <a:t>несколько способов передачи аргументов функциям. </a:t>
            </a:r>
            <a:endParaRPr lang="ru-RU" dirty="0" smtClean="0"/>
          </a:p>
          <a:p>
            <a:r>
              <a:rPr lang="ru-RU" dirty="0" smtClean="0"/>
              <a:t>Позиционные </a:t>
            </a:r>
            <a:r>
              <a:rPr lang="ru-RU" dirty="0"/>
              <a:t>аргументы перечисляются в порядке, точно соответствующем порядку записи параметров; </a:t>
            </a:r>
            <a:endParaRPr lang="ru-RU" dirty="0" smtClean="0"/>
          </a:p>
          <a:p>
            <a:r>
              <a:rPr lang="ru-RU" dirty="0" smtClean="0"/>
              <a:t>Именованные </a:t>
            </a:r>
            <a:r>
              <a:rPr lang="ru-RU" dirty="0"/>
              <a:t>аргументы состоят из имени переменной и значения; </a:t>
            </a:r>
            <a:endParaRPr lang="ru-RU" dirty="0" smtClean="0"/>
          </a:p>
          <a:p>
            <a:r>
              <a:rPr lang="ru-RU" dirty="0" smtClean="0"/>
              <a:t>Наконец</a:t>
            </a:r>
            <a:r>
              <a:rPr lang="ru-RU" dirty="0"/>
              <a:t>, существуют списки и словари значений. </a:t>
            </a:r>
            <a:endParaRPr lang="ru-RU" dirty="0" smtClean="0"/>
          </a:p>
          <a:p>
            <a:r>
              <a:rPr lang="ru-RU" dirty="0" smtClean="0"/>
              <a:t>Рассмотрим </a:t>
            </a:r>
            <a:r>
              <a:rPr lang="ru-RU" dirty="0"/>
              <a:t>все эти способы.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Позиционные аргументы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323" y="1735394"/>
            <a:ext cx="10569677" cy="51226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вызове функции каждому аргументу должен быть поставлен в соответствие параметр в определении функции. Проще всего сделать это на основании порядка перечисления аргументов. </a:t>
            </a:r>
            <a:endParaRPr lang="ru-RU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, </a:t>
            </a:r>
            <a:r>
              <a:rPr lang="en-US" dirty="0" err="1" smtClean="0"/>
              <a:t>pet_name</a:t>
            </a:r>
            <a:r>
              <a:rPr lang="en-US" dirty="0" smtClean="0"/>
              <a:t>):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smtClean="0"/>
              <a:t>n</a:t>
            </a:r>
            <a:r>
              <a:rPr lang="ru-RU" dirty="0" smtClean="0"/>
              <a:t>У меня есть </a:t>
            </a:r>
            <a:r>
              <a:rPr lang="en-US" dirty="0" smtClean="0"/>
              <a:t> </a:t>
            </a:r>
            <a:r>
              <a:rPr lang="en-US" dirty="0"/>
              <a:t>" + </a:t>
            </a:r>
            <a:r>
              <a:rPr lang="en-US" dirty="0" err="1"/>
              <a:t>animal_type</a:t>
            </a:r>
            <a:r>
              <a:rPr lang="en-US" dirty="0"/>
              <a:t> + ".")</a:t>
            </a:r>
          </a:p>
          <a:p>
            <a:r>
              <a:rPr lang="en-US" dirty="0"/>
              <a:t>    </a:t>
            </a:r>
            <a:r>
              <a:rPr lang="en-US" dirty="0" smtClean="0"/>
              <a:t>print(“</a:t>
            </a:r>
            <a:r>
              <a:rPr lang="ru-RU" dirty="0" smtClean="0"/>
              <a:t>Моя </a:t>
            </a:r>
            <a:r>
              <a:rPr lang="en-US" dirty="0" smtClean="0"/>
              <a:t> </a:t>
            </a:r>
            <a:r>
              <a:rPr lang="en-US" dirty="0"/>
              <a:t>" + </a:t>
            </a:r>
            <a:r>
              <a:rPr lang="en-US" dirty="0" err="1"/>
              <a:t>animal_type</a:t>
            </a:r>
            <a:r>
              <a:rPr lang="en-US" dirty="0"/>
              <a:t> + </a:t>
            </a:r>
            <a:r>
              <a:rPr lang="en-US" dirty="0" smtClean="0"/>
              <a:t>“</a:t>
            </a:r>
            <a:r>
              <a:rPr lang="ru-RU" dirty="0" smtClean="0"/>
              <a:t>отзывается на имя </a:t>
            </a:r>
            <a:r>
              <a:rPr lang="en-US" dirty="0" smtClean="0"/>
              <a:t>" </a:t>
            </a:r>
            <a:r>
              <a:rPr lang="en-US" dirty="0"/>
              <a:t>+ </a:t>
            </a:r>
            <a:r>
              <a:rPr lang="en-US" dirty="0" err="1"/>
              <a:t>pet_name.title</a:t>
            </a:r>
            <a:r>
              <a:rPr lang="en-US" dirty="0"/>
              <a:t>() + ".")</a:t>
            </a:r>
          </a:p>
          <a:p>
            <a:r>
              <a:rPr lang="en-US" dirty="0"/>
              <a:t>    </a:t>
            </a:r>
          </a:p>
          <a:p>
            <a:r>
              <a:rPr lang="en-US" dirty="0" err="1" smtClean="0"/>
              <a:t>describe_pet</a:t>
            </a:r>
            <a:r>
              <a:rPr lang="en-US" dirty="0" smtClean="0"/>
              <a:t>(‘</a:t>
            </a:r>
            <a:r>
              <a:rPr lang="ru-RU" dirty="0" smtClean="0"/>
              <a:t>собака</a:t>
            </a:r>
            <a:r>
              <a:rPr lang="en-US" dirty="0" smtClean="0"/>
              <a:t>', ‘</a:t>
            </a:r>
            <a:r>
              <a:rPr lang="ru-RU" dirty="0" smtClean="0"/>
              <a:t>шарик</a:t>
            </a:r>
            <a:r>
              <a:rPr lang="en-US" dirty="0" smtClean="0"/>
              <a:t>')</a:t>
            </a:r>
            <a:endParaRPr lang="ru-RU" dirty="0"/>
          </a:p>
          <a:p>
            <a:r>
              <a:rPr lang="ru-RU" dirty="0" smtClean="0"/>
              <a:t>Значения</a:t>
            </a:r>
            <a:r>
              <a:rPr lang="ru-RU" dirty="0"/>
              <a:t>, связываемые с аргументами подобным образом, называются позиционными аргументами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меня есть собака</a:t>
            </a:r>
          </a:p>
          <a:p>
            <a:r>
              <a:rPr lang="ru-RU" dirty="0" smtClean="0"/>
              <a:t>Моя собака отзывается на имя Шарик.</a:t>
            </a:r>
          </a:p>
          <a:p>
            <a:r>
              <a:rPr lang="ru-RU" dirty="0"/>
              <a:t>Из определения </a:t>
            </a:r>
            <a:r>
              <a:rPr lang="ru-RU" dirty="0" smtClean="0"/>
              <a:t>видно</a:t>
            </a:r>
            <a:r>
              <a:rPr lang="ru-RU" dirty="0"/>
              <a:t>, что функции должен передаваться тип животного </a:t>
            </a:r>
          </a:p>
          <a:p>
            <a:r>
              <a:rPr lang="ru-RU" dirty="0"/>
              <a:t>(</a:t>
            </a:r>
            <a:r>
              <a:rPr lang="ru-RU" dirty="0" err="1"/>
              <a:t>animal_type</a:t>
            </a:r>
            <a:r>
              <a:rPr lang="ru-RU" dirty="0"/>
              <a:t>) и его имя (</a:t>
            </a:r>
            <a:r>
              <a:rPr lang="ru-RU" dirty="0" err="1"/>
              <a:t>pet_name</a:t>
            </a:r>
            <a:r>
              <a:rPr lang="ru-RU" dirty="0"/>
              <a:t>). При вызове </a:t>
            </a:r>
            <a:r>
              <a:rPr lang="ru-RU" dirty="0" err="1"/>
              <a:t>describe_pet</a:t>
            </a:r>
            <a:r>
              <a:rPr lang="ru-RU" dirty="0"/>
              <a:t>() необходимо передать тип и имя — именно в таком порядке.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аргументы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7766" y="1632153"/>
            <a:ext cx="10104233" cy="5225847"/>
          </a:xfrm>
        </p:spPr>
        <p:txBody>
          <a:bodyPr>
            <a:normAutofit/>
          </a:bodyPr>
          <a:lstStyle/>
          <a:p>
            <a:r>
              <a:rPr lang="ru-RU" dirty="0"/>
              <a:t>Именованный аргумент представляет собой пару «имя—значение», передаваемую функции. </a:t>
            </a:r>
            <a:endParaRPr lang="ru-RU" dirty="0" smtClean="0"/>
          </a:p>
          <a:p>
            <a:r>
              <a:rPr lang="ru-RU" dirty="0" smtClean="0"/>
              <a:t>Имя </a:t>
            </a:r>
            <a:r>
              <a:rPr lang="ru-RU" dirty="0"/>
              <a:t>и значение связываются с аргументом напрямую, так что при передаче аргумента путаница с порядком исключается. </a:t>
            </a:r>
            <a:endParaRPr lang="ru-RU" dirty="0" smtClean="0"/>
          </a:p>
          <a:p>
            <a:r>
              <a:rPr lang="ru-RU" dirty="0" smtClean="0"/>
              <a:t>Именованные </a:t>
            </a:r>
            <a:r>
              <a:rPr lang="ru-RU" dirty="0"/>
              <a:t>аргументы избавляют от хлопот с порядком аргументов при вызове функции, а также проясняют роль каждого значения в вызове функции</a:t>
            </a:r>
            <a:r>
              <a:rPr lang="ru-RU" dirty="0" smtClean="0"/>
              <a:t>.</a:t>
            </a:r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 smtClean="0"/>
              <a:t>=‘</a:t>
            </a:r>
            <a:r>
              <a:rPr lang="ru-RU" dirty="0" smtClean="0"/>
              <a:t>собака</a:t>
            </a:r>
            <a:r>
              <a:rPr lang="en-US" dirty="0" smtClean="0"/>
              <a:t>', </a:t>
            </a:r>
            <a:r>
              <a:rPr lang="en-US" dirty="0" err="1"/>
              <a:t>pet_name</a:t>
            </a:r>
            <a:r>
              <a:rPr lang="en-US" dirty="0" smtClean="0"/>
              <a:t>=‘</a:t>
            </a:r>
            <a:r>
              <a:rPr lang="ru-RU" dirty="0" smtClean="0"/>
              <a:t>шарик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ru-RU" dirty="0"/>
              <a:t>Функция </a:t>
            </a:r>
            <a:r>
              <a:rPr lang="ru-RU" dirty="0" err="1"/>
              <a:t>describe_pet</a:t>
            </a:r>
            <a:r>
              <a:rPr lang="ru-RU" dirty="0"/>
              <a:t>() не изменилась. Однако на этот раз при вызове функции мы явно сообщаем </a:t>
            </a:r>
            <a:r>
              <a:rPr lang="ru-RU" dirty="0" err="1" smtClean="0"/>
              <a:t>Python</a:t>
            </a:r>
            <a:r>
              <a:rPr lang="ru-RU" dirty="0" smtClean="0"/>
              <a:t>, что при </a:t>
            </a:r>
            <a:r>
              <a:rPr lang="ru-RU" dirty="0"/>
              <a:t>обработке вызова функции </a:t>
            </a:r>
            <a:r>
              <a:rPr lang="ru-RU" dirty="0" smtClean="0"/>
              <a:t>аргумент ‘собака' </a:t>
            </a:r>
            <a:r>
              <a:rPr lang="ru-RU" dirty="0"/>
              <a:t>должен быть сохранен в параметре </a:t>
            </a:r>
            <a:r>
              <a:rPr lang="ru-RU" dirty="0" err="1"/>
              <a:t>animal_type</a:t>
            </a:r>
            <a:r>
              <a:rPr lang="ru-RU" dirty="0"/>
              <a:t>, а аргумент </a:t>
            </a:r>
            <a:r>
              <a:rPr lang="ru-RU" dirty="0" smtClean="0"/>
              <a:t>‘шарик' </a:t>
            </a:r>
            <a:r>
              <a:rPr lang="ru-RU" dirty="0"/>
              <a:t>в параметре </a:t>
            </a:r>
            <a:r>
              <a:rPr lang="ru-RU" dirty="0" err="1"/>
              <a:t>pet_name</a:t>
            </a:r>
            <a:r>
              <a:rPr lang="ru-RU" dirty="0" smtClean="0"/>
              <a:t>.</a:t>
            </a:r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 smtClean="0"/>
              <a:t>='</a:t>
            </a:r>
            <a:r>
              <a:rPr lang="ru-RU" dirty="0"/>
              <a:t> </a:t>
            </a:r>
            <a:r>
              <a:rPr lang="ru-RU" dirty="0" smtClean="0"/>
              <a:t>собака</a:t>
            </a:r>
            <a:r>
              <a:rPr lang="en-US" dirty="0" smtClean="0"/>
              <a:t>', </a:t>
            </a:r>
            <a:r>
              <a:rPr lang="en-US" dirty="0" err="1"/>
              <a:t>pet_name</a:t>
            </a:r>
            <a:r>
              <a:rPr lang="en-US" dirty="0" smtClean="0"/>
              <a:t>='</a:t>
            </a:r>
            <a:r>
              <a:rPr lang="ru-RU" dirty="0"/>
              <a:t> </a:t>
            </a:r>
            <a:r>
              <a:rPr lang="ru-RU" dirty="0" smtClean="0"/>
              <a:t>шарик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en-US" dirty="0" err="1" smtClean="0"/>
              <a:t>describe_pet</a:t>
            </a:r>
            <a:r>
              <a:rPr lang="en-US" dirty="0" smtClean="0"/>
              <a:t>(</a:t>
            </a:r>
            <a:r>
              <a:rPr lang="en-US" dirty="0" err="1" smtClean="0"/>
              <a:t>pet_name</a:t>
            </a:r>
            <a:r>
              <a:rPr lang="en-US" dirty="0" smtClean="0"/>
              <a:t>='</a:t>
            </a:r>
            <a:r>
              <a:rPr lang="ru-RU" dirty="0"/>
              <a:t> </a:t>
            </a:r>
            <a:r>
              <a:rPr lang="ru-RU" dirty="0" smtClean="0"/>
              <a:t>шарик</a:t>
            </a:r>
            <a:r>
              <a:rPr lang="en-US" dirty="0" smtClean="0"/>
              <a:t>', </a:t>
            </a:r>
            <a:r>
              <a:rPr lang="en-US" dirty="0" err="1"/>
              <a:t>animal_type</a:t>
            </a:r>
            <a:r>
              <a:rPr lang="en-US" dirty="0" smtClean="0"/>
              <a:t>='</a:t>
            </a:r>
            <a:r>
              <a:rPr lang="ru-RU" dirty="0"/>
              <a:t> </a:t>
            </a:r>
            <a:r>
              <a:rPr lang="ru-RU" dirty="0" smtClean="0"/>
              <a:t>собака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ru-RU" dirty="0"/>
              <a:t>При использовании именованных аргументов будьте внимательны — имена должны точно совпадать с именами параметров из определения функции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5058" y="1430594"/>
            <a:ext cx="10436942" cy="5058696"/>
          </a:xfrm>
        </p:spPr>
        <p:txBody>
          <a:bodyPr>
            <a:normAutofit/>
          </a:bodyPr>
          <a:lstStyle/>
          <a:p>
            <a:r>
              <a:rPr lang="ru-RU" dirty="0"/>
              <a:t>Если при вызове функции передается аргумент, соответствующий данному параметру, </a:t>
            </a:r>
            <a:r>
              <a:rPr lang="ru-RU" dirty="0" err="1"/>
              <a:t>Python</a:t>
            </a:r>
            <a:r>
              <a:rPr lang="ru-RU" dirty="0"/>
              <a:t> использует значение аргумента, а если нет — использует значение по умолчанию. </a:t>
            </a:r>
            <a:endParaRPr lang="ru-RU" dirty="0" smtClean="0"/>
          </a:p>
          <a:p>
            <a:r>
              <a:rPr lang="ru-RU" dirty="0"/>
              <a:t>Например, если вы заметили, что большинство вызовов </a:t>
            </a:r>
            <a:r>
              <a:rPr lang="ru-RU" dirty="0" err="1"/>
              <a:t>describe_pet</a:t>
            </a:r>
            <a:r>
              <a:rPr lang="ru-RU" dirty="0"/>
              <a:t>() используется для описания собак, задайте </a:t>
            </a:r>
            <a:r>
              <a:rPr lang="ru-RU" dirty="0" err="1"/>
              <a:t>animal_type</a:t>
            </a:r>
            <a:r>
              <a:rPr lang="ru-RU" dirty="0"/>
              <a:t> значение по умолчанию </a:t>
            </a:r>
            <a:r>
              <a:rPr lang="ru-RU" dirty="0" smtClean="0"/>
              <a:t>‘собака'. </a:t>
            </a:r>
            <a:r>
              <a:rPr lang="ru-RU" dirty="0"/>
              <a:t>Теперь в любом вызове </a:t>
            </a:r>
            <a:r>
              <a:rPr lang="ru-RU" dirty="0" err="1"/>
              <a:t>describe_pet</a:t>
            </a:r>
            <a:r>
              <a:rPr lang="ru-RU" dirty="0"/>
              <a:t>() для собаки эту информацию можно опустить</a:t>
            </a:r>
            <a:r>
              <a:rPr lang="ru-RU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describe_pet</a:t>
            </a:r>
            <a:r>
              <a:rPr lang="en-US" dirty="0" smtClean="0"/>
              <a:t>(</a:t>
            </a:r>
            <a:r>
              <a:rPr lang="en-US" dirty="0" err="1" smtClean="0"/>
              <a:t>pet_name</a:t>
            </a:r>
            <a:r>
              <a:rPr lang="ru-RU" dirty="0" smtClean="0"/>
              <a:t>, </a:t>
            </a:r>
            <a:r>
              <a:rPr lang="en-US" b="1" dirty="0" err="1" smtClean="0"/>
              <a:t>animal_type</a:t>
            </a:r>
            <a:r>
              <a:rPr lang="ru-RU" b="1" dirty="0" smtClean="0"/>
              <a:t>=</a:t>
            </a:r>
            <a:r>
              <a:rPr lang="en-US" b="1" dirty="0" smtClean="0"/>
              <a:t>‘</a:t>
            </a:r>
            <a:r>
              <a:rPr lang="ru-RU" b="1" dirty="0" smtClean="0"/>
              <a:t>собака</a:t>
            </a:r>
            <a:r>
              <a:rPr lang="en-US" dirty="0" smtClean="0"/>
              <a:t>’): </a:t>
            </a:r>
            <a:endParaRPr lang="en-US" dirty="0"/>
          </a:p>
          <a:p>
            <a:r>
              <a:rPr lang="en-US" dirty="0"/>
              <a:t>    print("\n</a:t>
            </a:r>
            <a:r>
              <a:rPr lang="ru-RU" dirty="0"/>
              <a:t>У меня есть  " + </a:t>
            </a:r>
            <a:r>
              <a:rPr lang="en-US" dirty="0" err="1"/>
              <a:t>animal_type</a:t>
            </a:r>
            <a:r>
              <a:rPr lang="en-US" dirty="0"/>
              <a:t> + ".")</a:t>
            </a:r>
          </a:p>
          <a:p>
            <a:r>
              <a:rPr lang="en-US" dirty="0"/>
              <a:t>    print(“</a:t>
            </a:r>
            <a:r>
              <a:rPr lang="ru-RU" dirty="0"/>
              <a:t>Моя  " + </a:t>
            </a:r>
            <a:r>
              <a:rPr lang="en-US" dirty="0" err="1"/>
              <a:t>animal_type</a:t>
            </a:r>
            <a:r>
              <a:rPr lang="en-US" dirty="0"/>
              <a:t> + “</a:t>
            </a:r>
            <a:r>
              <a:rPr lang="ru-RU" dirty="0"/>
              <a:t>отзывается на имя " + </a:t>
            </a:r>
            <a:r>
              <a:rPr lang="en-US" dirty="0" err="1"/>
              <a:t>pet_name.title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 smtClean="0"/>
              <a:t>=‘</a:t>
            </a:r>
            <a:r>
              <a:rPr lang="ru-RU" dirty="0" err="1" smtClean="0"/>
              <a:t>Актош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ru-RU" dirty="0"/>
              <a:t>У меня есть собака</a:t>
            </a:r>
          </a:p>
          <a:p>
            <a:r>
              <a:rPr lang="ru-RU" dirty="0"/>
              <a:t>Моя собака отзывается на имя </a:t>
            </a:r>
            <a:r>
              <a:rPr lang="ru-RU" dirty="0" err="1" smtClean="0"/>
              <a:t>Актош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вызовы функций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2542" y="1725561"/>
            <a:ext cx="9602070" cy="494070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Так как позиционные аргументы, именованные аргументы и значения по умолчанию могут использоваться одновременно, часто существуют несколько эквивалентных способов вызова функций. </a:t>
            </a:r>
            <a:endParaRPr lang="ru-RU" dirty="0" smtClean="0"/>
          </a:p>
          <a:p>
            <a:r>
              <a:rPr lang="ru-RU" dirty="0" smtClean="0"/>
              <a:t>Возьмем </a:t>
            </a:r>
            <a:r>
              <a:rPr lang="ru-RU" dirty="0"/>
              <a:t>оператор </a:t>
            </a:r>
            <a:r>
              <a:rPr lang="ru-RU" dirty="0" err="1"/>
              <a:t>describe_pets</a:t>
            </a:r>
            <a:r>
              <a:rPr lang="ru-RU" dirty="0"/>
              <a:t>() с одним значением по умолчанию: </a:t>
            </a:r>
            <a:endParaRPr lang="en-US" dirty="0" smtClean="0"/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/>
              <a:t>describe_pet</a:t>
            </a:r>
            <a:r>
              <a:rPr lang="ru-RU" dirty="0"/>
              <a:t>(</a:t>
            </a:r>
            <a:r>
              <a:rPr lang="ru-RU" dirty="0" err="1"/>
              <a:t>pet_name</a:t>
            </a:r>
            <a:r>
              <a:rPr lang="ru-RU" dirty="0"/>
              <a:t>, </a:t>
            </a:r>
            <a:r>
              <a:rPr lang="ru-RU" dirty="0" err="1"/>
              <a:t>animal_type</a:t>
            </a:r>
            <a:r>
              <a:rPr lang="ru-RU" dirty="0" smtClean="0"/>
              <a:t>=‘собака'):</a:t>
            </a:r>
          </a:p>
          <a:p>
            <a:r>
              <a:rPr lang="ru-RU" dirty="0"/>
              <a:t>Все следующие вызовы являются допустимыми для данной функции:</a:t>
            </a:r>
          </a:p>
          <a:p>
            <a:r>
              <a:rPr lang="en-US" dirty="0" err="1"/>
              <a:t>describe_pet</a:t>
            </a:r>
            <a:r>
              <a:rPr lang="en-US" dirty="0" smtClean="0"/>
              <a:t>(‘</a:t>
            </a:r>
            <a:r>
              <a:rPr lang="ru-RU" dirty="0" smtClean="0"/>
              <a:t>шарик</a:t>
            </a:r>
            <a:r>
              <a:rPr lang="en-US" dirty="0" smtClean="0"/>
              <a:t>') </a:t>
            </a:r>
            <a:endParaRPr lang="ru-RU" dirty="0" smtClean="0"/>
          </a:p>
          <a:p>
            <a:r>
              <a:rPr lang="en-US" dirty="0" err="1" smtClean="0"/>
              <a:t>describe_pet</a:t>
            </a:r>
            <a:r>
              <a:rPr lang="en-US" dirty="0" smtClean="0"/>
              <a:t>(</a:t>
            </a:r>
            <a:r>
              <a:rPr lang="en-US" dirty="0" err="1" smtClean="0"/>
              <a:t>pet_name</a:t>
            </a:r>
            <a:r>
              <a:rPr lang="en-US" dirty="0" smtClean="0"/>
              <a:t>=‘</a:t>
            </a:r>
            <a:r>
              <a:rPr lang="ru-RU" dirty="0" smtClean="0"/>
              <a:t>шарик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 err="1"/>
              <a:t>describe_pet</a:t>
            </a:r>
            <a:r>
              <a:rPr lang="en-US" dirty="0" smtClean="0"/>
              <a:t>(‘</a:t>
            </a:r>
            <a:r>
              <a:rPr lang="ru-RU" dirty="0" smtClean="0"/>
              <a:t>киса</a:t>
            </a:r>
            <a:r>
              <a:rPr lang="en-US" dirty="0" smtClean="0"/>
              <a:t>', ‘</a:t>
            </a:r>
            <a:r>
              <a:rPr lang="ru-RU" dirty="0" smtClean="0"/>
              <a:t>кошка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 smtClean="0"/>
              <a:t>=‘</a:t>
            </a:r>
            <a:r>
              <a:rPr lang="ru-RU" dirty="0" smtClean="0"/>
              <a:t>киса</a:t>
            </a:r>
            <a:r>
              <a:rPr lang="en-US" dirty="0" smtClean="0"/>
              <a:t>', </a:t>
            </a:r>
            <a:r>
              <a:rPr lang="en-US" dirty="0" err="1"/>
              <a:t>animal_type</a:t>
            </a:r>
            <a:r>
              <a:rPr lang="en-US" dirty="0" smtClean="0"/>
              <a:t>=‘</a:t>
            </a:r>
            <a:r>
              <a:rPr lang="ru-RU" dirty="0" smtClean="0"/>
              <a:t>кошка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en-US" dirty="0" err="1" smtClean="0"/>
              <a:t>describe_pet</a:t>
            </a:r>
            <a:r>
              <a:rPr lang="en-US" dirty="0" smtClean="0"/>
              <a:t>(</a:t>
            </a:r>
            <a:r>
              <a:rPr lang="en-US" dirty="0" err="1" smtClean="0"/>
              <a:t>animal_type</a:t>
            </a:r>
            <a:r>
              <a:rPr lang="en-US" dirty="0" smtClean="0"/>
              <a:t>=‘</a:t>
            </a:r>
            <a:r>
              <a:rPr lang="ru-RU" dirty="0" smtClean="0"/>
              <a:t>кошка</a:t>
            </a:r>
            <a:r>
              <a:rPr lang="en-US" dirty="0" smtClean="0"/>
              <a:t>', </a:t>
            </a:r>
            <a:r>
              <a:rPr lang="en-US" dirty="0" err="1"/>
              <a:t>pet_name</a:t>
            </a:r>
            <a:r>
              <a:rPr lang="en-US" dirty="0" smtClean="0"/>
              <a:t>=‘</a:t>
            </a:r>
            <a:r>
              <a:rPr lang="ru-RU" dirty="0" smtClean="0"/>
              <a:t>киса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ru-RU" dirty="0"/>
              <a:t>На самом деле не так важно, какой стиль вызова вы используете . Если ваша функция выдает нужный результат, выберите тот стиль, который вам кажется более </a:t>
            </a:r>
            <a:r>
              <a:rPr lang="ru-RU" dirty="0" smtClean="0"/>
              <a:t>понятным.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Написать функцию которая будет получать Имя и Фамилию</a:t>
            </a:r>
          </a:p>
          <a:p>
            <a:r>
              <a:rPr lang="ru-RU" dirty="0" smtClean="0"/>
              <a:t>Эта функция должна вывести Фамилия – </a:t>
            </a:r>
            <a:r>
              <a:rPr lang="ru-RU" dirty="0" smtClean="0"/>
              <a:t>Имя (</a:t>
            </a:r>
            <a:r>
              <a:rPr lang="en-US" dirty="0" smtClean="0"/>
              <a:t>title())</a:t>
            </a:r>
            <a:endParaRPr lang="ru-RU" dirty="0" smtClean="0"/>
          </a:p>
          <a:p>
            <a:r>
              <a:rPr lang="ru-RU" dirty="0" smtClean="0"/>
              <a:t>По умолчанию в функции должна быть ваша фамилия</a:t>
            </a:r>
          </a:p>
          <a:p>
            <a:r>
              <a:rPr lang="ru-RU" dirty="0" smtClean="0"/>
              <a:t>Вызовите функцию 5ю разными способами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describe_pet</a:t>
            </a:r>
            <a:r>
              <a:rPr lang="en-US" dirty="0"/>
              <a:t>(‘</a:t>
            </a:r>
            <a:r>
              <a:rPr lang="ru-RU" dirty="0"/>
              <a:t>шарик</a:t>
            </a:r>
            <a:r>
              <a:rPr lang="en-US" dirty="0"/>
              <a:t>') </a:t>
            </a:r>
            <a:endParaRPr lang="ru-RU" dirty="0"/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=‘</a:t>
            </a:r>
            <a:r>
              <a:rPr lang="ru-RU" dirty="0"/>
              <a:t>шарик</a:t>
            </a:r>
            <a:r>
              <a:rPr lang="en-US" dirty="0"/>
              <a:t>')</a:t>
            </a:r>
          </a:p>
          <a:p>
            <a:r>
              <a:rPr lang="en-US" dirty="0" err="1"/>
              <a:t>describe_pet</a:t>
            </a:r>
            <a:r>
              <a:rPr lang="en-US" dirty="0"/>
              <a:t>(‘</a:t>
            </a:r>
            <a:r>
              <a:rPr lang="ru-RU" dirty="0"/>
              <a:t>киса</a:t>
            </a:r>
            <a:r>
              <a:rPr lang="en-US" dirty="0"/>
              <a:t>', ‘</a:t>
            </a:r>
            <a:r>
              <a:rPr lang="ru-RU" dirty="0"/>
              <a:t>кошка</a:t>
            </a:r>
            <a:r>
              <a:rPr lang="en-US" dirty="0"/>
              <a:t>')</a:t>
            </a:r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=‘</a:t>
            </a:r>
            <a:r>
              <a:rPr lang="ru-RU" dirty="0"/>
              <a:t>киса</a:t>
            </a:r>
            <a:r>
              <a:rPr lang="en-US" dirty="0"/>
              <a:t>', </a:t>
            </a:r>
            <a:r>
              <a:rPr lang="en-US" dirty="0" err="1"/>
              <a:t>animal_type</a:t>
            </a:r>
            <a:r>
              <a:rPr lang="en-US" dirty="0"/>
              <a:t>=‘</a:t>
            </a:r>
            <a:r>
              <a:rPr lang="ru-RU" dirty="0"/>
              <a:t>кошка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=‘</a:t>
            </a:r>
            <a:r>
              <a:rPr lang="ru-RU" dirty="0"/>
              <a:t>кошка</a:t>
            </a:r>
            <a:r>
              <a:rPr lang="en-US" dirty="0"/>
              <a:t>', </a:t>
            </a:r>
            <a:r>
              <a:rPr lang="en-US" dirty="0" err="1"/>
              <a:t>pet_name</a:t>
            </a:r>
            <a:r>
              <a:rPr lang="en-US" dirty="0"/>
              <a:t>=‘</a:t>
            </a:r>
            <a:r>
              <a:rPr lang="ru-RU" dirty="0"/>
              <a:t>киса</a:t>
            </a:r>
            <a:r>
              <a:rPr lang="en-US" dirty="0"/>
              <a:t>')</a:t>
            </a:r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9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не обязана выводить результаты своей работы. Вместо этого она может обработать данные, а затем вернуть значение или набор сообщений. </a:t>
            </a:r>
            <a:endParaRPr lang="ru-RU" dirty="0" smtClean="0"/>
          </a:p>
          <a:p>
            <a:r>
              <a:rPr lang="ru-RU" dirty="0"/>
              <a:t>Значение, возвращаемое функцией, называется </a:t>
            </a:r>
            <a:r>
              <a:rPr lang="ru-RU" b="1" dirty="0"/>
              <a:t>возвращаемым значением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Команда </a:t>
            </a:r>
            <a:r>
              <a:rPr lang="ru-RU" dirty="0" err="1"/>
              <a:t>return</a:t>
            </a:r>
            <a:r>
              <a:rPr lang="ru-RU" dirty="0"/>
              <a:t> передает значение из функции в строку, в которой эта функция была вызвана.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простого значения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7374" y="1710813"/>
            <a:ext cx="9602788" cy="51471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Рассмотрим функцию, которая получает имя и фамилию и возвращает аккуратно отформатированное полное </a:t>
            </a:r>
            <a:r>
              <a:rPr lang="ru-RU" dirty="0" smtClean="0"/>
              <a:t>имя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get_formatted_name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    #"""</a:t>
            </a:r>
            <a:r>
              <a:rPr lang="ru-RU" dirty="0"/>
              <a:t>Возвращает аккуратно отформатированное полное имя."""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full_name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ru-RU" dirty="0" smtClean="0"/>
              <a:t>        </a:t>
            </a:r>
            <a:r>
              <a:rPr lang="en-US" dirty="0" smtClean="0"/>
              <a:t>return </a:t>
            </a:r>
            <a:r>
              <a:rPr lang="en-US" dirty="0" err="1"/>
              <a:t>full_name.title</a:t>
            </a:r>
            <a:r>
              <a:rPr lang="en-US" dirty="0"/>
              <a:t>()</a:t>
            </a:r>
          </a:p>
          <a:p>
            <a:r>
              <a:rPr lang="en-US" dirty="0" smtClean="0"/>
              <a:t>musician </a:t>
            </a:r>
            <a:r>
              <a:rPr lang="en-US" dirty="0"/>
              <a:t>= </a:t>
            </a:r>
            <a:r>
              <a:rPr lang="en-US" dirty="0" err="1"/>
              <a:t>get_formatted_name</a:t>
            </a:r>
            <a:r>
              <a:rPr lang="en-US" dirty="0"/>
              <a:t>('</a:t>
            </a:r>
            <a:r>
              <a:rPr lang="en-US" dirty="0" err="1"/>
              <a:t>jimi</a:t>
            </a:r>
            <a:r>
              <a:rPr lang="en-US" dirty="0"/>
              <a:t>', '</a:t>
            </a:r>
            <a:r>
              <a:rPr lang="en-US" dirty="0" err="1"/>
              <a:t>hendrix</a:t>
            </a:r>
            <a:r>
              <a:rPr lang="en-US" dirty="0"/>
              <a:t>') </a:t>
            </a:r>
            <a:endParaRPr lang="ru-RU" dirty="0" smtClean="0"/>
          </a:p>
          <a:p>
            <a:r>
              <a:rPr lang="en-US" dirty="0" smtClean="0"/>
              <a:t>print(musician)</a:t>
            </a:r>
          </a:p>
          <a:p>
            <a:r>
              <a:rPr lang="ru-RU" dirty="0"/>
              <a:t>Определение </a:t>
            </a:r>
            <a:r>
              <a:rPr lang="ru-RU" dirty="0" err="1"/>
              <a:t>get_formatted_name</a:t>
            </a:r>
            <a:r>
              <a:rPr lang="ru-RU" dirty="0"/>
              <a:t>() получает в параметрах имя и </a:t>
            </a:r>
            <a:r>
              <a:rPr lang="ru-RU" dirty="0" smtClean="0"/>
              <a:t>фамилию. </a:t>
            </a:r>
            <a:r>
              <a:rPr lang="ru-RU" dirty="0"/>
              <a:t>Функция объединяет эти два имени, добавляет между ними пробел и сохраняет результат в </a:t>
            </a:r>
            <a:r>
              <a:rPr lang="ru-RU" dirty="0" err="1"/>
              <a:t>full_name</a:t>
            </a:r>
            <a:endParaRPr lang="en-US" dirty="0"/>
          </a:p>
          <a:p>
            <a:r>
              <a:rPr lang="ru-RU" dirty="0"/>
              <a:t>Значение </a:t>
            </a:r>
            <a:r>
              <a:rPr lang="ru-RU" dirty="0" err="1"/>
              <a:t>full_name</a:t>
            </a:r>
            <a:r>
              <a:rPr lang="ru-RU" dirty="0"/>
              <a:t> преобразуется в формат с начальной буквой верхнего регистра, а затем возвращается в точку </a:t>
            </a:r>
            <a:r>
              <a:rPr lang="ru-RU" dirty="0" smtClean="0"/>
              <a:t>вызова</a:t>
            </a:r>
          </a:p>
          <a:p>
            <a:r>
              <a:rPr lang="ru-RU" b="1" dirty="0" smtClean="0"/>
              <a:t>Напишите программу, которая будет возвращать ФИО из переданного списка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235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Возвращение числа</a:t>
            </a:r>
          </a:p>
          <a:p>
            <a:r>
              <a:rPr lang="ru-RU" dirty="0" smtClean="0"/>
              <a:t>Возвращение текста</a:t>
            </a:r>
          </a:p>
          <a:p>
            <a:r>
              <a:rPr lang="ru-RU" dirty="0" smtClean="0"/>
              <a:t>Возвращение словаря</a:t>
            </a:r>
          </a:p>
          <a:p>
            <a:r>
              <a:rPr lang="ru-RU" dirty="0" smtClean="0"/>
              <a:t>Возвращение списка</a:t>
            </a:r>
          </a:p>
          <a:p>
            <a:r>
              <a:rPr lang="ru-RU" dirty="0" smtClean="0"/>
              <a:t>Передача списка в функцию</a:t>
            </a:r>
          </a:p>
          <a:p>
            <a:r>
              <a:rPr lang="ru-RU" dirty="0" smtClean="0"/>
              <a:t>Изменение списка в функции</a:t>
            </a:r>
          </a:p>
          <a:p>
            <a:r>
              <a:rPr lang="ru-RU" dirty="0"/>
              <a:t>Использование функции в цикле </a:t>
            </a:r>
            <a:r>
              <a:rPr lang="en-US" dirty="0"/>
              <a:t>While</a:t>
            </a:r>
          </a:p>
          <a:p>
            <a:r>
              <a:rPr lang="ru-RU" dirty="0"/>
              <a:t>Использование функции в цикле </a:t>
            </a:r>
            <a:r>
              <a:rPr lang="en-US" dirty="0" smtClean="0"/>
              <a:t>For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3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произвольного набора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7374" y="1905000"/>
            <a:ext cx="9602788" cy="4724400"/>
          </a:xfrm>
        </p:spPr>
        <p:txBody>
          <a:bodyPr>
            <a:normAutofit/>
          </a:bodyPr>
          <a:lstStyle/>
          <a:p>
            <a:r>
              <a:rPr lang="ru-RU" dirty="0"/>
              <a:t>В некоторых ситуациях вы не знаете заранее, сколько аргументов должно быть передано функции. К счастью, </a:t>
            </a:r>
            <a:r>
              <a:rPr lang="ru-RU" dirty="0" err="1"/>
              <a:t>Python</a:t>
            </a:r>
            <a:r>
              <a:rPr lang="ru-RU" dirty="0"/>
              <a:t> позволяет функции получить произвольное количество аргументов из вызывающей команды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Например функция </a:t>
            </a:r>
            <a:r>
              <a:rPr lang="ru-RU" dirty="0"/>
              <a:t>должна получить набор дополнений к пицце, но вы не знаете заранее, сколько дополнений закажет клиент. Функция в следующем примере получает один параметр *</a:t>
            </a:r>
            <a:r>
              <a:rPr lang="en-US" dirty="0"/>
              <a:t>toppings</a:t>
            </a:r>
            <a:r>
              <a:rPr lang="ru-RU" dirty="0"/>
              <a:t>, но этот параметр объединяет все аргументы, заданные в командной строке: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ake_pizza</a:t>
            </a:r>
            <a:r>
              <a:rPr lang="en-US" dirty="0"/>
              <a:t>(*toppings):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print(toppings)</a:t>
            </a:r>
            <a:endParaRPr lang="en-US" dirty="0"/>
          </a:p>
          <a:p>
            <a:r>
              <a:rPr lang="en-US" dirty="0" err="1"/>
              <a:t>make_pizza</a:t>
            </a:r>
            <a:r>
              <a:rPr lang="en-US" dirty="0"/>
              <a:t>('pepperoni') </a:t>
            </a:r>
            <a:endParaRPr lang="ru-RU" dirty="0" smtClean="0"/>
          </a:p>
          <a:p>
            <a:r>
              <a:rPr lang="en-US" dirty="0" err="1" smtClean="0"/>
              <a:t>make_pizza</a:t>
            </a:r>
            <a:r>
              <a:rPr lang="en-US" dirty="0"/>
              <a:t>('mushrooms', 'green peppers', 'extra cheese</a:t>
            </a:r>
            <a:r>
              <a:rPr lang="en-US" dirty="0" smtClean="0"/>
              <a:t>')</a:t>
            </a:r>
            <a:endParaRPr lang="ru-RU" dirty="0" smtClean="0"/>
          </a:p>
          <a:p>
            <a:r>
              <a:rPr lang="en-US" dirty="0"/>
              <a:t>('pepperoni',) </a:t>
            </a:r>
          </a:p>
          <a:p>
            <a:r>
              <a:rPr lang="en-US" dirty="0"/>
              <a:t>('mushrooms', 'green peppers', 'extra cheese')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Фу́нкция</a:t>
            </a:r>
            <a:r>
              <a:rPr lang="ru-RU" dirty="0"/>
              <a:t> — в программировании — это поименованная часть программы, которая может вызываться из других частей программы столько раз, сколько необходимо</a:t>
            </a:r>
            <a:r>
              <a:rPr lang="ru-RU" dirty="0" smtClean="0"/>
              <a:t>.</a:t>
            </a:r>
          </a:p>
          <a:p>
            <a:r>
              <a:rPr lang="ru-RU" dirty="0"/>
              <a:t>Функция — это мини-программа внутри вашей основной программы, которая делает какую-то одну понятную вещь. Вы однажды описываете, что это за вещь, а потом ссылаетесь на это описание.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7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произвольного набора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9272" y="2133600"/>
            <a:ext cx="579380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Звездочка в имени параметра *</a:t>
            </a:r>
            <a:r>
              <a:rPr lang="ru-RU" dirty="0" err="1"/>
              <a:t>toppings</a:t>
            </a:r>
            <a:r>
              <a:rPr lang="ru-RU" dirty="0"/>
              <a:t> приказывает </a:t>
            </a:r>
            <a:r>
              <a:rPr lang="ru-RU" dirty="0" err="1"/>
              <a:t>Python</a:t>
            </a:r>
            <a:r>
              <a:rPr lang="ru-RU" dirty="0"/>
              <a:t> создать пустой кортеж с именем </a:t>
            </a:r>
            <a:r>
              <a:rPr lang="ru-RU" dirty="0" err="1"/>
              <a:t>toppings</a:t>
            </a:r>
            <a:r>
              <a:rPr lang="ru-RU" dirty="0"/>
              <a:t> и упаковать в него все полученные значения.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Результат </a:t>
            </a:r>
            <a:r>
              <a:rPr lang="ru-RU" dirty="0"/>
              <a:t>команды </a:t>
            </a:r>
            <a:r>
              <a:rPr lang="ru-RU" dirty="0" err="1"/>
              <a:t>print</a:t>
            </a:r>
            <a:r>
              <a:rPr lang="ru-RU" dirty="0"/>
              <a:t> в теле функции показывает, что </a:t>
            </a:r>
            <a:r>
              <a:rPr lang="ru-RU" dirty="0" err="1"/>
              <a:t>Python</a:t>
            </a:r>
            <a:r>
              <a:rPr lang="ru-RU" dirty="0"/>
              <a:t> успешно справляется и с вызовом функции с одним значением, и с вызовом с тремя значениями. Разные вызовы обрабатываются похожим образом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Теперь команду </a:t>
            </a:r>
            <a:r>
              <a:rPr lang="en-US" dirty="0"/>
              <a:t>print</a:t>
            </a:r>
            <a:r>
              <a:rPr lang="ru-RU" dirty="0"/>
              <a:t> можно заменить циклом, который перебирает список  дополнений и выводит описание заказанной пиццы: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90746" y="2126222"/>
            <a:ext cx="4313865" cy="3839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make_pizza</a:t>
            </a:r>
            <a:r>
              <a:rPr lang="en-US" dirty="0"/>
              <a:t>(*toppings):</a:t>
            </a:r>
          </a:p>
          <a:p>
            <a:pPr marL="0" indent="0">
              <a:buNone/>
            </a:pPr>
            <a:r>
              <a:rPr lang="en-US" dirty="0"/>
              <a:t>    """</a:t>
            </a:r>
            <a:r>
              <a:rPr lang="en-US" dirty="0" err="1"/>
              <a:t>Выводит</a:t>
            </a:r>
            <a:r>
              <a:rPr lang="en-US" dirty="0"/>
              <a:t> </a:t>
            </a:r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пиццы</a:t>
            </a:r>
            <a:r>
              <a:rPr lang="en-US" dirty="0"/>
              <a:t>."""</a:t>
            </a:r>
          </a:p>
          <a:p>
            <a:pPr marL="0" indent="0">
              <a:buNone/>
            </a:pPr>
            <a:r>
              <a:rPr lang="en-US" dirty="0"/>
              <a:t>    print("\</a:t>
            </a:r>
            <a:r>
              <a:rPr lang="en-US" dirty="0" err="1"/>
              <a:t>nMaking</a:t>
            </a:r>
            <a:r>
              <a:rPr lang="en-US" dirty="0"/>
              <a:t> a pizza with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toppings:")    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b="1" dirty="0"/>
              <a:t>topping</a:t>
            </a:r>
            <a:r>
              <a:rPr lang="en-US" dirty="0"/>
              <a:t> in </a:t>
            </a:r>
            <a:r>
              <a:rPr lang="en-US" dirty="0" smtClean="0"/>
              <a:t>toppings: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print</a:t>
            </a:r>
            <a:r>
              <a:rPr lang="en-US" dirty="0"/>
              <a:t>("- " + </a:t>
            </a:r>
            <a:r>
              <a:rPr lang="en-US" b="1" dirty="0"/>
              <a:t>topping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1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произвольного набора аргументов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92925" y="2088629"/>
            <a:ext cx="9238027" cy="4492053"/>
          </a:xfrm>
        </p:spPr>
        <p:txBody>
          <a:bodyPr>
            <a:normAutofit/>
          </a:bodyPr>
          <a:lstStyle/>
          <a:p>
            <a:r>
              <a:rPr lang="en-US" dirty="0" err="1"/>
              <a:t>make_pizza</a:t>
            </a:r>
            <a:r>
              <a:rPr lang="en-US" dirty="0"/>
              <a:t>('pepperoni') </a:t>
            </a:r>
            <a:endParaRPr lang="ru-RU" dirty="0" smtClean="0"/>
          </a:p>
          <a:p>
            <a:r>
              <a:rPr lang="en-US" dirty="0" err="1" smtClean="0"/>
              <a:t>make_pizza</a:t>
            </a:r>
            <a:r>
              <a:rPr lang="en-US" dirty="0"/>
              <a:t>('mushrooms', 'green peppers', 'extra </a:t>
            </a:r>
            <a:r>
              <a:rPr lang="en-US" dirty="0" smtClean="0"/>
              <a:t>cheese‘)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Функция реагирует соответственно независимо от того, сколько значений она получила — одно или три</a:t>
            </a:r>
            <a:r>
              <a:rPr lang="ru-RU" dirty="0" smtClean="0"/>
              <a:t>:</a:t>
            </a:r>
          </a:p>
          <a:p>
            <a:r>
              <a:rPr lang="en-US" dirty="0"/>
              <a:t>Making a pizza with the following toppings: </a:t>
            </a:r>
          </a:p>
          <a:p>
            <a:r>
              <a:rPr lang="en-US" dirty="0"/>
              <a:t>-	pepperoni </a:t>
            </a:r>
          </a:p>
          <a:p>
            <a:r>
              <a:rPr lang="en-US" dirty="0"/>
              <a:t>Making a pizza with the following toppings: </a:t>
            </a:r>
          </a:p>
          <a:p>
            <a:r>
              <a:rPr lang="en-US" dirty="0"/>
              <a:t>-	mushrooms </a:t>
            </a:r>
          </a:p>
          <a:p>
            <a:r>
              <a:rPr lang="en-US" dirty="0"/>
              <a:t>-	green peppers </a:t>
            </a:r>
          </a:p>
          <a:p>
            <a:r>
              <a:rPr lang="en-US" dirty="0"/>
              <a:t>-	extra cheese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Позиционные аргументы с произвольными наборами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2318" y="2013678"/>
            <a:ext cx="9432899" cy="4724401"/>
          </a:xfrm>
        </p:spPr>
        <p:txBody>
          <a:bodyPr>
            <a:normAutofit/>
          </a:bodyPr>
          <a:lstStyle/>
          <a:p>
            <a:r>
              <a:rPr lang="ru-RU" dirty="0"/>
              <a:t>Если вы хотите, чтобы функция могла вызываться с разными количествами аргументов, параметр для получения произвольного количества аргументов должен стоять на </a:t>
            </a:r>
            <a:r>
              <a:rPr lang="ru-RU" b="1" dirty="0"/>
              <a:t>последнем месте </a:t>
            </a:r>
            <a:r>
              <a:rPr lang="ru-RU" dirty="0"/>
              <a:t>в определении функции</a:t>
            </a:r>
            <a:r>
              <a:rPr lang="ru-RU" dirty="0" smtClean="0"/>
              <a:t>.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make_pizza</a:t>
            </a:r>
            <a:r>
              <a:rPr lang="en-US" dirty="0"/>
              <a:t>(size, </a:t>
            </a:r>
            <a:r>
              <a:rPr lang="en-US" b="1" dirty="0"/>
              <a:t>*toppings</a:t>
            </a:r>
            <a:r>
              <a:rPr lang="en-US" dirty="0"/>
              <a:t>): 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"""</a:t>
            </a:r>
            <a:r>
              <a:rPr lang="en-US" dirty="0" err="1"/>
              <a:t>Выводит</a:t>
            </a:r>
            <a:r>
              <a:rPr lang="en-US" dirty="0"/>
              <a:t> </a:t>
            </a:r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пиццы</a:t>
            </a:r>
            <a:r>
              <a:rPr lang="en-US" dirty="0"/>
              <a:t>.""" 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nMaking</a:t>
            </a:r>
            <a:r>
              <a:rPr lang="en-US" dirty="0"/>
              <a:t> a " + </a:t>
            </a:r>
            <a:r>
              <a:rPr lang="en-US" dirty="0" err="1"/>
              <a:t>str</a:t>
            </a:r>
            <a:r>
              <a:rPr lang="en-US" dirty="0"/>
              <a:t>(size) + </a:t>
            </a:r>
            <a:r>
              <a:rPr lang="en-US" dirty="0" smtClean="0"/>
              <a:t>"-</a:t>
            </a:r>
            <a:r>
              <a:rPr lang="en-US" dirty="0"/>
              <a:t>inch pizza with the following toppings</a:t>
            </a:r>
            <a:r>
              <a:rPr lang="en-US" dirty="0" smtClean="0"/>
              <a:t>:")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 for topping </a:t>
            </a:r>
            <a:r>
              <a:rPr lang="en-US" dirty="0"/>
              <a:t>in </a:t>
            </a:r>
            <a:r>
              <a:rPr lang="en-US" dirty="0" smtClean="0"/>
              <a:t>toppings: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print</a:t>
            </a:r>
            <a:r>
              <a:rPr lang="en-US" dirty="0"/>
              <a:t>("- " + topping) </a:t>
            </a:r>
          </a:p>
          <a:p>
            <a:r>
              <a:rPr lang="en-US" dirty="0"/>
              <a:t>        </a:t>
            </a:r>
          </a:p>
          <a:p>
            <a:r>
              <a:rPr lang="en-US" dirty="0" err="1"/>
              <a:t>make_pizza</a:t>
            </a:r>
            <a:r>
              <a:rPr lang="en-US" dirty="0"/>
              <a:t>(16, 'pepperoni') </a:t>
            </a:r>
            <a:endParaRPr lang="ru-RU" dirty="0" smtClean="0"/>
          </a:p>
          <a:p>
            <a:r>
              <a:rPr lang="en-US" dirty="0" err="1" smtClean="0"/>
              <a:t>make_pizza</a:t>
            </a:r>
            <a:r>
              <a:rPr lang="en-US" dirty="0" smtClean="0"/>
              <a:t>(12</a:t>
            </a:r>
            <a:r>
              <a:rPr lang="en-US" dirty="0"/>
              <a:t>, 'mushrooms', 'green peppers', 'extra cheese')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2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произвольного набора именованных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133096" cy="4387121"/>
          </a:xfrm>
        </p:spPr>
        <p:txBody>
          <a:bodyPr/>
          <a:lstStyle/>
          <a:p>
            <a:r>
              <a:rPr lang="ru-RU" dirty="0"/>
              <a:t>Иногда программа должна получать произвольное количество аргументов, но вы не знаете заранее, какая информация будет передаваться функции</a:t>
            </a:r>
            <a:r>
              <a:rPr lang="ru-RU" dirty="0" smtClean="0"/>
              <a:t>.</a:t>
            </a:r>
          </a:p>
          <a:p>
            <a:r>
              <a:rPr lang="ru-RU" dirty="0"/>
              <a:t>В таких случаях можно написать функцию, получающую столько пар «ключ—значение», сколько указано в команде вызова</a:t>
            </a:r>
            <a:r>
              <a:rPr lang="ru-RU" dirty="0" smtClean="0"/>
              <a:t>.</a:t>
            </a:r>
          </a:p>
          <a:p>
            <a:r>
              <a:rPr lang="ru-RU" dirty="0"/>
              <a:t>Один из возможных примеров — построение пользовательских профилей: вы знаете, что вы получите информацию о пользователе, но не знаете заранее, какую именно</a:t>
            </a:r>
            <a:r>
              <a:rPr lang="ru-RU" dirty="0" smtClean="0"/>
              <a:t>.</a:t>
            </a:r>
          </a:p>
          <a:p>
            <a:r>
              <a:rPr lang="ru-RU" dirty="0"/>
              <a:t>Функция </a:t>
            </a:r>
            <a:r>
              <a:rPr lang="ru-RU" dirty="0" err="1"/>
              <a:t>build_profile</a:t>
            </a:r>
            <a:r>
              <a:rPr lang="ru-RU" dirty="0"/>
              <a:t>() в следующем примере всегда получает имя и фамилию, но также может получать произвольное количество именованных аргументов: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произвольного набора именованных аргументов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8779" y="1905001"/>
            <a:ext cx="9645833" cy="4953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build_profile</a:t>
            </a:r>
            <a:r>
              <a:rPr lang="en-US" dirty="0"/>
              <a:t>(first, last, **</a:t>
            </a:r>
            <a:r>
              <a:rPr lang="en-US" dirty="0" err="1"/>
              <a:t>user_info</a:t>
            </a:r>
            <a:r>
              <a:rPr lang="en-US" dirty="0"/>
              <a:t>):</a:t>
            </a:r>
          </a:p>
          <a:p>
            <a:r>
              <a:rPr lang="en-US" dirty="0"/>
              <a:t>    """</a:t>
            </a:r>
            <a:r>
              <a:rPr lang="ru-RU" dirty="0"/>
              <a:t>Строит словарь с информацией о пользователе."""</a:t>
            </a:r>
          </a:p>
          <a:p>
            <a:r>
              <a:rPr lang="ru-RU" dirty="0"/>
              <a:t>    </a:t>
            </a:r>
            <a:r>
              <a:rPr lang="en-US" dirty="0"/>
              <a:t>profile = {}</a:t>
            </a:r>
          </a:p>
          <a:p>
            <a:r>
              <a:rPr lang="en-US" dirty="0" smtClean="0"/>
              <a:t>    </a:t>
            </a:r>
            <a:r>
              <a:rPr lang="en-US" dirty="0"/>
              <a:t>profile['</a:t>
            </a:r>
            <a:r>
              <a:rPr lang="en-US" dirty="0" err="1"/>
              <a:t>first_name</a:t>
            </a:r>
            <a:r>
              <a:rPr lang="en-US" dirty="0"/>
              <a:t>'] = </a:t>
            </a:r>
            <a:r>
              <a:rPr lang="en-US" dirty="0" smtClean="0"/>
              <a:t>first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profile</a:t>
            </a:r>
            <a:r>
              <a:rPr lang="en-US" dirty="0"/>
              <a:t>['</a:t>
            </a:r>
            <a:r>
              <a:rPr lang="en-US" dirty="0" err="1"/>
              <a:t>last_name</a:t>
            </a:r>
            <a:r>
              <a:rPr lang="en-US" dirty="0"/>
              <a:t>'] = last</a:t>
            </a:r>
          </a:p>
          <a:p>
            <a:r>
              <a:rPr lang="en-US" dirty="0" smtClean="0"/>
              <a:t>    </a:t>
            </a:r>
            <a:r>
              <a:rPr lang="en-US" dirty="0"/>
              <a:t>for key, value in </a:t>
            </a:r>
            <a:r>
              <a:rPr lang="en-US" dirty="0" err="1"/>
              <a:t>user_info.items</a:t>
            </a:r>
            <a:r>
              <a:rPr lang="en-US" dirty="0"/>
              <a:t>():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profile[key</a:t>
            </a:r>
            <a:r>
              <a:rPr lang="en-US" dirty="0"/>
              <a:t>] = value 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return </a:t>
            </a:r>
            <a:r>
              <a:rPr lang="en-US" dirty="0"/>
              <a:t>profile</a:t>
            </a:r>
          </a:p>
          <a:p>
            <a:r>
              <a:rPr lang="en-US" dirty="0" err="1"/>
              <a:t>user_profile</a:t>
            </a:r>
            <a:r>
              <a:rPr lang="en-US" dirty="0"/>
              <a:t> = </a:t>
            </a:r>
            <a:r>
              <a:rPr lang="en-US" dirty="0" err="1"/>
              <a:t>build_profile</a:t>
            </a:r>
            <a:r>
              <a:rPr lang="en-US" dirty="0"/>
              <a:t>('albert', '</a:t>
            </a:r>
            <a:r>
              <a:rPr lang="en-US" dirty="0" err="1"/>
              <a:t>einstein</a:t>
            </a:r>
            <a:r>
              <a:rPr lang="en-US" dirty="0"/>
              <a:t>', </a:t>
            </a:r>
            <a:r>
              <a:rPr lang="en-US" dirty="0" smtClean="0"/>
              <a:t>location</a:t>
            </a:r>
            <a:r>
              <a:rPr lang="en-US" dirty="0"/>
              <a:t>='</a:t>
            </a:r>
            <a:r>
              <a:rPr lang="en-US" dirty="0" err="1"/>
              <a:t>princeton</a:t>
            </a:r>
            <a:r>
              <a:rPr lang="en-US" dirty="0"/>
              <a:t>',                              field='physics')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user_profile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/>
              <a:t>{'</a:t>
            </a:r>
            <a:r>
              <a:rPr lang="en-US" dirty="0" err="1"/>
              <a:t>first_name</a:t>
            </a:r>
            <a:r>
              <a:rPr lang="en-US" dirty="0"/>
              <a:t>': 'albert', '</a:t>
            </a:r>
            <a:r>
              <a:rPr lang="en-US" dirty="0" err="1"/>
              <a:t>last_name</a:t>
            </a:r>
            <a:r>
              <a:rPr lang="en-US" dirty="0"/>
              <a:t>': '</a:t>
            </a:r>
            <a:r>
              <a:rPr lang="en-US" dirty="0" err="1"/>
              <a:t>einstein</a:t>
            </a:r>
            <a:r>
              <a:rPr lang="en-US" dirty="0" smtClean="0"/>
              <a:t>',</a:t>
            </a:r>
            <a:r>
              <a:rPr lang="ru-RU" dirty="0" smtClean="0"/>
              <a:t> '</a:t>
            </a:r>
            <a:r>
              <a:rPr lang="en-US" dirty="0"/>
              <a:t>location</a:t>
            </a:r>
            <a:r>
              <a:rPr lang="ru-RU" dirty="0"/>
              <a:t>': '</a:t>
            </a:r>
            <a:r>
              <a:rPr lang="en-US" dirty="0" err="1"/>
              <a:t>princeton</a:t>
            </a:r>
            <a:r>
              <a:rPr lang="ru-RU" dirty="0"/>
              <a:t>', '</a:t>
            </a:r>
            <a:r>
              <a:rPr lang="en-US" dirty="0"/>
              <a:t>field</a:t>
            </a:r>
            <a:r>
              <a:rPr lang="ru-RU" dirty="0"/>
              <a:t>': '</a:t>
            </a:r>
            <a:r>
              <a:rPr lang="en-US" dirty="0"/>
              <a:t>physics</a:t>
            </a:r>
            <a:r>
              <a:rPr lang="ru-RU" dirty="0" smtClean="0"/>
              <a:t>'}</a:t>
            </a:r>
          </a:p>
          <a:p>
            <a:r>
              <a:rPr lang="ru-RU" dirty="0" smtClean="0"/>
              <a:t>Постараемся написать свою собственную функцию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9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4014" y="179615"/>
            <a:ext cx="11097986" cy="667838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1. Создать функцию, которая будет получать 2 аргумента это </a:t>
            </a:r>
            <a:r>
              <a:rPr lang="ru-RU" dirty="0" err="1"/>
              <a:t>name</a:t>
            </a:r>
            <a:r>
              <a:rPr lang="ru-RU" dirty="0"/>
              <a:t> (имя) и </a:t>
            </a:r>
            <a:r>
              <a:rPr lang="ru-RU" dirty="0" err="1"/>
              <a:t>surname</a:t>
            </a:r>
            <a:r>
              <a:rPr lang="ru-RU" dirty="0"/>
              <a:t> (фамилия). И возвращать (не печатать! НЕ </a:t>
            </a:r>
            <a:r>
              <a:rPr lang="ru-RU" dirty="0" err="1"/>
              <a:t>print</a:t>
            </a:r>
            <a:r>
              <a:rPr lang="ru-RU" dirty="0"/>
              <a:t>() ) полное имя Фамилия + Имя!</a:t>
            </a:r>
          </a:p>
          <a:p>
            <a:r>
              <a:rPr lang="ru-RU" dirty="0"/>
              <a:t>Вызвать эту функцию через передачу "ПОЗИЦИОННЫХ" аргументов </a:t>
            </a:r>
          </a:p>
          <a:p>
            <a:r>
              <a:rPr lang="ru-RU" dirty="0"/>
              <a:t>Вызвать эту функцию через передачу "ИМЕНОВАННЫХ" аргументов </a:t>
            </a:r>
          </a:p>
          <a:p>
            <a:r>
              <a:rPr lang="ru-RU" dirty="0"/>
              <a:t>2. Создать функцию которая будет получать 2 аргумента это </a:t>
            </a:r>
            <a:r>
              <a:rPr lang="ru-RU" dirty="0" err="1"/>
              <a:t>name</a:t>
            </a:r>
            <a:r>
              <a:rPr lang="ru-RU" dirty="0"/>
              <a:t> (имя) и </a:t>
            </a:r>
            <a:r>
              <a:rPr lang="ru-RU" dirty="0" err="1"/>
              <a:t>course</a:t>
            </a:r>
            <a:r>
              <a:rPr lang="ru-RU" dirty="0"/>
              <a:t> (курс на котором учится). И ПЕЧАТАТЬ (не возвращать) предложение " {{</a:t>
            </a:r>
            <a:r>
              <a:rPr lang="ru-RU" dirty="0" err="1"/>
              <a:t>name</a:t>
            </a:r>
            <a:r>
              <a:rPr lang="ru-RU" dirty="0"/>
              <a:t>}} учится на курсе {{</a:t>
            </a:r>
            <a:r>
              <a:rPr lang="ru-RU" dirty="0" err="1"/>
              <a:t>course</a:t>
            </a:r>
            <a:r>
              <a:rPr lang="ru-RU" dirty="0"/>
              <a:t>}} ". </a:t>
            </a:r>
          </a:p>
          <a:p>
            <a:r>
              <a:rPr lang="ru-RU" dirty="0"/>
              <a:t>По умолчанию все студенты учатся на курсе 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r>
              <a:rPr lang="ru-RU" dirty="0"/>
              <a:t>Объявить функцию с указанием дефолтного значения для аргумента </a:t>
            </a:r>
            <a:r>
              <a:rPr lang="ru-RU" dirty="0" err="1"/>
              <a:t>course</a:t>
            </a:r>
            <a:endParaRPr lang="ru-RU" dirty="0"/>
          </a:p>
          <a:p>
            <a:r>
              <a:rPr lang="ru-RU" dirty="0"/>
              <a:t>Вызвать эту функцию только через один обязательный аргумент (без дефолтного)</a:t>
            </a:r>
          </a:p>
          <a:p>
            <a:r>
              <a:rPr lang="ru-RU" dirty="0"/>
              <a:t>Вызвать эту функцию через передачу "ПОЗИЦИОННЫХ" аргументов </a:t>
            </a:r>
          </a:p>
          <a:p>
            <a:r>
              <a:rPr lang="ru-RU" dirty="0"/>
              <a:t>Вызвать эту функцию через передачу "ИМЕНОВАННЫХ" аргументов </a:t>
            </a:r>
          </a:p>
          <a:p>
            <a:r>
              <a:rPr lang="ru-RU" dirty="0"/>
              <a:t>3. Создать функцию, которая просто приветствует всех по имени. Данная функция принимает в себя ПРОИЗВОЛЬНЫЙ НАБОР ПОЗИЦИОННЫХ АРГУМЕНТОВ *</a:t>
            </a:r>
            <a:r>
              <a:rPr lang="ru-RU" dirty="0" err="1"/>
              <a:t>names</a:t>
            </a:r>
            <a:r>
              <a:rPr lang="ru-RU" dirty="0"/>
              <a:t> (имена) и печатает (НЕ возвращает) фразу "Привет {{имя}}! Рад тебя видеть!" для каждого имени</a:t>
            </a:r>
          </a:p>
          <a:p>
            <a:r>
              <a:rPr lang="ru-RU" dirty="0"/>
              <a:t>4. Создать функцию, </a:t>
            </a:r>
            <a:r>
              <a:rPr lang="ru-RU" dirty="0" smtClean="0"/>
              <a:t>которая выводит результат блюда. </a:t>
            </a:r>
            <a:r>
              <a:rPr lang="ru-RU" dirty="0"/>
              <a:t>Данная функция принимает в себя ПРОИЗВОЛЬНЫЙ НАБОР ИМЕННОВАННЫХ АРГУМЕНТОВ **</a:t>
            </a:r>
            <a:r>
              <a:rPr lang="ru-RU" dirty="0" err="1"/>
              <a:t>ingredients</a:t>
            </a:r>
            <a:r>
              <a:rPr lang="ru-RU" dirty="0"/>
              <a:t> (ингредиенты, в которых содержатся тип ингредиента = количество) и печатает (НЕ возвращает) фразу " Добавляем {{</a:t>
            </a:r>
            <a:r>
              <a:rPr lang="ru-RU" dirty="0" err="1"/>
              <a:t>key</a:t>
            </a:r>
            <a:r>
              <a:rPr lang="ru-RU" dirty="0"/>
              <a:t>}} ингредиент в количестве {{</a:t>
            </a:r>
            <a:r>
              <a:rPr lang="ru-RU" dirty="0" err="1"/>
              <a:t>value</a:t>
            </a:r>
            <a:r>
              <a:rPr lang="ru-RU" dirty="0"/>
              <a:t>}} штук" для каждого ингредиента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2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50027" y="1637071"/>
            <a:ext cx="6398004" cy="4896464"/>
          </a:xfrm>
        </p:spPr>
        <p:txBody>
          <a:bodyPr>
            <a:normAutofit/>
          </a:bodyPr>
          <a:lstStyle/>
          <a:p>
            <a:r>
              <a:rPr lang="ru-RU" dirty="0" smtClean="0"/>
              <a:t>При помощи </a:t>
            </a:r>
            <a:r>
              <a:rPr lang="ru-RU" dirty="0"/>
              <a:t>ключевого слова </a:t>
            </a:r>
            <a:r>
              <a:rPr lang="ru-RU" b="1" dirty="0" err="1"/>
              <a:t>def</a:t>
            </a:r>
            <a:r>
              <a:rPr lang="ru-RU" dirty="0"/>
              <a:t> сообщает </a:t>
            </a:r>
            <a:r>
              <a:rPr lang="ru-RU" dirty="0" err="1"/>
              <a:t>Python</a:t>
            </a:r>
            <a:r>
              <a:rPr lang="ru-RU" dirty="0"/>
              <a:t>, что вы определяете функцию. </a:t>
            </a:r>
            <a:endParaRPr lang="ru-RU" dirty="0" smtClean="0"/>
          </a:p>
          <a:p>
            <a:r>
              <a:rPr lang="ru-RU" dirty="0"/>
              <a:t>В определении функции указывается имя функции и, если нужно, описание информации, необходимой функции для решения ее задачи. Эта информация заключается в круглые скобки.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данном примере функции присвоено имя </a:t>
            </a:r>
            <a:r>
              <a:rPr lang="ru-RU" dirty="0" err="1"/>
              <a:t>greet_user</a:t>
            </a:r>
            <a:r>
              <a:rPr lang="ru-RU" dirty="0"/>
              <a:t>(), и она не нуждается в дополнительной информации для решения своей задачи, поэтому круглые скобки пусты. </a:t>
            </a:r>
            <a:endParaRPr lang="ru-RU" dirty="0" smtClean="0"/>
          </a:p>
          <a:p>
            <a:r>
              <a:rPr lang="ru-RU" dirty="0"/>
              <a:t>Наконец, определение завершается двоеточием</a:t>
            </a:r>
            <a:r>
              <a:rPr lang="ru-RU" dirty="0" smtClean="0"/>
              <a:t>.</a:t>
            </a:r>
          </a:p>
          <a:p>
            <a:r>
              <a:rPr lang="ru-RU" dirty="0"/>
              <a:t>Все строки с отступами, следующие за </a:t>
            </a:r>
            <a:r>
              <a:rPr lang="en-US" dirty="0" err="1"/>
              <a:t>def</a:t>
            </a:r>
            <a:r>
              <a:rPr lang="en-US" dirty="0"/>
              <a:t> greet</a:t>
            </a:r>
            <a:r>
              <a:rPr lang="ru-RU" dirty="0"/>
              <a:t>_</a:t>
            </a:r>
            <a:r>
              <a:rPr lang="en-US" dirty="0"/>
              <a:t>user</a:t>
            </a:r>
            <a:r>
              <a:rPr lang="ru-RU" dirty="0"/>
              <a:t>():, образуют </a:t>
            </a:r>
            <a:r>
              <a:rPr lang="ru-RU" i="1" dirty="0"/>
              <a:t>тело</a:t>
            </a:r>
            <a:r>
              <a:rPr lang="ru-RU" dirty="0"/>
              <a:t> функции.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48032" y="1637071"/>
            <a:ext cx="3056578" cy="4439264"/>
          </a:xfrm>
        </p:spPr>
        <p:txBody>
          <a:bodyPr>
            <a:normAutofit/>
          </a:bodyPr>
          <a:lstStyle/>
          <a:p>
            <a:r>
              <a:rPr lang="ru-RU" dirty="0"/>
              <a:t>Вот простая функция </a:t>
            </a:r>
            <a:r>
              <a:rPr lang="ru-RU" dirty="0" err="1"/>
              <a:t>greet_user</a:t>
            </a:r>
            <a:r>
              <a:rPr lang="ru-RU" dirty="0"/>
              <a:t>(), которая выводит приветствие: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greet_user</a:t>
            </a:r>
            <a:r>
              <a:rPr lang="ru-RU" dirty="0"/>
              <a:t>():</a:t>
            </a:r>
          </a:p>
          <a:p>
            <a:r>
              <a:rPr lang="ru-RU" dirty="0"/>
              <a:t>	    </a:t>
            </a:r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Hello</a:t>
            </a:r>
            <a:r>
              <a:rPr lang="ru-RU" dirty="0"/>
              <a:t>!")</a:t>
            </a:r>
          </a:p>
          <a:p>
            <a:endParaRPr lang="ru-RU" dirty="0" smtClean="0"/>
          </a:p>
          <a:p>
            <a:r>
              <a:rPr lang="ru-RU" dirty="0" err="1" smtClean="0"/>
              <a:t>greet_user</a:t>
            </a:r>
            <a:r>
              <a:rPr lang="ru-RU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«Настоящий» код в теле этой функции состоит всего из одной строки </a:t>
            </a:r>
            <a:endParaRPr lang="ru-RU" dirty="0" smtClean="0"/>
          </a:p>
          <a:p>
            <a:r>
              <a:rPr lang="ru-RU" dirty="0" err="1" smtClean="0"/>
              <a:t>print</a:t>
            </a:r>
            <a:r>
              <a:rPr lang="ru-RU" dirty="0"/>
              <a:t>("</a:t>
            </a:r>
            <a:r>
              <a:rPr lang="ru-RU" dirty="0" err="1"/>
              <a:t>Hello</a:t>
            </a:r>
            <a:r>
              <a:rPr lang="ru-RU" dirty="0"/>
              <a:t>!")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функция </a:t>
            </a:r>
            <a:r>
              <a:rPr lang="ru-RU" dirty="0" err="1"/>
              <a:t>greet_user</a:t>
            </a:r>
            <a:r>
              <a:rPr lang="ru-RU" dirty="0"/>
              <a:t>() решает всего одну задачу: выполнение команды </a:t>
            </a:r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Hello</a:t>
            </a:r>
            <a:r>
              <a:rPr lang="ru-RU" dirty="0" smtClean="0"/>
              <a:t>!").</a:t>
            </a:r>
          </a:p>
          <a:p>
            <a:r>
              <a:rPr lang="ru-RU" dirty="0"/>
              <a:t>Когда потребуется использовать эту функцию, вызовите ее. Вызов функции приказывает </a:t>
            </a:r>
            <a:r>
              <a:rPr lang="en-US" dirty="0"/>
              <a:t>Python</a:t>
            </a:r>
            <a:r>
              <a:rPr lang="ru-RU" dirty="0"/>
              <a:t> выполнить содержащийся в ней код. Чтобы вызвать функцию, укажите ее имя, за которым следует вся необходимая информация, заключенная в круглые </a:t>
            </a:r>
            <a:r>
              <a:rPr lang="ru-RU" dirty="0" smtClean="0"/>
              <a:t>скобки.</a:t>
            </a:r>
          </a:p>
          <a:p>
            <a:r>
              <a:rPr lang="ru-RU" dirty="0"/>
              <a:t>Так как никакая дополнительная информация не нужна, вызов функции эквивалентен простому выполнению команды </a:t>
            </a:r>
            <a:r>
              <a:rPr lang="en-US" dirty="0"/>
              <a:t>greet</a:t>
            </a:r>
            <a:r>
              <a:rPr lang="ru-RU" dirty="0"/>
              <a:t>_</a:t>
            </a:r>
            <a:r>
              <a:rPr lang="en-US" dirty="0"/>
              <a:t>user</a:t>
            </a:r>
            <a:r>
              <a:rPr lang="ru-RU" dirty="0"/>
              <a:t>(). Как и ожидалось, функция выводит сообщение </a:t>
            </a:r>
            <a:r>
              <a:rPr lang="en-US" dirty="0"/>
              <a:t>Hello</a:t>
            </a:r>
            <a:r>
              <a:rPr lang="ru-RU" dirty="0"/>
              <a:t>!: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Напишите функцию </a:t>
            </a:r>
            <a:r>
              <a:rPr lang="en-US" dirty="0" err="1" smtClean="0"/>
              <a:t>my_name</a:t>
            </a:r>
            <a:r>
              <a:rPr lang="ru-RU" dirty="0" smtClean="0"/>
              <a:t>, которая выводит в окно терминала ваше имя</a:t>
            </a:r>
          </a:p>
          <a:p>
            <a:r>
              <a:rPr lang="ru-RU" dirty="0" smtClean="0"/>
              <a:t>Вызовите эту функцию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6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информации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9432"/>
          </a:xfrm>
        </p:spPr>
        <p:txBody>
          <a:bodyPr>
            <a:normAutofit/>
          </a:bodyPr>
          <a:lstStyle/>
          <a:p>
            <a:r>
              <a:rPr lang="ru-RU" dirty="0"/>
              <a:t>С небольшими изменениями функция </a:t>
            </a:r>
            <a:r>
              <a:rPr lang="ru-RU" dirty="0" err="1"/>
              <a:t>greet_user</a:t>
            </a:r>
            <a:r>
              <a:rPr lang="ru-RU" dirty="0"/>
              <a:t>() сможет не только сказать «Привет!» пользователю, но и поприветствовать его по имени. </a:t>
            </a:r>
            <a:endParaRPr lang="ru-RU" dirty="0" smtClean="0"/>
          </a:p>
          <a:p>
            <a:r>
              <a:rPr lang="ru-RU" dirty="0"/>
              <a:t>Для этого следует включить имя </a:t>
            </a:r>
            <a:r>
              <a:rPr lang="en-US" dirty="0"/>
              <a:t>username</a:t>
            </a:r>
            <a:r>
              <a:rPr lang="ru-RU" dirty="0"/>
              <a:t> в круглых скобках в определение функции </a:t>
            </a:r>
            <a:r>
              <a:rPr lang="en-US" dirty="0" err="1"/>
              <a:t>def</a:t>
            </a:r>
            <a:r>
              <a:rPr lang="en-US" dirty="0"/>
              <a:t> greet</a:t>
            </a:r>
            <a:r>
              <a:rPr lang="ru-RU" dirty="0"/>
              <a:t>_ </a:t>
            </a:r>
            <a:r>
              <a:rPr lang="en-US" dirty="0"/>
              <a:t>user</a:t>
            </a:r>
            <a:r>
              <a:rPr lang="ru-RU" dirty="0"/>
              <a:t>(). С добавлением </a:t>
            </a:r>
            <a:r>
              <a:rPr lang="en-US" dirty="0"/>
              <a:t>username</a:t>
            </a:r>
            <a:r>
              <a:rPr lang="ru-RU" dirty="0"/>
              <a:t> функция примет любое значение, которое будет заключено в скобки при вызове. </a:t>
            </a:r>
            <a:endParaRPr lang="ru-RU" dirty="0" smtClean="0"/>
          </a:p>
          <a:p>
            <a:r>
              <a:rPr lang="ru-RU" dirty="0" smtClean="0"/>
              <a:t>Теперь </a:t>
            </a:r>
            <a:r>
              <a:rPr lang="ru-RU" dirty="0"/>
              <a:t>функция ожидает, что при каждом вызове будет передаваться имя пользователя. При вызове </a:t>
            </a:r>
            <a:r>
              <a:rPr lang="en-US" dirty="0"/>
              <a:t>greet</a:t>
            </a:r>
            <a:r>
              <a:rPr lang="ru-RU" dirty="0"/>
              <a:t>_</a:t>
            </a:r>
            <a:r>
              <a:rPr lang="en-US" dirty="0"/>
              <a:t>user</a:t>
            </a:r>
            <a:r>
              <a:rPr lang="ru-RU" dirty="0"/>
              <a:t>() укажите имя </a:t>
            </a:r>
            <a:r>
              <a:rPr lang="ru-RU" dirty="0" smtClean="0"/>
              <a:t>(свое имя) </a:t>
            </a:r>
            <a:r>
              <a:rPr lang="ru-RU" dirty="0"/>
              <a:t>в круглых скобках: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greet_user</a:t>
            </a:r>
            <a:r>
              <a:rPr lang="en-US" dirty="0"/>
              <a:t>(username):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print</a:t>
            </a:r>
            <a:r>
              <a:rPr lang="en-US" dirty="0"/>
              <a:t>("Hello, " + </a:t>
            </a:r>
            <a:r>
              <a:rPr lang="en-US" dirty="0" err="1"/>
              <a:t>username.title</a:t>
            </a:r>
            <a:r>
              <a:rPr lang="en-US" dirty="0"/>
              <a:t>() + "!")</a:t>
            </a:r>
          </a:p>
          <a:p>
            <a:endParaRPr lang="ru-RU" dirty="0" smtClean="0"/>
          </a:p>
          <a:p>
            <a:r>
              <a:rPr lang="en-US" dirty="0" err="1" smtClean="0"/>
              <a:t>greet_user</a:t>
            </a:r>
            <a:r>
              <a:rPr lang="en-US" dirty="0" smtClean="0"/>
              <a:t>(‘</a:t>
            </a:r>
            <a:r>
              <a:rPr lang="ru-RU" dirty="0" smtClean="0"/>
              <a:t>Нурсултан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и параметры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greet_user</a:t>
            </a:r>
            <a:r>
              <a:rPr lang="ru-RU" dirty="0"/>
              <a:t>() определена так, что для работы она должна получить значение переменной </a:t>
            </a:r>
            <a:r>
              <a:rPr lang="ru-RU" dirty="0" err="1"/>
              <a:t>username</a:t>
            </a:r>
            <a:r>
              <a:rPr lang="ru-RU" dirty="0"/>
              <a:t>. После того как функция будет вызвана и получит необходимую информацию (имя пользователя), она выведет правильное приветствие</a:t>
            </a:r>
            <a:r>
              <a:rPr lang="ru-RU" dirty="0" smtClean="0"/>
              <a:t>.</a:t>
            </a:r>
          </a:p>
          <a:p>
            <a:r>
              <a:rPr lang="ru-RU" dirty="0"/>
              <a:t>Переменная </a:t>
            </a:r>
            <a:r>
              <a:rPr lang="ru-RU" dirty="0" err="1"/>
              <a:t>username</a:t>
            </a:r>
            <a:r>
              <a:rPr lang="ru-RU" dirty="0"/>
              <a:t> в определении </a:t>
            </a:r>
            <a:r>
              <a:rPr lang="ru-RU" dirty="0" err="1"/>
              <a:t>greet_user</a:t>
            </a:r>
            <a:r>
              <a:rPr lang="ru-RU" dirty="0"/>
              <a:t>() — параметр, то есть условные данные, необходимые функции для выполнения ее работы. </a:t>
            </a:r>
            <a:endParaRPr lang="ru-RU" dirty="0" smtClean="0"/>
          </a:p>
          <a:p>
            <a:r>
              <a:rPr lang="ru-RU" dirty="0" smtClean="0"/>
              <a:t>Значение ‘Нурсултан' </a:t>
            </a:r>
            <a:r>
              <a:rPr lang="ru-RU" dirty="0"/>
              <a:t>в </a:t>
            </a:r>
            <a:r>
              <a:rPr lang="ru-RU" dirty="0" err="1"/>
              <a:t>greet_user</a:t>
            </a:r>
            <a:r>
              <a:rPr lang="ru-RU" dirty="0" smtClean="0"/>
              <a:t>(‘Нурсултан') </a:t>
            </a:r>
            <a:r>
              <a:rPr lang="ru-RU" dirty="0"/>
              <a:t>— аргумент, то есть конкретная информация, переданная при вызове функции. Вызывая функцию, вы заключаете значение, с которым функция должна работать, в круглые скобки. В данном случае аргумент '</a:t>
            </a:r>
            <a:r>
              <a:rPr lang="ru-RU" dirty="0" err="1"/>
              <a:t>jesse</a:t>
            </a:r>
            <a:r>
              <a:rPr lang="ru-RU" dirty="0"/>
              <a:t>' был передан функции </a:t>
            </a:r>
            <a:r>
              <a:rPr lang="ru-RU" dirty="0" err="1"/>
              <a:t>greet_user</a:t>
            </a:r>
            <a:r>
              <a:rPr lang="ru-RU" dirty="0"/>
              <a:t>(), а его значение было сохранено в переменной </a:t>
            </a:r>
            <a:r>
              <a:rPr lang="ru-RU" dirty="0" err="1"/>
              <a:t>username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0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Переписать функцию </a:t>
            </a:r>
            <a:r>
              <a:rPr lang="en-US" dirty="0" err="1" smtClean="0"/>
              <a:t>my_name</a:t>
            </a:r>
            <a:r>
              <a:rPr lang="ru-RU" dirty="0" smtClean="0"/>
              <a:t>, переименовать функцию в </a:t>
            </a:r>
            <a:r>
              <a:rPr lang="en-US" dirty="0" err="1" smtClean="0"/>
              <a:t>get_name</a:t>
            </a:r>
            <a:endParaRPr lang="en-US" dirty="0" smtClean="0"/>
          </a:p>
          <a:p>
            <a:r>
              <a:rPr lang="ru-RU" dirty="0" smtClean="0"/>
              <a:t>Сделать так, чтобы в качестве аргумента можно было передать имя</a:t>
            </a:r>
          </a:p>
          <a:p>
            <a:r>
              <a:rPr lang="ru-RU" dirty="0" smtClean="0"/>
              <a:t>И чтобы программа вывела на экран это 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где все буквы заглавные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пример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Написать письмо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954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3528</TotalTime>
  <Words>1877</Words>
  <Application>Microsoft Office PowerPoint</Application>
  <PresentationFormat>Широкоэкранный</PresentationFormat>
  <Paragraphs>196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Легкий дым</vt:lpstr>
      <vt:lpstr>Python Functions</vt:lpstr>
      <vt:lpstr>Функция</vt:lpstr>
      <vt:lpstr>Функция</vt:lpstr>
      <vt:lpstr>Функция</vt:lpstr>
      <vt:lpstr>Задание</vt:lpstr>
      <vt:lpstr>Передача информации функции</vt:lpstr>
      <vt:lpstr>Аргументы и параметры</vt:lpstr>
      <vt:lpstr>Задание</vt:lpstr>
      <vt:lpstr>Функции пример</vt:lpstr>
      <vt:lpstr>Передача аргументов</vt:lpstr>
      <vt:lpstr>Позиционные аргументы</vt:lpstr>
      <vt:lpstr>Именованные аргументы</vt:lpstr>
      <vt:lpstr>Значения по умолчанию</vt:lpstr>
      <vt:lpstr>Эквивалентные вызовы функций</vt:lpstr>
      <vt:lpstr>Задание</vt:lpstr>
      <vt:lpstr>Возвращаемое значение</vt:lpstr>
      <vt:lpstr>Возвращение простого значения</vt:lpstr>
      <vt:lpstr>Возвращение</vt:lpstr>
      <vt:lpstr>Передача произвольного набора аргументов</vt:lpstr>
      <vt:lpstr>Передача произвольного набора аргументов</vt:lpstr>
      <vt:lpstr>Передача произвольного набора аргументов</vt:lpstr>
      <vt:lpstr>Позиционные аргументы с произвольными наборами аргументов</vt:lpstr>
      <vt:lpstr>Использование произвольного набора именованных аргументов</vt:lpstr>
      <vt:lpstr>Использование произвольного набора именованных аргументов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admin</cp:lastModifiedBy>
  <cp:revision>131</cp:revision>
  <dcterms:created xsi:type="dcterms:W3CDTF">2022-03-08T07:28:23Z</dcterms:created>
  <dcterms:modified xsi:type="dcterms:W3CDTF">2023-02-16T06:05:05Z</dcterms:modified>
</cp:coreProperties>
</file>