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23" r:id="rId9"/>
    <p:sldId id="319" r:id="rId10"/>
    <p:sldId id="320" r:id="rId11"/>
    <p:sldId id="321" r:id="rId12"/>
    <p:sldId id="322" r:id="rId13"/>
    <p:sldId id="32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6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8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2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03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8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10F4-F821-470E-B5FF-724CC12C49AE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tipy-dannyh-v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Кортежи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Кортежи в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9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Множество</a:t>
            </a:r>
            <a:r>
              <a:rPr lang="ru-RU" dirty="0"/>
              <a:t> в </a:t>
            </a:r>
            <a:r>
              <a:rPr lang="ru-RU" b="1" dirty="0" err="1"/>
              <a:t>python</a:t>
            </a:r>
            <a:r>
              <a:rPr lang="ru-RU" dirty="0"/>
              <a:t> - "контейнер", содержащий не повторяющиеся элементы в случайном порядке.</a:t>
            </a:r>
            <a:endParaRPr lang="ru-RU" dirty="0" smtClean="0"/>
          </a:p>
          <a:p>
            <a:r>
              <a:rPr lang="ru-RU" dirty="0" smtClean="0"/>
              <a:t>Множество </a:t>
            </a:r>
            <a:r>
              <a:rPr lang="ru-RU" dirty="0"/>
              <a:t>может состоять из различных элементов, порядок элементов в множестве </a:t>
            </a:r>
            <a:r>
              <a:rPr lang="ru-RU" dirty="0" err="1"/>
              <a:t>неопределен</a:t>
            </a:r>
            <a:r>
              <a:rPr lang="ru-RU" dirty="0"/>
              <a:t>. </a:t>
            </a:r>
            <a:endParaRPr lang="ru-RU" dirty="0" smtClean="0"/>
          </a:p>
          <a:p>
            <a:r>
              <a:rPr lang="ru-RU" dirty="0"/>
              <a:t>В множество можно добавлять и удалять элементы, можно перебирать элементы множества, можно выполнять операции над множествами (объединение, пересечение, разность</a:t>
            </a:r>
            <a:r>
              <a:rPr lang="ru-RU" dirty="0" smtClean="0"/>
              <a:t>).</a:t>
            </a:r>
          </a:p>
          <a:p>
            <a:r>
              <a:rPr lang="ru-RU" dirty="0"/>
              <a:t>Можно проверять принадлежность элемента множеству</a:t>
            </a:r>
            <a:r>
              <a:rPr lang="ru-RU" dirty="0" smtClean="0"/>
              <a:t>.</a:t>
            </a:r>
          </a:p>
          <a:p>
            <a:r>
              <a:rPr lang="ru-RU" dirty="0"/>
              <a:t>Элементами множества может быть любой неизменяемый тип данных: числа, строки, кортежи. Изменяемые типы данных не могут быть элементами множества, в частности, нельзя сделать элементом множества список (но можно сделать кортеж) или другое множество.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84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множеств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9090" y="1525812"/>
            <a:ext cx="9719355" cy="5150759"/>
          </a:xfrm>
        </p:spPr>
        <p:txBody>
          <a:bodyPr/>
          <a:lstStyle/>
          <a:p>
            <a:r>
              <a:rPr lang="ru-RU" dirty="0"/>
              <a:t>Множество задается перечислением всех его элементов в фигурных скобках. </a:t>
            </a:r>
            <a:endParaRPr lang="ru-RU" dirty="0" smtClean="0"/>
          </a:p>
          <a:p>
            <a:r>
              <a:rPr lang="ru-RU" dirty="0"/>
              <a:t>Исключением </a:t>
            </a:r>
            <a:r>
              <a:rPr lang="ru-RU" dirty="0" smtClean="0"/>
              <a:t>является </a:t>
            </a:r>
            <a:r>
              <a:rPr lang="ru-RU" dirty="0"/>
              <a:t>пустое множество, которое можно создать при помощи функции </a:t>
            </a:r>
            <a:r>
              <a:rPr lang="ru-RU" dirty="0" err="1"/>
              <a:t>set</a:t>
            </a:r>
            <a:r>
              <a:rPr lang="ru-RU" dirty="0"/>
              <a:t>(). Если функции </a:t>
            </a:r>
            <a:r>
              <a:rPr lang="ru-RU" dirty="0" err="1"/>
              <a:t>set</a:t>
            </a:r>
            <a:r>
              <a:rPr lang="ru-RU" dirty="0"/>
              <a:t> передать в качестве параметра список, строку или кортеж, то она вернёт множество, составленное из элементов списка, строки, кортежа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Каждый элемент может входить в множество только один раз, порядок задания элементов неважен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Например:</a:t>
            </a:r>
          </a:p>
          <a:p>
            <a:r>
              <a:rPr lang="en-US" dirty="0"/>
              <a:t>A = {1, 2, 3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B </a:t>
            </a:r>
            <a:r>
              <a:rPr lang="en-US" dirty="0"/>
              <a:t>= {3, 2, 3, 1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print(A </a:t>
            </a:r>
            <a:r>
              <a:rPr lang="en-US" dirty="0"/>
              <a:t>== B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Ответ будет </a:t>
            </a:r>
            <a:r>
              <a:rPr lang="en-US" dirty="0" smtClean="0"/>
              <a:t>True, </a:t>
            </a:r>
            <a:r>
              <a:rPr lang="ru-RU" dirty="0"/>
              <a:t>так как A и B — равные множества.</a:t>
            </a:r>
            <a:endParaRPr lang="en-US" dirty="0"/>
          </a:p>
          <a:p>
            <a:r>
              <a:rPr lang="ru-RU" dirty="0"/>
              <a:t>Каждый элемент может входить в множество только один раз. </a:t>
            </a:r>
            <a:r>
              <a:rPr lang="ru-RU" dirty="0" err="1"/>
              <a:t>set</a:t>
            </a:r>
            <a:r>
              <a:rPr lang="ru-RU" dirty="0"/>
              <a:t>('</a:t>
            </a:r>
            <a:r>
              <a:rPr lang="ru-RU" dirty="0" err="1"/>
              <a:t>Hello</a:t>
            </a:r>
            <a:r>
              <a:rPr lang="ru-RU" dirty="0"/>
              <a:t>') вернет множество из четырех элементов: {'H', 'e', 'l', 'o'}.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65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элементами множеств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1824" y="1770743"/>
            <a:ext cx="10188576" cy="5087257"/>
          </a:xfrm>
        </p:spPr>
        <p:txBody>
          <a:bodyPr>
            <a:normAutofit/>
          </a:bodyPr>
          <a:lstStyle/>
          <a:p>
            <a:r>
              <a:rPr lang="ru-RU" dirty="0"/>
              <a:t>Узнать число элементов в множестве можно при помощи функции </a:t>
            </a:r>
            <a:r>
              <a:rPr lang="ru-RU" b="1" dirty="0" err="1"/>
              <a:t>len</a:t>
            </a:r>
            <a:r>
              <a:rPr lang="ru-RU" dirty="0" smtClean="0"/>
              <a:t>.</a:t>
            </a:r>
          </a:p>
          <a:p>
            <a:r>
              <a:rPr lang="ru-RU" dirty="0"/>
              <a:t>Перебрать все элементы множества (в неопределенном порядке!) можно при помощи цикла </a:t>
            </a:r>
            <a:r>
              <a:rPr lang="ru-RU" b="1" dirty="0" err="1"/>
              <a:t>for</a:t>
            </a:r>
            <a:r>
              <a:rPr lang="ru-RU" dirty="0" smtClean="0"/>
              <a:t>:</a:t>
            </a:r>
          </a:p>
          <a:p>
            <a:r>
              <a:rPr lang="ru-RU" dirty="0"/>
              <a:t>Проверить, принадлежит ли элемент множеству можно при </a:t>
            </a:r>
            <a:r>
              <a:rPr lang="ru-RU" dirty="0" smtClean="0"/>
              <a:t>помощи операции </a:t>
            </a:r>
            <a:r>
              <a:rPr lang="ru-RU" b="1" dirty="0" err="1" smtClean="0"/>
              <a:t>in</a:t>
            </a:r>
            <a:r>
              <a:rPr lang="ru-RU" dirty="0" smtClean="0"/>
              <a:t>, </a:t>
            </a:r>
            <a:r>
              <a:rPr lang="ru-RU" dirty="0"/>
              <a:t>возвращающей значение типа </a:t>
            </a:r>
            <a:r>
              <a:rPr lang="ru-RU" dirty="0" err="1"/>
              <a:t>bool</a:t>
            </a:r>
            <a:r>
              <a:rPr lang="ru-RU" dirty="0"/>
              <a:t>. Аналогично есть противоположная </a:t>
            </a:r>
            <a:r>
              <a:rPr lang="ru-RU" dirty="0" smtClean="0"/>
              <a:t>операция </a:t>
            </a:r>
            <a:r>
              <a:rPr lang="ru-RU" b="1" dirty="0" err="1"/>
              <a:t>not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. </a:t>
            </a:r>
            <a:endParaRPr lang="ru-RU" b="1" dirty="0" smtClean="0"/>
          </a:p>
          <a:p>
            <a:r>
              <a:rPr lang="ru-RU" dirty="0" smtClean="0"/>
              <a:t>Для </a:t>
            </a:r>
            <a:r>
              <a:rPr lang="ru-RU" dirty="0"/>
              <a:t>добавления элемента в множество есть метод </a:t>
            </a:r>
            <a:r>
              <a:rPr lang="en-US" dirty="0" smtClean="0"/>
              <a:t>a.</a:t>
            </a:r>
            <a:r>
              <a:rPr lang="ru-RU" b="1" dirty="0" err="1" smtClean="0"/>
              <a:t>add</a:t>
            </a:r>
            <a:r>
              <a:rPr lang="en-US" b="1" dirty="0" smtClean="0"/>
              <a:t>(3)</a:t>
            </a:r>
            <a:r>
              <a:rPr lang="ru-RU" dirty="0" smtClean="0"/>
              <a:t>:</a:t>
            </a:r>
          </a:p>
          <a:p>
            <a:r>
              <a:rPr lang="ru-RU" dirty="0"/>
              <a:t>Для удаления элемента x из множества есть два метода: </a:t>
            </a:r>
            <a:r>
              <a:rPr lang="ru-RU" b="1" dirty="0" err="1"/>
              <a:t>discard</a:t>
            </a:r>
            <a:r>
              <a:rPr lang="ru-RU" b="1" dirty="0"/>
              <a:t> и </a:t>
            </a:r>
            <a:r>
              <a:rPr lang="ru-RU" b="1" dirty="0" err="1"/>
              <a:t>remove</a:t>
            </a:r>
            <a:r>
              <a:rPr lang="ru-RU" b="1" dirty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Их </a:t>
            </a:r>
            <a:r>
              <a:rPr lang="ru-RU" dirty="0"/>
              <a:t>поведение различается только в случае, когда удаляемый элемент отсутствует в множестве. В этом случае метод </a:t>
            </a:r>
            <a:r>
              <a:rPr lang="ru-RU" b="1" dirty="0" err="1"/>
              <a:t>discard</a:t>
            </a:r>
            <a:r>
              <a:rPr lang="ru-RU" dirty="0"/>
              <a:t> не делает ничего, а метод </a:t>
            </a:r>
            <a:r>
              <a:rPr lang="ru-RU" b="1" dirty="0" err="1"/>
              <a:t>remove</a:t>
            </a:r>
            <a:r>
              <a:rPr lang="ru-RU" dirty="0"/>
              <a:t> генерирует исключение </a:t>
            </a:r>
            <a:r>
              <a:rPr lang="ru-RU" dirty="0" err="1"/>
              <a:t>KeyError</a:t>
            </a:r>
            <a:r>
              <a:rPr lang="ru-RU" dirty="0" smtClean="0"/>
              <a:t>.</a:t>
            </a:r>
          </a:p>
          <a:p>
            <a:r>
              <a:rPr lang="ru-RU" dirty="0"/>
              <a:t>Наконец, метод </a:t>
            </a:r>
            <a:r>
              <a:rPr lang="ru-RU" b="1" dirty="0" err="1"/>
              <a:t>pop</a:t>
            </a:r>
            <a:r>
              <a:rPr lang="ru-RU" dirty="0"/>
              <a:t> удаляет из множества один </a:t>
            </a:r>
            <a:r>
              <a:rPr lang="ru-RU" b="1" dirty="0"/>
              <a:t>случайный</a:t>
            </a:r>
            <a:r>
              <a:rPr lang="ru-RU" dirty="0"/>
              <a:t> элемент и возвращает его значение. </a:t>
            </a:r>
            <a:endParaRPr lang="ru-RU" dirty="0" smtClean="0"/>
          </a:p>
          <a:p>
            <a:r>
              <a:rPr lang="ru-RU" dirty="0"/>
              <a:t>Из множества можно сделать список при помощи функции </a:t>
            </a:r>
            <a:r>
              <a:rPr lang="ru-RU" b="1" dirty="0" err="1"/>
              <a:t>list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0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</a:t>
            </a:r>
            <a:r>
              <a:rPr lang="ru-RU" dirty="0"/>
              <a:t>м</a:t>
            </a:r>
            <a:r>
              <a:rPr lang="ru-RU" dirty="0" smtClean="0"/>
              <a:t>ножество из вашего имени</a:t>
            </a:r>
          </a:p>
          <a:p>
            <a:r>
              <a:rPr lang="ru-RU" dirty="0" smtClean="0"/>
              <a:t>Добавьте в это множество восклицательный знак</a:t>
            </a:r>
          </a:p>
          <a:p>
            <a:r>
              <a:rPr lang="ru-RU" dirty="0" smtClean="0"/>
              <a:t>Посчитайте количество элементов в полученном множестве</a:t>
            </a:r>
          </a:p>
          <a:p>
            <a:r>
              <a:rPr lang="ru-RU" dirty="0" smtClean="0"/>
              <a:t>Дан </a:t>
            </a:r>
            <a:r>
              <a:rPr lang="ru-RU" dirty="0"/>
              <a:t>список чисел. Определите, сколько в нем встречается различных чисел: 1 2 3 2 </a:t>
            </a:r>
            <a:r>
              <a:rPr lang="ru-RU" dirty="0" smtClean="0"/>
              <a:t>1 4 6 7 8 6</a:t>
            </a:r>
            <a:endParaRPr lang="en-US" dirty="0" smtClean="0"/>
          </a:p>
          <a:p>
            <a:r>
              <a:rPr lang="ru-RU" dirty="0"/>
              <a:t>Правильный ответ: 1, 2, 3, 4, 6, 7, </a:t>
            </a:r>
            <a:r>
              <a:rPr lang="ru-RU" dirty="0" smtClean="0"/>
              <a:t>8</a:t>
            </a:r>
          </a:p>
          <a:p>
            <a:r>
              <a:rPr lang="ru-RU" dirty="0" smtClean="0"/>
              <a:t>Создайте функцию, </a:t>
            </a:r>
            <a:r>
              <a:rPr lang="ru-RU" dirty="0"/>
              <a:t>которая как входные данные получает два множества и </a:t>
            </a:r>
            <a:r>
              <a:rPr lang="ru-RU" dirty="0" smtClean="0"/>
              <a:t>определяет, равны ли эти множества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 </a:t>
            </a:r>
            <a:r>
              <a:rPr lang="en-US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7102"/>
          </a:xfrm>
        </p:spPr>
        <p:txBody>
          <a:bodyPr>
            <a:normAutofit/>
          </a:bodyPr>
          <a:lstStyle/>
          <a:p>
            <a:r>
              <a:rPr lang="ru-RU" dirty="0"/>
              <a:t>По аналогии со списками кортежи в </a:t>
            </a:r>
            <a:r>
              <a:rPr lang="ru-RU" dirty="0" err="1"/>
              <a:t>Python</a:t>
            </a:r>
            <a:r>
              <a:rPr lang="ru-RU" dirty="0"/>
              <a:t> — это стандартный тип, позволяющий хранить значения в виде последовательности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Они полезны в тех случаях, когда необходимо передать данные, не позволяя изменять их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Кортеж </a:t>
            </a:r>
            <a:r>
              <a:rPr lang="en-US" dirty="0" smtClean="0"/>
              <a:t> - </a:t>
            </a:r>
            <a:r>
              <a:rPr lang="ru-RU" b="1" dirty="0" smtClean="0">
                <a:hlinkClick r:id="rId2"/>
              </a:rPr>
              <a:t>структура данных</a:t>
            </a:r>
            <a:r>
              <a:rPr lang="ru-RU" b="1" dirty="0" smtClean="0"/>
              <a:t>,</a:t>
            </a:r>
            <a:r>
              <a:rPr lang="ru-RU" dirty="0" smtClean="0"/>
              <a:t> которая используется </a:t>
            </a:r>
            <a:r>
              <a:rPr lang="ru-RU" dirty="0"/>
              <a:t>для хранения последовательности упорядоченных и </a:t>
            </a:r>
            <a:r>
              <a:rPr lang="ru-RU" b="1" dirty="0"/>
              <a:t>неизменяемых</a:t>
            </a:r>
            <a:r>
              <a:rPr lang="ru-RU" dirty="0"/>
              <a:t> элементов</a:t>
            </a:r>
            <a:r>
              <a:rPr lang="ru-RU" dirty="0" smtClean="0"/>
              <a:t>.</a:t>
            </a:r>
          </a:p>
          <a:p>
            <a:r>
              <a:rPr lang="ru-RU" dirty="0"/>
              <a:t>Кортежи создают с помощью круглых скобок (). Для создания нужно написать следующее</a:t>
            </a:r>
            <a:r>
              <a:rPr lang="ru-RU" dirty="0" smtClean="0"/>
              <a:t>:</a:t>
            </a:r>
          </a:p>
          <a:p>
            <a:r>
              <a:rPr lang="en-US" dirty="0"/>
              <a:t>cake = ('</a:t>
            </a:r>
            <a:r>
              <a:rPr lang="en-US" dirty="0" err="1"/>
              <a:t>c','a','k','e</a:t>
            </a:r>
            <a:r>
              <a:rPr lang="en-US" dirty="0"/>
              <a:t>') </a:t>
            </a:r>
            <a:endParaRPr lang="en-US" dirty="0" smtClean="0"/>
          </a:p>
          <a:p>
            <a:r>
              <a:rPr lang="ru-RU" dirty="0" smtClean="0"/>
              <a:t>Или </a:t>
            </a:r>
            <a:r>
              <a:rPr lang="en-US" dirty="0"/>
              <a:t>cake = tuple(‘cake</a:t>
            </a:r>
            <a:r>
              <a:rPr lang="en-US" dirty="0" smtClean="0"/>
              <a:t>‘)</a:t>
            </a:r>
            <a:endParaRPr lang="en-US" dirty="0"/>
          </a:p>
          <a:p>
            <a:r>
              <a:rPr lang="en-US" dirty="0"/>
              <a:t>print(type(cake</a:t>
            </a:r>
            <a:r>
              <a:rPr lang="en-US" dirty="0" smtClean="0"/>
              <a:t>))</a:t>
            </a:r>
            <a:endParaRPr lang="ru-RU" dirty="0" smtClean="0"/>
          </a:p>
          <a:p>
            <a:r>
              <a:rPr lang="en-US" dirty="0"/>
              <a:t>&lt;class </a:t>
            </a:r>
            <a:r>
              <a:rPr lang="en-US" dirty="0" smtClean="0"/>
              <a:t>'tuple‘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 </a:t>
            </a:r>
            <a:r>
              <a:rPr lang="en-US" dirty="0"/>
              <a:t>Python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710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Кортежи могут включать однородные и разнородные значения. Но после объявления их уже нельзя будет поменять</a:t>
            </a:r>
            <a:r>
              <a:rPr lang="ru-RU" dirty="0" smtClean="0"/>
              <a:t>:</a:t>
            </a:r>
          </a:p>
          <a:p>
            <a:r>
              <a:rPr lang="en-US" dirty="0" err="1"/>
              <a:t>mixed_type</a:t>
            </a:r>
            <a:r>
              <a:rPr lang="en-US" dirty="0"/>
              <a:t> = ('C',0,0,'K','I','E')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mixed_type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,":",type(</a:t>
            </a:r>
            <a:r>
              <a:rPr lang="en-US" dirty="0" err="1"/>
              <a:t>i</a:t>
            </a:r>
            <a:r>
              <a:rPr lang="en-US" dirty="0" smtClean="0"/>
              <a:t>))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mixed_type</a:t>
            </a:r>
            <a:r>
              <a:rPr lang="en-US" dirty="0"/>
              <a:t>[1] = "</a:t>
            </a:r>
            <a:r>
              <a:rPr lang="en-US" dirty="0" smtClean="0"/>
              <a:t>O"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Кортежи </a:t>
            </a:r>
            <a:r>
              <a:rPr lang="ru-RU" dirty="0"/>
              <a:t>можно создавать и вот так:</a:t>
            </a:r>
            <a:endParaRPr lang="ru-RU" dirty="0" smtClean="0"/>
          </a:p>
          <a:p>
            <a:r>
              <a:rPr lang="en-US" dirty="0" err="1"/>
              <a:t>numbers_tuple</a:t>
            </a:r>
            <a:r>
              <a:rPr lang="en-US" dirty="0"/>
              <a:t> = 1,2,3,4,5 </a:t>
            </a:r>
            <a:endParaRPr lang="ru-RU" dirty="0" smtClean="0"/>
          </a:p>
          <a:p>
            <a:r>
              <a:rPr lang="en-US" dirty="0" smtClean="0"/>
              <a:t>print(type(</a:t>
            </a:r>
            <a:r>
              <a:rPr lang="en-US" dirty="0" err="1" smtClean="0"/>
              <a:t>numbers_tuple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883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против списков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4302" y="2133600"/>
            <a:ext cx="10440310" cy="4537023"/>
          </a:xfrm>
        </p:spPr>
        <p:txBody>
          <a:bodyPr>
            <a:normAutofit/>
          </a:bodyPr>
          <a:lstStyle/>
          <a:p>
            <a:r>
              <a:rPr lang="ru-RU" dirty="0"/>
              <a:t>Но зачем использовать этот тип данных, если он неизменяемый</a:t>
            </a:r>
            <a:r>
              <a:rPr lang="ru-RU" dirty="0" smtClean="0"/>
              <a:t>?</a:t>
            </a:r>
          </a:p>
          <a:p>
            <a:r>
              <a:rPr lang="ru-RU" dirty="0"/>
              <a:t>Кортежи не только предоставляют доступ только для чтения к элементам, но и работают быстрее списков. Рассмотрим в качестве примера следующий код</a:t>
            </a:r>
            <a:r>
              <a:rPr lang="ru-RU" dirty="0" smtClean="0"/>
              <a:t>:</a:t>
            </a:r>
          </a:p>
          <a:p>
            <a:r>
              <a:rPr lang="en-US" dirty="0"/>
              <a:t>&gt;&gt;&gt; import </a:t>
            </a:r>
            <a:r>
              <a:rPr lang="en-US" dirty="0" err="1"/>
              <a:t>timeit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timeit.timeit</a:t>
            </a:r>
            <a:r>
              <a:rPr lang="en-US" dirty="0"/>
              <a:t>('x=(1,2,3,4,5,6,7,8,9)', number=100000)</a:t>
            </a:r>
          </a:p>
          <a:p>
            <a:r>
              <a:rPr lang="en-US" dirty="0"/>
              <a:t>0.0018976779974764213</a:t>
            </a:r>
          </a:p>
          <a:p>
            <a:r>
              <a:rPr lang="en-US" dirty="0"/>
              <a:t>&gt;&gt;&gt; </a:t>
            </a:r>
            <a:r>
              <a:rPr lang="en-US" dirty="0" err="1"/>
              <a:t>timeit.timeit</a:t>
            </a:r>
            <a:r>
              <a:rPr lang="en-US" dirty="0"/>
              <a:t>('x=[1,2,3,4,5,6,7,8,9]', number=100000)</a:t>
            </a:r>
          </a:p>
          <a:p>
            <a:r>
              <a:rPr lang="en-US" dirty="0" smtClean="0"/>
              <a:t>0.019868606992531568</a:t>
            </a:r>
          </a:p>
          <a:p>
            <a:endParaRPr lang="en-US" dirty="0"/>
          </a:p>
          <a:p>
            <a:r>
              <a:rPr lang="ru-RU" dirty="0"/>
              <a:t>Модуль </a:t>
            </a:r>
            <a:r>
              <a:rPr lang="ru-RU" dirty="0" err="1"/>
              <a:t>timeit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запускает кусок кода 1 миллион раз (значение по умолчанию) и учитывает минимальное количество времени, которое потребовалось для запуска этого фрагмента кода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против списков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вы могли заметить, кортежи очень похожи на списки. </a:t>
            </a: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сути, они являются неизменяемыми списками. Это значит, что после создания кортежа хранимые в нем значения нельзя удалять или менять. </a:t>
            </a:r>
            <a:endParaRPr lang="ru-RU" dirty="0" smtClean="0"/>
          </a:p>
          <a:p>
            <a:r>
              <a:rPr lang="ru-RU" dirty="0" smtClean="0"/>
              <a:t>Добавлять </a:t>
            </a:r>
            <a:r>
              <a:rPr lang="ru-RU" dirty="0"/>
              <a:t>новые также нельзя</a:t>
            </a:r>
            <a:r>
              <a:rPr lang="ru-RU" dirty="0" smtClean="0"/>
              <a:t>:</a:t>
            </a:r>
          </a:p>
          <a:p>
            <a:r>
              <a:rPr lang="en-US" dirty="0" err="1"/>
              <a:t>numbers_tuple</a:t>
            </a:r>
            <a:r>
              <a:rPr lang="en-US" dirty="0"/>
              <a:t> = (1,2,3,4,5)</a:t>
            </a:r>
          </a:p>
          <a:p>
            <a:r>
              <a:rPr lang="en-US" dirty="0" err="1"/>
              <a:t>numbers_list</a:t>
            </a:r>
            <a:r>
              <a:rPr lang="en-US" dirty="0"/>
              <a:t> = [1,2,3,4,5]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Добавим число в кортеж</a:t>
            </a:r>
          </a:p>
          <a:p>
            <a:r>
              <a:rPr lang="en-US" dirty="0" err="1"/>
              <a:t>numbers_tuple.append</a:t>
            </a:r>
            <a:r>
              <a:rPr lang="en-US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273082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операции с кортежами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индекса первого элемента в кортеже — 0. По аналогии со списками эти значения можно использовать с квадратными скобками [] для получения доступа к </a:t>
            </a:r>
            <a:r>
              <a:rPr lang="ru-RU" dirty="0" smtClean="0"/>
              <a:t>кортежам</a:t>
            </a:r>
            <a:r>
              <a:rPr lang="en-US" dirty="0" smtClean="0"/>
              <a:t>. </a:t>
            </a:r>
            <a:r>
              <a:rPr lang="ru-RU" dirty="0"/>
              <a:t>Можно использовать и отрицательные </a:t>
            </a:r>
            <a:r>
              <a:rPr lang="ru-RU" dirty="0" smtClean="0"/>
              <a:t>значения</a:t>
            </a:r>
            <a:r>
              <a:rPr lang="en-US" dirty="0" smtClean="0"/>
              <a:t>.</a:t>
            </a:r>
          </a:p>
          <a:p>
            <a:r>
              <a:rPr lang="ru-RU" dirty="0"/>
              <a:t>Индексы позволяют получать отдельные элементы, а с помощью срезов становятся доступны и подмножества. Для этого нужно использовать диапазоны </a:t>
            </a:r>
            <a:r>
              <a:rPr lang="ru-RU" dirty="0" smtClean="0"/>
              <a:t>индексов</a:t>
            </a:r>
            <a:endParaRPr lang="en-US" dirty="0" smtClean="0"/>
          </a:p>
          <a:p>
            <a:r>
              <a:rPr lang="ru-RU" dirty="0"/>
              <a:t>Можно объединять кортежи для создания нового объекта. Операция объединения выполняет конкатенацию двух кортежей.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3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кортежей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4105" y="2133600"/>
            <a:ext cx="10628026" cy="4432092"/>
          </a:xfrm>
        </p:spPr>
        <p:txBody>
          <a:bodyPr>
            <a:normAutofit/>
          </a:bodyPr>
          <a:lstStyle/>
          <a:p>
            <a:r>
              <a:rPr lang="ru-RU" dirty="0"/>
              <a:t>В отличие от списков у кортежей нет методов, таких как </a:t>
            </a:r>
            <a:r>
              <a:rPr lang="ru-RU" dirty="0" err="1"/>
              <a:t>append</a:t>
            </a:r>
            <a:r>
              <a:rPr lang="ru-RU" dirty="0"/>
              <a:t>(), </a:t>
            </a:r>
            <a:r>
              <a:rPr lang="ru-RU" dirty="0" err="1"/>
              <a:t>remove</a:t>
            </a:r>
            <a:r>
              <a:rPr lang="ru-RU" dirty="0"/>
              <a:t>(), </a:t>
            </a:r>
            <a:r>
              <a:rPr lang="ru-RU" dirty="0" err="1"/>
              <a:t>extend</a:t>
            </a:r>
            <a:r>
              <a:rPr lang="ru-RU" dirty="0"/>
              <a:t>(), </a:t>
            </a:r>
            <a:r>
              <a:rPr lang="ru-RU" dirty="0" err="1"/>
              <a:t>insert</a:t>
            </a:r>
            <a:r>
              <a:rPr lang="ru-RU" dirty="0"/>
              <a:t>() или </a:t>
            </a:r>
            <a:r>
              <a:rPr lang="ru-RU" dirty="0" err="1"/>
              <a:t>pop</a:t>
            </a:r>
            <a:r>
              <a:rPr lang="ru-RU" dirty="0"/>
              <a:t>() опять-таки из-за их неизменяемости. Но есть другие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err="1"/>
              <a:t>count</a:t>
            </a:r>
            <a:r>
              <a:rPr lang="ru-RU" dirty="0"/>
              <a:t>() возвращает количество повторений элемента в кортеже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len</a:t>
            </a:r>
            <a:r>
              <a:rPr lang="en-US" dirty="0"/>
              <a:t>() — </a:t>
            </a:r>
            <a:r>
              <a:rPr lang="ru-RU" dirty="0"/>
              <a:t>длину кортежа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/>
              <a:t>Функцию </a:t>
            </a:r>
            <a:r>
              <a:rPr lang="ru-RU" dirty="0" err="1"/>
              <a:t>any</a:t>
            </a:r>
            <a:r>
              <a:rPr lang="ru-RU" dirty="0"/>
              <a:t>() можно использовать, чтобы определить являются ли элементы кортежа итерируемыми. Если да, то она вернет </a:t>
            </a:r>
            <a:r>
              <a:rPr lang="ru-RU" dirty="0" err="1"/>
              <a:t>True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/>
              <a:t>a = (1</a:t>
            </a:r>
            <a:r>
              <a:rPr lang="en-US" dirty="0" smtClean="0"/>
              <a:t>,) </a:t>
            </a:r>
            <a:r>
              <a:rPr lang="ru-RU" dirty="0"/>
              <a:t>Обратите внимание на запятую </a:t>
            </a:r>
            <a:r>
              <a:rPr lang="ru-RU" dirty="0" smtClean="0"/>
              <a:t>(,)</a:t>
            </a:r>
            <a:endParaRPr lang="en-US" dirty="0" smtClean="0"/>
          </a:p>
          <a:p>
            <a:r>
              <a:rPr lang="ru-RU" dirty="0"/>
              <a:t>Функция </a:t>
            </a:r>
            <a:r>
              <a:rPr lang="ru-RU" dirty="0" err="1"/>
              <a:t>tuple</a:t>
            </a:r>
            <a:r>
              <a:rPr lang="ru-RU" dirty="0"/>
              <a:t>() используется для конвертации данных в кортеж. Например, так можно превратить список в кортеж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Функция </a:t>
            </a:r>
            <a:r>
              <a:rPr lang="ru-RU" dirty="0" err="1"/>
              <a:t>max</a:t>
            </a:r>
            <a:r>
              <a:rPr lang="ru-RU" dirty="0"/>
              <a:t>()q возвращает самый большой элемент последовательности, а </a:t>
            </a:r>
            <a:r>
              <a:rPr lang="ru-RU" dirty="0" err="1"/>
              <a:t>min</a:t>
            </a:r>
            <a:r>
              <a:rPr lang="ru-RU" dirty="0"/>
              <a:t>() — самый маленький. Возьмем следующий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 уроку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599" y="2020529"/>
            <a:ext cx="5819147" cy="4424516"/>
          </a:xfrm>
        </p:spPr>
        <p:txBody>
          <a:bodyPr>
            <a:normAutofit/>
          </a:bodyPr>
          <a:lstStyle/>
          <a:p>
            <a:r>
              <a:rPr lang="ru-RU" dirty="0"/>
              <a:t>Создайте кортеж с цифрами от 0 до 9 и посчитайте сумму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Возьмите пример предложения</a:t>
            </a:r>
            <a:r>
              <a:rPr lang="en-US" dirty="0" smtClean="0"/>
              <a:t>. </a:t>
            </a:r>
            <a:r>
              <a:rPr lang="ru-RU" dirty="0" smtClean="0"/>
              <a:t>Переведите все в нижний регистр. Каждую букву данного предложения используйте как кортеж, и посчитайте количество букв: а, с, п</a:t>
            </a:r>
            <a:r>
              <a:rPr lang="ru-RU" dirty="0"/>
              <a:t>. (</a:t>
            </a:r>
            <a:r>
              <a:rPr lang="ru-RU" dirty="0" smtClean="0"/>
              <a:t>13, 11, 6)</a:t>
            </a:r>
          </a:p>
          <a:p>
            <a:r>
              <a:rPr lang="ru-RU" dirty="0"/>
              <a:t>Допишите скрипт для расчета средней </a:t>
            </a:r>
            <a:r>
              <a:rPr lang="ru-RU" dirty="0" smtClean="0"/>
              <a:t>температуры. Постарайтесь </a:t>
            </a:r>
            <a:r>
              <a:rPr lang="ru-RU" dirty="0"/>
              <a:t>посчитать количество дней на основе </a:t>
            </a:r>
            <a:r>
              <a:rPr lang="ru-RU" dirty="0" err="1"/>
              <a:t>week_temp</a:t>
            </a:r>
            <a:r>
              <a:rPr lang="ru-RU" dirty="0"/>
              <a:t>. Так наш скрипт сможет работать с данными за любой период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521677" y="2126221"/>
            <a:ext cx="4468762" cy="4318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week_temp</a:t>
            </a:r>
            <a:r>
              <a:rPr lang="en-US" dirty="0"/>
              <a:t> = (26, 29, 34, 32, 28, 26, 23)</a:t>
            </a:r>
          </a:p>
          <a:p>
            <a:pPr marL="0" indent="0">
              <a:buNone/>
            </a:pPr>
            <a:r>
              <a:rPr lang="en-US" dirty="0" err="1"/>
              <a:t>sum_temp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days =</a:t>
            </a:r>
          </a:p>
          <a:p>
            <a:pPr marL="0" indent="0">
              <a:buNone/>
            </a:pPr>
            <a:r>
              <a:rPr lang="en-US" dirty="0" err="1" smtClean="0"/>
              <a:t>avg_temp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sum_temp</a:t>
            </a:r>
            <a:r>
              <a:rPr lang="en-US" dirty="0"/>
              <a:t> / days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/>
              <a:t>avg</a:t>
            </a:r>
            <a:r>
              <a:rPr lang="en-US" dirty="0" err="1" smtClean="0"/>
              <a:t>_temp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требуемый вывод:</a:t>
            </a:r>
          </a:p>
          <a:p>
            <a:pPr marL="0" indent="0">
              <a:buNone/>
            </a:pPr>
            <a:r>
              <a:rPr lang="ru-RU" dirty="0"/>
              <a:t>#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3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Множество в языке Питон</a:t>
            </a:r>
          </a:p>
        </p:txBody>
      </p:sp>
    </p:spTree>
    <p:extLst>
      <p:ext uri="{BB962C8B-B14F-4D97-AF65-F5344CB8AC3E}">
        <p14:creationId xmlns:p14="http://schemas.microsoft.com/office/powerpoint/2010/main" val="321394883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3833</TotalTime>
  <Words>834</Words>
  <Application>Microsoft Office PowerPoint</Application>
  <PresentationFormat>Широкоэкранный</PresentationFormat>
  <Paragraphs>98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Легкий дым</vt:lpstr>
      <vt:lpstr>Кортежи</vt:lpstr>
      <vt:lpstr>Кортеж Python</vt:lpstr>
      <vt:lpstr>Кортеж Python</vt:lpstr>
      <vt:lpstr>Кортежи против списков</vt:lpstr>
      <vt:lpstr>Кортежи против списков</vt:lpstr>
      <vt:lpstr>Стандартные операции с кортежами</vt:lpstr>
      <vt:lpstr>Функции кортежей</vt:lpstr>
      <vt:lpstr>Задачи к уроку</vt:lpstr>
      <vt:lpstr>Множества</vt:lpstr>
      <vt:lpstr>Множества</vt:lpstr>
      <vt:lpstr>Создание множеств</vt:lpstr>
      <vt:lpstr>Работа с элементами множеств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</dc:title>
  <dc:creator>Пользователь</dc:creator>
  <cp:lastModifiedBy>admin</cp:lastModifiedBy>
  <cp:revision>163</cp:revision>
  <dcterms:created xsi:type="dcterms:W3CDTF">2022-03-08T07:28:23Z</dcterms:created>
  <dcterms:modified xsi:type="dcterms:W3CDTF">2022-08-15T14:59:59Z</dcterms:modified>
</cp:coreProperties>
</file>