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68" r:id="rId13"/>
  </p:sldIdLst>
  <p:sldSz cx="13004800" cy="9753600"/>
  <p:notesSz cx="6858000" cy="9144000"/>
  <p:defaultTextStyle>
    <a:lvl1pPr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1pPr>
    <a:lvl2pPr indent="228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2pPr>
    <a:lvl3pPr indent="457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3pPr>
    <a:lvl4pPr indent="685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4pPr>
    <a:lvl5pPr indent="9144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5pPr>
    <a:lvl6pPr indent="11430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6pPr>
    <a:lvl7pPr indent="1371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7pPr>
    <a:lvl8pPr indent="1600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8pPr>
    <a:lvl9pPr indent="1828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da Silva Rocha" initials="WdSR" lastIdx="0" clrIdx="0">
    <p:extLst>
      <p:ext uri="{19B8F6BF-5375-455C-9EA6-DF929625EA0E}">
        <p15:presenceInfo xmlns:p15="http://schemas.microsoft.com/office/powerpoint/2012/main" userId="2f1b2e1ad0b9c8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F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solidFill>
                <a:srgbClr val="87660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749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4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Sub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Texto do Título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Um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Dois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Três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Quatro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Texto do Título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Um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Dois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Três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Quatro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1 Acim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Texto do Título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Um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Dois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Três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Quatro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Texto do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Nível de Corpo Um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Nível de Corpo Dois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Nível de Corpo Três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Nível de Corpo Quatro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 4 Acim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Texto do Título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Nível de Corpo Um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Nível de Corpo Dois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Nível de Corpo Três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Nível de Corpo Quatro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500" cap="all">
                <a:solidFill>
                  <a:srgbClr val="DEDEDE"/>
                </a:solidFill>
              </a:rPr>
              <a:t>Texto do Título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Um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Dois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Três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Quatro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Texto do Título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Texto do Título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Texto do Título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Um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Dois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Três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Quatro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Nível de Corpo Cinco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1pPr>
      <a:lvl2pPr indent="228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2pPr>
      <a:lvl3pPr indent="457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3pPr>
      <a:lvl4pPr indent="685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4pPr>
      <a:lvl5pPr indent="9144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5pPr>
      <a:lvl6pPr indent="11430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6pPr>
      <a:lvl7pPr indent="1371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7pPr>
      <a:lvl8pPr indent="1600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8pPr>
      <a:lvl9pPr indent="1828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6pPr>
      <a:lvl7pPr marL="3111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7pPr>
      <a:lvl8pPr marL="35560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8pPr>
      <a:lvl9pPr marL="4000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46100" y="5372100"/>
            <a:ext cx="11049000" cy="26289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600" cap="all" dirty="0" err="1" smtClean="0">
                <a:solidFill>
                  <a:srgbClr val="DEDEDE"/>
                </a:solidFill>
              </a:rPr>
              <a:t>Projeto</a:t>
            </a:r>
            <a:r>
              <a:rPr sz="6600" cap="all" dirty="0" smtClean="0">
                <a:solidFill>
                  <a:srgbClr val="DEDEDE"/>
                </a:solidFill>
              </a:rPr>
              <a:t> </a:t>
            </a:r>
            <a:r>
              <a:rPr lang="pt-BR" sz="6600" cap="all" dirty="0" smtClean="0">
                <a:solidFill>
                  <a:srgbClr val="DEDEDE"/>
                </a:solidFill>
              </a:rPr>
              <a:t/>
            </a:r>
            <a:br>
              <a:rPr lang="pt-BR" sz="6600" cap="all" dirty="0" smtClean="0">
                <a:solidFill>
                  <a:srgbClr val="DEDEDE"/>
                </a:solidFill>
              </a:rPr>
            </a:br>
            <a:r>
              <a:rPr lang="pt-BR" sz="6600" dirty="0" err="1" smtClean="0">
                <a:solidFill>
                  <a:schemeClr val="tx2"/>
                </a:solidFill>
              </a:rPr>
              <a:t>Hackathon</a:t>
            </a:r>
            <a:r>
              <a:rPr lang="pt-BR" sz="6600" dirty="0" smtClean="0">
                <a:solidFill>
                  <a:schemeClr val="tx2"/>
                </a:solidFill>
              </a:rPr>
              <a:t> </a:t>
            </a:r>
            <a:r>
              <a:rPr lang="pt-BR" sz="6600" dirty="0">
                <a:solidFill>
                  <a:schemeClr val="tx2"/>
                </a:solidFill>
              </a:rPr>
              <a:t>São Paulo Interativa!</a:t>
            </a:r>
            <a:endParaRPr sz="6600" cap="all" dirty="0">
              <a:solidFill>
                <a:schemeClr val="tx2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800100" y="8153400"/>
            <a:ext cx="10541000" cy="8509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 dirty="0" err="1">
                <a:solidFill>
                  <a:schemeClr val="tx2"/>
                </a:solidFill>
              </a:rPr>
              <a:t>Limpeza</a:t>
            </a:r>
            <a:r>
              <a:rPr sz="3600" cap="all" dirty="0">
                <a:solidFill>
                  <a:schemeClr val="tx2"/>
                </a:solidFill>
              </a:rPr>
              <a:t> </a:t>
            </a:r>
            <a:r>
              <a:rPr sz="3600" cap="all" dirty="0" err="1">
                <a:solidFill>
                  <a:schemeClr val="tx2"/>
                </a:solidFill>
              </a:rPr>
              <a:t>urbana</a:t>
            </a:r>
            <a:r>
              <a:rPr sz="3600" cap="all" dirty="0">
                <a:solidFill>
                  <a:schemeClr val="tx2"/>
                </a:solidFill>
              </a:rPr>
              <a:t>: </a:t>
            </a:r>
            <a:r>
              <a:rPr sz="3600" cap="all" dirty="0" err="1">
                <a:solidFill>
                  <a:schemeClr val="tx2"/>
                </a:solidFill>
              </a:rPr>
              <a:t>coleta</a:t>
            </a:r>
            <a:r>
              <a:rPr sz="3600" cap="all" dirty="0">
                <a:solidFill>
                  <a:schemeClr val="tx2"/>
                </a:solidFill>
              </a:rPr>
              <a:t> de </a:t>
            </a:r>
            <a:r>
              <a:rPr sz="3600" cap="all" dirty="0" err="1">
                <a:solidFill>
                  <a:schemeClr val="tx2"/>
                </a:solidFill>
              </a:rPr>
              <a:t>lixo</a:t>
            </a:r>
            <a:endParaRPr sz="3600" cap="al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0"/>
          <p:cNvSpPr txBox="1">
            <a:spLocks/>
          </p:cNvSpPr>
          <p:nvPr/>
        </p:nvSpPr>
        <p:spPr>
          <a:xfrm>
            <a:off x="927100" y="571500"/>
            <a:ext cx="5359400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584200">
              <a:lnSpc>
                <a:spcPct val="90000"/>
              </a:lnSpc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indent="228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indent="457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indent="685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indent="9144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  <a:lvl6pPr indent="11430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indent="1371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indent="1600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indent="1828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572516">
              <a:defRPr sz="1800" cap="none">
                <a:solidFill>
                  <a:srgbClr val="000000"/>
                </a:solidFill>
              </a:defRPr>
            </a:pPr>
            <a:r>
              <a:rPr lang="pt-BR" sz="7056" cap="none" dirty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Neue Light"/>
              </a:rPr>
              <a:t>Prefeitura</a:t>
            </a:r>
            <a:endParaRPr lang="pt-BR" sz="7056" cap="none" dirty="0">
              <a:solidFill>
                <a:schemeClr val="tx2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52569" y="2942214"/>
            <a:ext cx="7344231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	Esta tela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apresenta as formas </a:t>
            </a:r>
            <a:endParaRPr lang="pt-BR" dirty="0">
              <a:solidFill>
                <a:schemeClr val="tx2"/>
              </a:solidFill>
            </a:endParaRPr>
          </a:p>
          <a:p>
            <a:pPr algn="l" rtl="0" latinLnBrk="1" hangingPunct="0"/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de contato com a prefeitura de São Paulo, além de contar com mais </a:t>
            </a:r>
          </a:p>
          <a:p>
            <a:pPr algn="l" rtl="0" latinLnBrk="1" hangingPunct="0"/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informações sobre outros serviços de relacionados a limpeza urbana.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957170"/>
            <a:ext cx="3714750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487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0"/>
          <p:cNvSpPr txBox="1">
            <a:spLocks/>
          </p:cNvSpPr>
          <p:nvPr/>
        </p:nvSpPr>
        <p:spPr>
          <a:xfrm>
            <a:off x="927100" y="571500"/>
            <a:ext cx="5359400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584200">
              <a:lnSpc>
                <a:spcPct val="90000"/>
              </a:lnSpc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indent="228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indent="457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indent="685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indent="9144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  <a:lvl6pPr indent="11430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indent="1371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indent="1600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indent="1828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572516">
              <a:defRPr sz="1800" cap="none">
                <a:solidFill>
                  <a:srgbClr val="000000"/>
                </a:solidFill>
              </a:defRPr>
            </a:pPr>
            <a:r>
              <a:rPr lang="pt-BR" sz="7056" cap="none" dirty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Neue Light"/>
              </a:rPr>
              <a:t>Conclusão</a:t>
            </a:r>
            <a:endParaRPr lang="pt-BR" sz="7056" cap="none" dirty="0">
              <a:solidFill>
                <a:schemeClr val="tx2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5950" y="2605872"/>
            <a:ext cx="11341100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Esperamos que este aplicativo possa suprir as </a:t>
            </a:r>
            <a:endParaRPr kumimoji="0" lang="pt-BR" sz="36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  <a:p>
            <a:pPr algn="l" rtl="0" latinLnBrk="1" hangingPunct="0"/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necessidades </a:t>
            </a:r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dos cidadãos de terem uma forma mais </a:t>
            </a:r>
            <a:endParaRPr kumimoji="0" lang="pt-BR" sz="36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  <a:p>
            <a:pPr algn="l" rtl="0" latinLnBrk="1" hangingPunct="0"/>
            <a:r>
              <a:rPr kumimoji="0" lang="pt-BR" sz="36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fácil </a:t>
            </a:r>
            <a:r>
              <a:rPr kumimoji="0" lang="pt-BR" sz="36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e</a:t>
            </a:r>
            <a:r>
              <a:rPr kumimoji="0" lang="pt-BR" sz="3600" b="0" i="0" u="none" strike="noStrike" cap="none" spc="0" normalizeH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</a:t>
            </a:r>
            <a:r>
              <a:rPr kumimoji="0" lang="pt-BR" sz="3600" b="0" i="0" u="none" strike="noStrike" cap="none" spc="0" normalizeH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rápida 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para contribuírem com a limpeza </a:t>
            </a:r>
            <a:r>
              <a:rPr kumimoji="0" lang="pt-BR" sz="3600" b="0" i="0" u="none" strike="noStrike" cap="none" spc="0" normalizeH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de </a:t>
            </a:r>
            <a:endParaRPr kumimoji="0" lang="pt-BR" sz="3600" b="0" i="0" u="none" strike="noStrike" cap="none" spc="0" normalizeH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  <a:p>
            <a:pPr algn="l" rtl="0" latinLnBrk="1" hangingPunct="0"/>
            <a:r>
              <a:rPr kumimoji="0" lang="pt-BR" sz="3600" b="0" i="0" u="none" strike="noStrike" cap="none" spc="0" normalizeH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nossa cidade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.</a:t>
            </a:r>
          </a:p>
          <a:p>
            <a:pPr algn="l" rtl="0" latinLnBrk="1" hangingPunct="0"/>
            <a:endParaRPr lang="pt-BR" baseline="0" dirty="0">
              <a:solidFill>
                <a:schemeClr val="tx2"/>
              </a:solidFill>
            </a:endParaRPr>
          </a:p>
          <a:p>
            <a:pPr algn="l" rtl="0" latinLnBrk="1" hangingPunct="0"/>
            <a:endParaRPr lang="pt-BR" dirty="0" smtClean="0">
              <a:solidFill>
                <a:schemeClr val="tx2"/>
              </a:solidFill>
            </a:endParaRP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Este será um trabalho em conjunto de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:</a:t>
            </a:r>
          </a:p>
          <a:p>
            <a:pPr algn="l" rtl="0" latinLnBrk="1" hangingPunct="0"/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William da Silva Rocha</a:t>
            </a:r>
          </a:p>
          <a:p>
            <a:pPr algn="l" rtl="0" latinLnBrk="1" hangingPunct="0"/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Rafael da Silva de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Sales</a:t>
            </a:r>
          </a:p>
          <a:p>
            <a:pPr algn="l" rtl="0" latinLnBrk="1" hangingPunct="0"/>
            <a:r>
              <a:rPr lang="pt-BR" baseline="0" dirty="0" smtClean="0">
                <a:solidFill>
                  <a:schemeClr val="tx2"/>
                </a:solidFill>
              </a:rPr>
              <a:t>Rafael</a:t>
            </a:r>
            <a:r>
              <a:rPr lang="pt-BR" dirty="0" smtClean="0">
                <a:solidFill>
                  <a:schemeClr val="tx2"/>
                </a:solidFill>
              </a:rPr>
              <a:t> Pereira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8938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316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82624" y="7492425"/>
            <a:ext cx="939776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 cap="all">
                <a:solidFill>
                  <a:srgbClr val="737373"/>
                </a:solidFill>
              </a:defRPr>
            </a:lvl1pPr>
          </a:lstStyle>
          <a:p>
            <a:pPr lvl="0">
              <a:defRPr cap="none">
                <a:solidFill>
                  <a:srgbClr val="000000"/>
                </a:solidFill>
              </a:defRPr>
            </a:pPr>
            <a:r>
              <a:rPr cap="all" dirty="0">
                <a:solidFill>
                  <a:srgbClr val="737373"/>
                </a:solidFill>
              </a:rPr>
              <a:t>PROJETO</a:t>
            </a:r>
          </a:p>
        </p:txBody>
      </p:sp>
      <p:sp>
        <p:nvSpPr>
          <p:cNvPr id="58" name="Shape 58"/>
          <p:cNvSpPr/>
          <p:nvPr/>
        </p:nvSpPr>
        <p:spPr>
          <a:xfrm>
            <a:off x="515419" y="9008298"/>
            <a:ext cx="5843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 cap="all">
                <a:solidFill>
                  <a:srgbClr val="737373"/>
                </a:solidFill>
              </a:defRPr>
            </a:lvl1pPr>
          </a:lstStyle>
          <a:p>
            <a:pPr lvl="0">
              <a:defRPr cap="none">
                <a:solidFill>
                  <a:srgbClr val="000000"/>
                </a:solidFill>
              </a:defRPr>
            </a:pPr>
            <a:r>
              <a:rPr cap="all" dirty="0">
                <a:solidFill>
                  <a:srgbClr val="737373"/>
                </a:solidFill>
              </a:rPr>
              <a:t>DATA</a:t>
            </a:r>
          </a:p>
        </p:txBody>
      </p:sp>
      <p:sp>
        <p:nvSpPr>
          <p:cNvPr id="59" name="Shape 59"/>
          <p:cNvSpPr/>
          <p:nvPr/>
        </p:nvSpPr>
        <p:spPr>
          <a:xfrm>
            <a:off x="5808958" y="9062650"/>
            <a:ext cx="6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 cap="all">
                <a:solidFill>
                  <a:srgbClr val="737373"/>
                </a:solidFill>
              </a:defRPr>
            </a:lvl1pPr>
          </a:lstStyle>
          <a:p>
            <a:pPr lvl="0">
              <a:defRPr cap="none">
                <a:solidFill>
                  <a:srgbClr val="000000"/>
                </a:solidFill>
              </a:defRPr>
            </a:pPr>
            <a:endParaRPr lang="pt-BR" cap="all" dirty="0" smtClean="0">
              <a:solidFill>
                <a:srgbClr val="737373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422400" y="8924151"/>
            <a:ext cx="230832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 dirty="0" smtClean="0">
                <a:solidFill>
                  <a:schemeClr val="tx2"/>
                </a:solidFill>
              </a:rPr>
              <a:t>2</a:t>
            </a:r>
            <a:r>
              <a:rPr lang="pt-BR" sz="3600" cap="all" dirty="0" smtClean="0">
                <a:solidFill>
                  <a:schemeClr val="tx2"/>
                </a:solidFill>
              </a:rPr>
              <a:t>7</a:t>
            </a:r>
            <a:r>
              <a:rPr sz="3600" cap="all" dirty="0" smtClean="0">
                <a:solidFill>
                  <a:schemeClr val="tx2"/>
                </a:solidFill>
              </a:rPr>
              <a:t>/02/2015</a:t>
            </a:r>
            <a:endParaRPr sz="3600" cap="all" dirty="0">
              <a:solidFill>
                <a:schemeClr val="tx2"/>
              </a:solid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651000" y="7165375"/>
            <a:ext cx="10845800" cy="1028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048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pt-BR" sz="6000" dirty="0" err="1">
                <a:solidFill>
                  <a:schemeClr val="tx2"/>
                </a:solidFill>
              </a:rPr>
              <a:t>Hackathon</a:t>
            </a:r>
            <a:r>
              <a:rPr lang="pt-BR" sz="6000" dirty="0">
                <a:solidFill>
                  <a:schemeClr val="tx2"/>
                </a:solidFill>
              </a:rPr>
              <a:t> São Paulo Interativa!</a:t>
            </a:r>
            <a:endParaRPr sz="6048" cap="all" dirty="0">
              <a:solidFill>
                <a:srgbClr val="DEDEDE"/>
              </a:solid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422400" y="8293100"/>
            <a:ext cx="10845800" cy="5715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defTabSz="572516">
              <a:defRPr sz="4116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116" cap="all" dirty="0" err="1">
                <a:solidFill>
                  <a:srgbClr val="DEDEDE"/>
                </a:solidFill>
              </a:rPr>
              <a:t>Facilidade</a:t>
            </a:r>
            <a:r>
              <a:rPr sz="4116" cap="all" dirty="0">
                <a:solidFill>
                  <a:srgbClr val="DEDEDE"/>
                </a:solidFill>
              </a:rPr>
              <a:t> para </a:t>
            </a:r>
            <a:r>
              <a:rPr lang="pt-BR" sz="4116" cap="all" dirty="0" smtClean="0">
                <a:solidFill>
                  <a:srgbClr val="DEDEDE"/>
                </a:solidFill>
              </a:rPr>
              <a:t>SOLICITAR E ACOMPANHAR </a:t>
            </a:r>
            <a:r>
              <a:rPr sz="4116" cap="all" dirty="0" err="1" smtClean="0">
                <a:solidFill>
                  <a:srgbClr val="DEDEDE"/>
                </a:solidFill>
              </a:rPr>
              <a:t>coleta</a:t>
            </a:r>
            <a:r>
              <a:rPr sz="4116" cap="all" dirty="0" smtClean="0">
                <a:solidFill>
                  <a:srgbClr val="DEDEDE"/>
                </a:solidFill>
              </a:rPr>
              <a:t> </a:t>
            </a:r>
            <a:r>
              <a:rPr lang="pt-BR" sz="4116" cap="all" dirty="0" smtClean="0">
                <a:solidFill>
                  <a:srgbClr val="DEDEDE"/>
                </a:solidFill>
              </a:rPr>
              <a:t>DE DEJETOS</a:t>
            </a:r>
            <a:endParaRPr sz="4116" cap="all" dirty="0">
              <a:solidFill>
                <a:srgbClr val="DEDEDE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71501" y="1539921"/>
            <a:ext cx="12032360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	O aplicativo consiste em ajudar os cidadãos com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informações sobre coleta de lixo, solicitações referentes a lixo ou outros dejetos nas ruas de suas casas ou locais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próximos.</a:t>
            </a:r>
          </a:p>
          <a:p>
            <a:pPr algn="l" rtl="0" latinLnBrk="1" hangingPunct="0"/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	</a:t>
            </a:r>
          </a:p>
          <a:p>
            <a:pPr algn="l" rtl="0" latinLnBrk="1" hangingPunct="0"/>
            <a:r>
              <a:rPr lang="pt-BR" dirty="0">
                <a:solidFill>
                  <a:schemeClr val="tx2"/>
                </a:solidFill>
              </a:rPr>
              <a:t>	</a:t>
            </a:r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Ele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será dividido em quatro grandes partes:</a:t>
            </a:r>
          </a:p>
          <a:p>
            <a:pPr marL="571500" indent="-571500" algn="l" rtl="0" latinLnBrk="1" hangingPunct="0">
              <a:buFontTx/>
              <a:buChar char="-"/>
            </a:pP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informações sobre localidade do caminhão de lixo;</a:t>
            </a:r>
          </a:p>
          <a:p>
            <a:pPr marL="571500" indent="-571500" algn="l" rtl="0" latinLnBrk="1" hangingPunct="0">
              <a:buFontTx/>
              <a:buChar char="-"/>
            </a:pPr>
            <a:r>
              <a:rPr lang="pt-BR" baseline="0" dirty="0" smtClean="0">
                <a:solidFill>
                  <a:schemeClr val="tx2"/>
                </a:solidFill>
              </a:rPr>
              <a:t>Solic</a:t>
            </a:r>
            <a:r>
              <a:rPr lang="pt-BR" dirty="0" smtClean="0">
                <a:solidFill>
                  <a:schemeClr val="tx2"/>
                </a:solidFill>
              </a:rPr>
              <a:t>itações de remoção de lixo e demais dejetos;</a:t>
            </a:r>
          </a:p>
          <a:p>
            <a:pPr marL="571500" indent="-571500" algn="l" rtl="0" latinLnBrk="1" hangingPunct="0">
              <a:buFontTx/>
              <a:buChar char="-"/>
            </a:pPr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Informações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sobre </a:t>
            </a:r>
            <a:r>
              <a:rPr kumimoji="0" lang="pt-BR" sz="3600" b="0" i="0" u="none" strike="noStrike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Ecopontos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próximos;</a:t>
            </a:r>
          </a:p>
          <a:p>
            <a:pPr marL="571500" indent="-571500" algn="l" rtl="0" latinLnBrk="1" hangingPunct="0">
              <a:buFontTx/>
              <a:buChar char="-"/>
            </a:pPr>
            <a:r>
              <a:rPr lang="pt-BR" dirty="0" smtClean="0">
                <a:solidFill>
                  <a:schemeClr val="tx2"/>
                </a:solidFill>
              </a:rPr>
              <a:t>Informações sobre serviços como </a:t>
            </a:r>
            <a:r>
              <a:rPr lang="pt-BR" dirty="0">
                <a:solidFill>
                  <a:schemeClr val="tx2"/>
                </a:solidFill>
              </a:rPr>
              <a:t>Cata-bagulho e </a:t>
            </a:r>
            <a:endParaRPr lang="pt-BR" dirty="0" smtClean="0">
              <a:solidFill>
                <a:schemeClr val="tx2"/>
              </a:solidFill>
            </a:endParaRPr>
          </a:p>
          <a:p>
            <a:pPr algn="l" rtl="0" latinLnBrk="1" hangingPunct="0"/>
            <a:r>
              <a:rPr lang="pt-BR" dirty="0">
                <a:solidFill>
                  <a:schemeClr val="tx2"/>
                </a:solidFill>
              </a:rPr>
              <a:t>	</a:t>
            </a:r>
            <a:r>
              <a:rPr lang="pt-BR" dirty="0" smtClean="0">
                <a:solidFill>
                  <a:schemeClr val="tx2"/>
                </a:solidFill>
              </a:rPr>
              <a:t>outros relacionados </a:t>
            </a:r>
            <a:r>
              <a:rPr lang="pt-BR" dirty="0">
                <a:solidFill>
                  <a:schemeClr val="tx2"/>
                </a:solidFill>
              </a:rPr>
              <a:t>a limpeza urbana na </a:t>
            </a:r>
          </a:p>
          <a:p>
            <a:pPr algn="l" rtl="0" latinLnBrk="1" hangingPunct="0"/>
            <a:r>
              <a:rPr lang="pt-BR" dirty="0">
                <a:solidFill>
                  <a:schemeClr val="tx2"/>
                </a:solidFill>
              </a:rPr>
              <a:t>	cidade de São Paulo.</a:t>
            </a:r>
          </a:p>
          <a:p>
            <a:pPr marL="571500" indent="-571500" algn="l" rtl="0" latinLnBrk="1" hangingPunct="0">
              <a:buFontTx/>
              <a:buChar char="-"/>
            </a:pP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10422" y="557331"/>
            <a:ext cx="462517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6000" dirty="0" smtClean="0">
                <a:solidFill>
                  <a:schemeClr val="tx2"/>
                </a:solidFill>
              </a:rPr>
              <a:t>PREMISSA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Helvetica Neue Bold Condensed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10422" y="2520168"/>
            <a:ext cx="6794499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	A tela inicial apresenta as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funcionalidades principais do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aplicativo, todas simbolizadas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por </a:t>
            </a:r>
            <a:r>
              <a:rPr lang="pt-BR" dirty="0" smtClean="0">
                <a:solidFill>
                  <a:schemeClr val="tx2"/>
                </a:solidFill>
              </a:rPr>
              <a:t>ícones, </a:t>
            </a:r>
            <a:r>
              <a:rPr lang="pt-BR" dirty="0" smtClean="0">
                <a:solidFill>
                  <a:schemeClr val="tx2"/>
                </a:solidFill>
              </a:rPr>
              <a:t>que caracterizam as ações realizadas por suas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respectivas funcionalidades.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10422" y="557331"/>
            <a:ext cx="462517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6000" dirty="0" smtClean="0">
                <a:solidFill>
                  <a:schemeClr val="tx2"/>
                </a:solidFill>
              </a:rPr>
              <a:t>Tela inicial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5" y="1120775"/>
            <a:ext cx="3714750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82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211953" y="1606639"/>
            <a:ext cx="7303007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Nesta tela, é apresentado ao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usuário os dias e horários que o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caminhão de lixo passa próximo a sua casa. Essas informações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serão recebidas através de um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cadastro inicial ao utilizar o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aplicativo pela primeira vez.</a:t>
            </a:r>
          </a:p>
          <a:p>
            <a:pPr algn="l" rtl="0" latinLnBrk="1" hangingPunct="0"/>
            <a:endParaRPr lang="pt-BR" dirty="0">
              <a:solidFill>
                <a:schemeClr val="tx2"/>
              </a:solidFill>
            </a:endParaRP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Ao passo que o caminhão avança  pelos endereços, o ponto atual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muda de posição, além de gerar </a:t>
            </a:r>
          </a:p>
          <a:p>
            <a:pPr algn="l" rtl="0" latinLnBrk="1" hangingPunct="0"/>
            <a:r>
              <a:rPr lang="pt-BR" dirty="0" smtClean="0">
                <a:solidFill>
                  <a:schemeClr val="tx2"/>
                </a:solidFill>
              </a:rPr>
              <a:t>uma notificação ao usuário quando estiver próximo da sua residência.</a:t>
            </a:r>
            <a:endParaRPr lang="pt-BR" dirty="0">
              <a:solidFill>
                <a:schemeClr val="tx2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08953" y="528325"/>
            <a:ext cx="475130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6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Coleta</a:t>
            </a:r>
            <a:r>
              <a:rPr kumimoji="0" lang="pt-BR" sz="54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de Lixo</a:t>
            </a:r>
            <a:endParaRPr kumimoji="0" lang="pt-BR" sz="5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906894"/>
            <a:ext cx="3714750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608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219200" y="571500"/>
            <a:ext cx="5359400" cy="1079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572516">
              <a:defRPr sz="1800" cap="none">
                <a:solidFill>
                  <a:srgbClr val="000000"/>
                </a:solidFill>
              </a:defRPr>
            </a:pPr>
            <a:r>
              <a:rPr lang="pt-BR" sz="7056" dirty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Neue Light"/>
              </a:rPr>
              <a:t>Solicitações</a:t>
            </a:r>
            <a:endParaRPr lang="pt-BR" sz="7056" dirty="0">
              <a:solidFill>
                <a:schemeClr val="tx2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84200" y="1952378"/>
            <a:ext cx="731520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tx2"/>
                </a:solidFill>
              </a:rPr>
              <a:t>	</a:t>
            </a:r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Nesta tela, o usuário deve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inserir as informações necessárias para iniciar a solicitação, como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nome,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documentos </a:t>
            </a:r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e endereço.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 smtClean="0">
              <a:solidFill>
                <a:schemeClr val="tx2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tx2"/>
                </a:solidFill>
              </a:rPr>
              <a:t>	Caso o usuário possua um perfil criado, os campos deverão estar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tx2"/>
                </a:solidFill>
              </a:rPr>
              <a:t>preenchidos automaticamente,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tx2"/>
                </a:solidFill>
              </a:rPr>
              <a:t>porém caso a solicitação seja para outro endereço, o usuário poderá  alterar os dados.</a:t>
            </a:r>
            <a:endParaRPr kumimoji="0" lang="pt-BR" sz="36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5" y="1111250"/>
            <a:ext cx="3714750" cy="7258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0"/>
          <p:cNvSpPr txBox="1">
            <a:spLocks/>
          </p:cNvSpPr>
          <p:nvPr/>
        </p:nvSpPr>
        <p:spPr>
          <a:xfrm>
            <a:off x="927100" y="571500"/>
            <a:ext cx="5359400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584200">
              <a:lnSpc>
                <a:spcPct val="90000"/>
              </a:lnSpc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indent="228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indent="457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indent="685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indent="9144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  <a:lvl6pPr indent="11430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indent="1371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indent="1600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indent="1828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572516">
              <a:defRPr sz="1800" cap="none">
                <a:solidFill>
                  <a:srgbClr val="000000"/>
                </a:solidFill>
              </a:defRPr>
            </a:pPr>
            <a:r>
              <a:rPr lang="pt-BR" sz="7056" cap="none" dirty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Neue Light"/>
              </a:rPr>
              <a:t>Solicitações</a:t>
            </a:r>
            <a:endParaRPr lang="pt-BR" sz="7056" cap="none" dirty="0">
              <a:solidFill>
                <a:schemeClr val="tx2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5" y="1111250"/>
            <a:ext cx="3714750" cy="72580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3269" y="1956317"/>
            <a:ext cx="7128331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	Ao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avançar para a próxima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tela, o usuário deve preencher as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informações sobre a solicitação,   como o tipo da solicitação,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quantidade de dejetos e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observações gerais.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baseline="0" dirty="0">
              <a:solidFill>
                <a:schemeClr val="tx2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Após o preenchimento, o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usuário deve clicar em “Confirmar” para que a sua solicitação seja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enviada.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0"/>
          <p:cNvSpPr txBox="1">
            <a:spLocks/>
          </p:cNvSpPr>
          <p:nvPr/>
        </p:nvSpPr>
        <p:spPr>
          <a:xfrm>
            <a:off x="927100" y="571500"/>
            <a:ext cx="5359400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584200">
              <a:lnSpc>
                <a:spcPct val="90000"/>
              </a:lnSpc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indent="228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indent="457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indent="685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indent="9144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  <a:lvl6pPr indent="11430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indent="1371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indent="1600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indent="1828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572516">
              <a:defRPr sz="1800" cap="none">
                <a:solidFill>
                  <a:srgbClr val="000000"/>
                </a:solidFill>
              </a:defRPr>
            </a:pPr>
            <a:r>
              <a:rPr lang="pt-BR" sz="7056" cap="none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Neue Light"/>
              </a:rPr>
              <a:t>Ecopontos</a:t>
            </a:r>
            <a:endParaRPr lang="pt-BR" sz="7056" cap="none" dirty="0">
              <a:solidFill>
                <a:schemeClr val="tx2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52569" y="3496211"/>
            <a:ext cx="734423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	Esta tela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apresentará ao usuário uma lista de nomes dos </a:t>
            </a:r>
            <a:r>
              <a:rPr kumimoji="0" lang="pt-BR" sz="3600" b="0" i="0" u="none" strike="noStrike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ecopontos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próximos a sua localização.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908175"/>
            <a:ext cx="3714750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05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0"/>
          <p:cNvSpPr txBox="1">
            <a:spLocks/>
          </p:cNvSpPr>
          <p:nvPr/>
        </p:nvSpPr>
        <p:spPr>
          <a:xfrm>
            <a:off x="927100" y="571500"/>
            <a:ext cx="5359400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584200">
              <a:lnSpc>
                <a:spcPct val="90000"/>
              </a:lnSpc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indent="228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indent="457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indent="685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indent="9144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  <a:lvl6pPr indent="11430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indent="13716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indent="16002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indent="1828800" defTabSz="584200">
              <a:lnSpc>
                <a:spcPct val="90000"/>
              </a:lnSpc>
              <a:defRPr sz="7200">
                <a:solidFill>
                  <a:srgbClr val="558AAB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572516">
              <a:defRPr sz="1800" cap="none">
                <a:solidFill>
                  <a:srgbClr val="000000"/>
                </a:solidFill>
              </a:defRPr>
            </a:pPr>
            <a:r>
              <a:rPr lang="pt-BR" sz="7056" cap="none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Neue Light"/>
              </a:rPr>
              <a:t>Ecopontos</a:t>
            </a:r>
            <a:endParaRPr lang="pt-BR" sz="7056" cap="none" dirty="0">
              <a:solidFill>
                <a:schemeClr val="tx2"/>
              </a:solidFill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52569" y="2942214"/>
            <a:ext cx="7344231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kumimoji="0" lang="pt-BR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	Esta tela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apresenta os detalhes do </a:t>
            </a:r>
            <a:r>
              <a:rPr kumimoji="0" lang="pt-BR" sz="3600" b="0" i="0" u="none" strike="noStrike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ecoponto</a:t>
            </a:r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 selecionado, como o </a:t>
            </a:r>
          </a:p>
          <a:p>
            <a:pPr algn="l" rtl="0" latinLnBrk="1" hangingPunct="0"/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endereço completo e informações </a:t>
            </a:r>
          </a:p>
          <a:p>
            <a:pPr algn="l" rtl="0" latinLnBrk="1" hangingPunct="0"/>
            <a:r>
              <a:rPr kumimoji="0" lang="pt-BR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rPr>
              <a:t>sobre horários de funcionamento e outros.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Helvetica Neue Bold Condensed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958975"/>
            <a:ext cx="3714750" cy="7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8703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154</Words>
  <Application>Microsoft Office PowerPoint</Application>
  <PresentationFormat>Personalizar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Helvetica</vt:lpstr>
      <vt:lpstr>Helvetica Neue</vt:lpstr>
      <vt:lpstr>Helvetica Neue Bold Condensed</vt:lpstr>
      <vt:lpstr>Helvetica Neue Light</vt:lpstr>
      <vt:lpstr>Blueprint</vt:lpstr>
      <vt:lpstr>Projeto  Hackathon São Paulo Interativa!</vt:lpstr>
      <vt:lpstr>Hackathon São Paulo Interativa!</vt:lpstr>
      <vt:lpstr>Apresentação do PowerPoint</vt:lpstr>
      <vt:lpstr>Apresentação do PowerPoint</vt:lpstr>
      <vt:lpstr>Apresentação do PowerPoint</vt:lpstr>
      <vt:lpstr>Solicitações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Projeto. App prefeitura</dc:title>
  <dc:creator>BolovoKun</dc:creator>
  <cp:lastModifiedBy>William da Silva Rocha</cp:lastModifiedBy>
  <cp:revision>20</cp:revision>
  <dcterms:modified xsi:type="dcterms:W3CDTF">2015-02-28T02:48:46Z</dcterms:modified>
</cp:coreProperties>
</file>