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8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50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5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52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31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28600" y="4018680"/>
            <a:ext cx="86864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9640" y="1219320"/>
            <a:ext cx="42386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9640" y="4018680"/>
            <a:ext cx="42386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8600" y="4018680"/>
            <a:ext cx="42386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13200" y="1219320"/>
            <a:ext cx="6716520" cy="5358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13200" y="1219320"/>
            <a:ext cx="6716520" cy="5358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8600" y="1219320"/>
            <a:ext cx="8686440" cy="535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535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9640" y="1219320"/>
            <a:ext cx="4238640" cy="535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8600" y="193680"/>
            <a:ext cx="8686440" cy="440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28600" y="4018680"/>
            <a:ext cx="42386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9640" y="1219320"/>
            <a:ext cx="4238640" cy="535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28600" y="1219320"/>
            <a:ext cx="8686440" cy="535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535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9640" y="1219320"/>
            <a:ext cx="42386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9640" y="4018680"/>
            <a:ext cx="42386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9640" y="1219320"/>
            <a:ext cx="42386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28600" y="4018680"/>
            <a:ext cx="86864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28600" y="4018680"/>
            <a:ext cx="86864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9640" y="1219320"/>
            <a:ext cx="42386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9640" y="4018680"/>
            <a:ext cx="42386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228600" y="4018680"/>
            <a:ext cx="42386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13200" y="1219320"/>
            <a:ext cx="6716520" cy="53589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13200" y="1219320"/>
            <a:ext cx="6716520" cy="5358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535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9640" y="1219320"/>
            <a:ext cx="4238640" cy="535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28600" y="193680"/>
            <a:ext cx="8686440" cy="440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8600" y="4018680"/>
            <a:ext cx="42386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9640" y="1219320"/>
            <a:ext cx="4238640" cy="535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5358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9640" y="1219320"/>
            <a:ext cx="42386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9640" y="4018680"/>
            <a:ext cx="42386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9640" y="1219320"/>
            <a:ext cx="42386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28600" y="4018680"/>
            <a:ext cx="8686440" cy="255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24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28600" y="152280"/>
            <a:ext cx="8686440" cy="6400440"/>
          </a:xfrm>
          <a:prstGeom prst="rect">
            <a:avLst/>
          </a:prstGeom>
          <a:solidFill>
            <a:srgbClr val="eeece1"/>
          </a:solidFill>
          <a:ln w="25560">
            <a:solidFill>
              <a:srgbClr val="10243e"/>
            </a:solidFill>
            <a:round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228600" y="6578640"/>
            <a:ext cx="2133360" cy="279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December 21, 2010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578640"/>
            <a:ext cx="2895120" cy="279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777720" y="6578640"/>
            <a:ext cx="2133360" cy="279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D275F83-703B-454F-BB6A-36FC8C6DA35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24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228600" y="152280"/>
            <a:ext cx="8686440" cy="6400440"/>
          </a:xfrm>
          <a:prstGeom prst="rect">
            <a:avLst/>
          </a:prstGeom>
          <a:solidFill>
            <a:srgbClr val="eeece1"/>
          </a:solidFill>
          <a:ln w="25560">
            <a:solidFill>
              <a:srgbClr val="10243e"/>
            </a:solidFill>
            <a:round/>
          </a:ln>
        </p:spPr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228600" y="6553080"/>
            <a:ext cx="2133360" cy="304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December 21, 2010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57FAB5B-D2A8-4223-951C-89A27FDE68B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03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30200" y="2666880"/>
            <a:ext cx="840852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5400">
                <a:solidFill>
                  <a:srgbClr val="ffffff"/>
                </a:solidFill>
                <a:latin typeface="Calibri"/>
              </a:rPr>
              <a:t>ROS – </a:t>
            </a:r>
            <a:r>
              <a:rPr b="1" lang="en-US" sz="5400">
                <a:solidFill>
                  <a:srgbClr val="ffffff"/>
                </a:solidFill>
                <a:latin typeface="Calibri"/>
              </a:rPr>
              <a:t>教程 </a:t>
            </a:r>
            <a:r>
              <a:rPr b="1" lang="en-US" sz="5400">
                <a:solidFill>
                  <a:srgbClr val="ffffff"/>
                </a:solidFill>
                <a:latin typeface="Calibri"/>
              </a:rPr>
              <a:t>1.4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228600" y="5715000"/>
            <a:ext cx="8915040" cy="837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Calibri"/>
              </a:rPr>
              <a:t>Huican Lin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 u="sng">
                <a:solidFill>
                  <a:srgbClr val="0070c0"/>
                </a:solidFill>
                <a:latin typeface="Calibri"/>
              </a:rPr>
              <a:t>huicanlin@gmail.com</a:t>
            </a:r>
            <a:r>
              <a:rPr b="1" lang="en-US" sz="3200">
                <a:solidFill>
                  <a:srgbClr val="ffffff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152280" y="304920"/>
            <a:ext cx="3047760" cy="533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Calibri"/>
              </a:rPr>
              <a:t>November 2018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380880" y="3657600"/>
            <a:ext cx="6324120" cy="1599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Calibri"/>
              </a:rPr>
              <a:t>Gazebo</a:t>
            </a:r>
            <a:r>
              <a:rPr b="1" lang="en-US" sz="3200">
                <a:solidFill>
                  <a:srgbClr val="ffffff"/>
                </a:solidFill>
                <a:latin typeface="Calibri"/>
              </a:rPr>
              <a:t>仿真器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Calibri"/>
              </a:rPr>
              <a:t>读取传感器数据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Calibri"/>
              </a:rPr>
              <a:t>漫游机器人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Running Gazebo from ROS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通过如下命令启动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Gazebo: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注意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: 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当第一次启动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Gazebo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时，可能需要几分钟时间更新模型数据库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4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sp>
        <p:nvSpPr>
          <p:cNvPr id="115" name="CustomShape 4"/>
          <p:cNvSpPr/>
          <p:nvPr/>
        </p:nvSpPr>
        <p:spPr>
          <a:xfrm>
            <a:off x="685800" y="1828800"/>
            <a:ext cx="7619760" cy="3952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rosrun gazebo_ros gazebo</a:t>
            </a:r>
            <a:endParaRPr/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Gazebo 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用户接口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pic>
        <p:nvPicPr>
          <p:cNvPr id="11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1523880"/>
            <a:ext cx="7384680" cy="40381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世界视图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世界视图显示世界及其中的所有模型；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在这里，您可以添加，操作和删除模型；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您可以在工具栏左侧的视图的“查看”，“平移”和“旋转”模式之间切换。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pic>
        <p:nvPicPr>
          <p:cNvPr id="12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4419720"/>
            <a:ext cx="2514240" cy="1748160"/>
          </a:xfrm>
          <a:prstGeom prst="rect">
            <a:avLst/>
          </a:prstGeom>
          <a:ln w="9360">
            <a:noFill/>
          </a:ln>
        </p:spPr>
      </p:pic>
      <p:pic>
        <p:nvPicPr>
          <p:cNvPr id="123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080" y="4419720"/>
            <a:ext cx="2796480" cy="1752120"/>
          </a:xfrm>
          <a:prstGeom prst="rect">
            <a:avLst/>
          </a:prstGeom>
          <a:ln w="9360">
            <a:noFill/>
          </a:ln>
        </p:spPr>
      </p:pic>
      <p:pic>
        <p:nvPicPr>
          <p:cNvPr id="124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019920" y="4419720"/>
            <a:ext cx="2823480" cy="1752120"/>
          </a:xfrm>
          <a:prstGeom prst="rect">
            <a:avLst/>
          </a:prstGeom>
          <a:ln w="9360"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762120" y="3886200"/>
            <a:ext cx="1904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View Mode</a:t>
            </a:r>
            <a:endParaRPr/>
          </a:p>
        </p:txBody>
      </p:sp>
      <p:sp>
        <p:nvSpPr>
          <p:cNvPr id="126" name="CustomShape 5"/>
          <p:cNvSpPr/>
          <p:nvPr/>
        </p:nvSpPr>
        <p:spPr>
          <a:xfrm>
            <a:off x="3505320" y="3886200"/>
            <a:ext cx="190476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Translate Mode</a:t>
            </a:r>
            <a:endParaRPr/>
          </a:p>
        </p:txBody>
      </p:sp>
      <p:sp>
        <p:nvSpPr>
          <p:cNvPr id="127" name="CustomShape 6"/>
          <p:cNvSpPr/>
          <p:nvPr/>
        </p:nvSpPr>
        <p:spPr>
          <a:xfrm>
            <a:off x="6477120" y="3886200"/>
            <a:ext cx="1904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Rotate Mode</a:t>
            </a: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增加模型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 u="sng">
                <a:solidFill>
                  <a:srgbClr val="000000"/>
                </a:solidFill>
                <a:latin typeface="Calibri"/>
              </a:rPr>
              <a:t>通过如下步骤增加模型到世界</a:t>
            </a:r>
            <a:r>
              <a:rPr lang="en-US" sz="3200" u="sng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在左侧的“插入”选项卡中左键单击所需的模型；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将光标移动到世界视图中所需位置；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再次单击鼠标左键以释放；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使用“平移”和“旋转”模式可以更精确地定向模型；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0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插入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PR2 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机器人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pic>
        <p:nvPicPr>
          <p:cNvPr id="13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523880"/>
            <a:ext cx="7801560" cy="426672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模型项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世界”选项卡中的模型项包含所有模型及其链接的列表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右键单击“模型”部分中的模型可为您提供三个选项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Move to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–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将视图移动到该模型的正前方；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Follow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View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–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允许您查看模型的不同方面，例如线框，碰撞，关节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Delete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–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删除模型；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碰撞视图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pic>
        <p:nvPicPr>
          <p:cNvPr id="13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1447920"/>
            <a:ext cx="8000640" cy="437580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线框视图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pic>
        <p:nvPicPr>
          <p:cNvPr id="14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447920"/>
            <a:ext cx="8076960" cy="441720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时钟（ 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Clock 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）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您可以使用时钟在仿真过程中开始、暂停和继续仿真；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它位于世界视图的底部：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000">
                <a:solidFill>
                  <a:srgbClr val="000000"/>
                </a:solidFill>
                <a:latin typeface="Calibri"/>
              </a:rPr>
              <a:t>Real Time Factor: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 Displays how fast or slow the simulation is running in comparison to real time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000">
                <a:solidFill>
                  <a:srgbClr val="000000"/>
                </a:solidFill>
                <a:latin typeface="Calibri"/>
              </a:rPr>
              <a:t>实时因子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(Real Time Factor)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：显示与实时运行速度相比仿真运行的快慢程度。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小于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1.0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的因子表示仿真运行速度比实时慢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大于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1.0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表示比实时更快。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5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pic>
        <p:nvPicPr>
          <p:cNvPr id="14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2971800"/>
            <a:ext cx="8039880" cy="22824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保存仿真世界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一旦你对创建的仿真世界感到满意，就可以通过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File-&gt; Save As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菜单保存它；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输入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my_world.sdf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作为文件名，然后单击“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OK”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9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pic>
        <p:nvPicPr>
          <p:cNvPr id="15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320" y="2971800"/>
            <a:ext cx="4419360" cy="340992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Simulators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在仿真中，我们可以根据需求建立真实场景的模型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传感器和执行器可以被建模为理想设备，或者包含不同程度的失真、错误和意外故障；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控制算法的自动测试通常需要模拟机器人，因为测试中的算法需要能够体验其动作的结果；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由于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ROS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的消息接口的隔离性，无论是控制真实机器人还是模拟机器人，绝大多数机器人的软件图形都可以相同地运行</a:t>
            </a:r>
            <a:endParaRPr/>
          </a:p>
        </p:txBody>
      </p:sp>
      <p:sp>
        <p:nvSpPr>
          <p:cNvPr id="86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载入仿真世界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可以在命令行上加载已保存的世界：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文件名必须位于当前工作目录中，或者您必须指定完整路径。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3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sp>
        <p:nvSpPr>
          <p:cNvPr id="154" name="CustomShape 4"/>
          <p:cNvSpPr/>
          <p:nvPr/>
        </p:nvSpPr>
        <p:spPr>
          <a:xfrm>
            <a:off x="666720" y="1971720"/>
            <a:ext cx="7619760" cy="3952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gazebo my_world.sdf</a:t>
            </a:r>
            <a:endParaRPr/>
          </a:p>
        </p:txBody>
      </p:sp>
    </p:spTree>
  </p:cSld>
  <p:transition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仿真世界描述文件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仿真世界描述文件包含仿真中的所有元素，包括机器人、灯光、传感器和静态对象；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此文件使用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SDF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格式，并具有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.world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扩展名；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Gazebo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服务器（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gzserver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）读取此文件以生成并填充世界。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7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仿真世界文件示例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Gazebo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附带了许多仿真世界示例；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仿真世界文件位于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Gazebo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资源路径的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/worlds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目录中：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典型的路径是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/usr/share/gazebo-2.2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在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gazebo_ros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包中有内置的启动文件，可以加载其中一些仿真世界文件；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例如，要启动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willowgarage_world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，输入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0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685800" y="5105520"/>
            <a:ext cx="7619760" cy="3952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roslaunch gazebo_ros willowgarage_world.launch</a:t>
            </a:r>
            <a:endParaRPr/>
          </a:p>
        </p:txBody>
      </p:sp>
    </p:spTree>
  </p:cSld>
  <p:transition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willowgarage.world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609480" y="1295280"/>
            <a:ext cx="7619760" cy="349740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&lt;?xml version="1.0" ?&gt;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&lt;sdf version="1.4"&gt;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&lt;world name="default"&gt;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&lt;include&gt;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&lt;uri&gt;model://ground_plane&lt;/uri&gt;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&lt;/include&gt;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&lt;include&gt;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&lt;uri&gt;model://sun&lt;/uri&gt;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&lt;/include&gt;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&lt;include&gt;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&lt;uri&gt;model://willowgarage&lt;/uri&gt;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&lt;/include&gt;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&lt;/world&gt;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&lt;/sdf&gt;</a:t>
            </a:r>
            <a:endParaRPr/>
          </a:p>
        </p:txBody>
      </p:sp>
      <p:sp>
        <p:nvSpPr>
          <p:cNvPr id="165" name="TextShape 4"/>
          <p:cNvSpPr txBox="1"/>
          <p:nvPr/>
        </p:nvSpPr>
        <p:spPr>
          <a:xfrm>
            <a:off x="228600" y="5029200"/>
            <a:ext cx="8686440" cy="1549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在这个仿真世界文件片段中，您可以看到引用了三个模型；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在您当地的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Gazebo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模型数据库中搜索这三个模型；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如果本地数据库找不到，它们将自动从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Gazebo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的在线数据库中取出。</a:t>
            </a:r>
            <a:endParaRPr/>
          </a:p>
        </p:txBody>
      </p:sp>
    </p:spTree>
  </p:cSld>
  <p:transition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启动仿真世界文件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在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gazebo_ros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包中有内置的启动文件，可以加载其中一些仿真世界文件；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例如，启动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willowgarage_world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输入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8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762120" y="2971800"/>
            <a:ext cx="7619760" cy="3952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roslaunch gazebo_ros willowgarage_world.launch</a:t>
            </a:r>
            <a:endParaRPr/>
          </a:p>
        </p:txBody>
      </p:sp>
    </p:spTree>
  </p:cSld>
  <p:transition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willowgarage_world.launch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609480" y="1295280"/>
            <a:ext cx="7619760" cy="34966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&lt;launch&gt;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&lt;!-- We resume the logic in empty_world.launch, changing only the name of the world to be launched --&gt;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&lt;include file="$(find gazebo_ros)/launch/empty_world.launch"&gt;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&lt;arg name="world_name" value="worlds/willowgarage.world"/&gt; &lt;!-- Note: the world_name is with respect to GAZEBO_RESOURCE_PATH environmental variable --&gt;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&lt;arg name="paused" value="false"/&gt;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&lt;arg name="use_sim_time" value="true"/&gt;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&lt;arg name="gui" value="true"/&gt;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&lt;arg name="headless" value="false"/&gt;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&lt;arg name="debug" value="false"/&gt;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&lt;/include&gt;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&lt;/launch&gt;</a:t>
            </a:r>
            <a:endParaRPr/>
          </a:p>
        </p:txBody>
      </p:sp>
      <p:sp>
        <p:nvSpPr>
          <p:cNvPr id="173" name="TextShape 4"/>
          <p:cNvSpPr txBox="1"/>
          <p:nvPr/>
        </p:nvSpPr>
        <p:spPr>
          <a:xfrm>
            <a:off x="228600" y="4724280"/>
            <a:ext cx="8686440" cy="1854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launch file inherits most of the necessary functionality from empty_world.launch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only parameter we need to change is the world_name parameter, substituting the empty.world world file with willowgarage.world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other arguments are simply set to their default values</a:t>
            </a:r>
            <a:endParaRPr/>
          </a:p>
        </p:txBody>
      </p:sp>
    </p:spTree>
  </p:cSld>
  <p:transition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Willow Garage World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pic>
        <p:nvPicPr>
          <p:cNvPr id="17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523880"/>
            <a:ext cx="7801560" cy="426672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Model Files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model file uses the same SDF format as world files, but contains only a single &lt;model&gt; tag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Once a model file is created, it can be included in a world file using the following SDF syntax: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also include any model from the online database and the necessary content will be downloaded at runtime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9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sp>
        <p:nvSpPr>
          <p:cNvPr id="180" name="CustomShape 4"/>
          <p:cNvSpPr/>
          <p:nvPr/>
        </p:nvSpPr>
        <p:spPr>
          <a:xfrm>
            <a:off x="685800" y="3429000"/>
            <a:ext cx="7619760" cy="3952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&lt;include filename="model_file_name"/&gt;</a:t>
            </a:r>
            <a:endParaRPr/>
          </a:p>
        </p:txBody>
      </p:sp>
    </p:spTree>
  </p:cSld>
  <p:transition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willowgarage Model SDF File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685800" y="1219320"/>
            <a:ext cx="7619760" cy="520524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&lt;?xml version="1.0" ?&gt;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&lt;sdf version="1.4"&gt;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&lt;model name="willowgarage"&gt;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&lt;static&gt;true&lt;/static&gt;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&lt;pose&gt;-20 -20 0 0 0 0&lt;/pose&gt;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&lt;link name="walls"&gt;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&lt;collision name="collision"&gt;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&lt;geometry&gt;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&lt;mesh&gt;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&lt;uri&gt;model://willowgarage/meshes/willowgarage_collision.dae&lt;/uri&gt;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&lt;/mesh&gt;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&lt;/geometry&gt;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&lt;/collision&gt;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&lt;visual name="visual"&gt;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&lt;geometry&gt;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&lt;mesh&gt;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&lt;uri&gt;model://willowgarage/meshes/willowgarage_visual.dae&lt;/uri&gt;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&lt;/mesh&gt;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&lt;/geometry&gt;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&lt;cast_shadows&gt;false&lt;/cast_shadows&gt;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&lt;/visual&gt;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&lt;/link&gt;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&lt;/model&gt;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&lt;/sdf&gt;</a:t>
            </a:r>
            <a:endParaRPr/>
          </a:p>
        </p:txBody>
      </p:sp>
    </p:spTree>
  </p:cSld>
  <p:transition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Components of Models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Links: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 A link contains the physical properties of one body of the model. This can be a wheel, or a link in a joint chain.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Each link may contain many collision, visual and sensor elements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Collision: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 A collision element encapsulates a geometry that is used to collision checking.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can be a simple shape (which is preferred), or a triangle mesh (which consumes greater resources).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Visual: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 A visual element is used to visualize parts of a link.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Inertial: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 The inertial element describes the dynamic properties of the link, such as mass and rotational inertia matrix.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Sensor: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 A sensor collects data from the world for use in plugins.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Joints: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 A joint connects two links.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parent and child relationship is established along with other parameters such as axis of rotation, and joint limits.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Plugins: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 A shared library created by a 3D party to control a model.</a:t>
            </a:r>
            <a:endParaRPr/>
          </a:p>
        </p:txBody>
      </p:sp>
      <p:sp>
        <p:nvSpPr>
          <p:cNvPr id="186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ROS Stage Simulator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参考链接：</a:t>
            </a:r>
            <a:r>
              <a:rPr lang="en-US" sz="3000" u="sng">
                <a:solidFill>
                  <a:srgbClr val="0070c0"/>
                </a:solidFill>
                <a:latin typeface="Calibri"/>
              </a:rPr>
              <a:t>http://wiki.ros.org/simulator_stage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一个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2D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仿真器，提供一个虚拟世界，包含移动机器人以及机器人感知和操纵的各种对象。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2819520"/>
            <a:ext cx="4419360" cy="358452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Meet TurtleBot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228600" y="1219320"/>
            <a:ext cx="80006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 u="sng">
                <a:solidFill>
                  <a:srgbClr val="0070c0"/>
                </a:solidFill>
                <a:latin typeface="Calibri"/>
              </a:rPr>
              <a:t>http://wiki.ros.org/Robots/TurtleBot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minimalist platform for ROS-based mobile robotics education and prototyping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Has a small differential-drive mobile base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Atop this base is a stack of laser-cut “shelves” that provide space to hold a netbook computer and depth camera and other devices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Does not have a laser scanner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Despite this, mapping and navigation can work quite well for indoor spaces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9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pic>
        <p:nvPicPr>
          <p:cNvPr id="19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91520" y="1295280"/>
            <a:ext cx="1294920" cy="17236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Turtlebot Simulation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To install Turtlebot simulation stack type: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To launch a simple world with a Turtlebot, type: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3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sp>
        <p:nvSpPr>
          <p:cNvPr id="194" name="CustomShape 4"/>
          <p:cNvSpPr/>
          <p:nvPr/>
        </p:nvSpPr>
        <p:spPr>
          <a:xfrm>
            <a:off x="685800" y="1828800"/>
            <a:ext cx="7619760" cy="70020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sudo apt-get install ros-indigo-turtlebot-gazebo ros-indigo-turtlebot-apps ros-indigo-turtlebot-rviz-launchers</a:t>
            </a:r>
            <a:endParaRPr/>
          </a:p>
        </p:txBody>
      </p:sp>
      <p:sp>
        <p:nvSpPr>
          <p:cNvPr id="195" name="CustomShape 5"/>
          <p:cNvSpPr/>
          <p:nvPr/>
        </p:nvSpPr>
        <p:spPr>
          <a:xfrm>
            <a:off x="685800" y="3505320"/>
            <a:ext cx="7619760" cy="3952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roslaunch turtlebot_gazebo turtlebot_world.launch</a:t>
            </a:r>
            <a:endParaRPr/>
          </a:p>
        </p:txBody>
      </p:sp>
    </p:spTree>
  </p:cSld>
  <p:transition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Turtlebot Simulation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pic>
        <p:nvPicPr>
          <p:cNvPr id="19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600200"/>
            <a:ext cx="7314840" cy="400104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Turtlebot Simulation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pic>
        <p:nvPicPr>
          <p:cNvPr id="20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600200"/>
            <a:ext cx="7371360" cy="403200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Moving Turtlebot with Teleop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Let’s launch the teleop package so we can move it around the environment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Run the following command: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4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sp>
        <p:nvSpPr>
          <p:cNvPr id="205" name="CustomShape 4"/>
          <p:cNvSpPr/>
          <p:nvPr/>
        </p:nvSpPr>
        <p:spPr>
          <a:xfrm>
            <a:off x="685800" y="2895480"/>
            <a:ext cx="784836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$ roslaunch turtlebot_teleop keyboard_teleop.launch</a:t>
            </a:r>
            <a:endParaRPr/>
          </a:p>
        </p:txBody>
      </p:sp>
    </p:spTree>
  </p:cSld>
  <p:transition>
    <p:fad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Moving Turtlebot with Teleop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pic>
        <p:nvPicPr>
          <p:cNvPr id="20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523880"/>
            <a:ext cx="7902360" cy="432576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Laser Scan Data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Laser data is published to the topic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/base_scan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message type that used to send information of the laser is sensor_msgs/LaserScan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see the structure of the message using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762120" y="3581280"/>
            <a:ext cx="7162560" cy="3952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rosmsg show sensor_msgs/LaserScan</a:t>
            </a:r>
            <a:endParaRPr/>
          </a:p>
        </p:txBody>
      </p:sp>
      <p:sp>
        <p:nvSpPr>
          <p:cNvPr id="212" name="TextShape 4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LaserScan Message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u="sng">
                <a:solidFill>
                  <a:srgbClr val="0070c0"/>
                </a:solidFill>
                <a:latin typeface="Calibri"/>
              </a:rPr>
              <a:t>http://docs.ros.org/api/sensor_msgs/html/msg/LaserScan.html</a:t>
            </a:r>
            <a:endParaRPr/>
          </a:p>
        </p:txBody>
      </p:sp>
      <p:pic>
        <p:nvPicPr>
          <p:cNvPr id="21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057400"/>
            <a:ext cx="7511760" cy="3587400"/>
          </a:xfrm>
          <a:prstGeom prst="rect">
            <a:avLst/>
          </a:prstGeom>
          <a:ln w="9360">
            <a:noFill/>
          </a:ln>
        </p:spPr>
      </p:pic>
      <p:sp>
        <p:nvSpPr>
          <p:cNvPr id="216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Laser Scanner</a:t>
            </a:r>
            <a:endParaRPr/>
          </a:p>
        </p:txBody>
      </p:sp>
      <p:pic>
        <p:nvPicPr>
          <p:cNvPr id="21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7467120" cy="3165840"/>
          </a:xfrm>
          <a:prstGeom prst="rect">
            <a:avLst/>
          </a:prstGeom>
          <a:ln w="9360">
            <a:noFill/>
          </a:ln>
        </p:spPr>
      </p:pic>
      <p:sp>
        <p:nvSpPr>
          <p:cNvPr id="219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Hokuyo Laser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common laser sensor used in robotics</a:t>
            </a:r>
            <a:endParaRPr/>
          </a:p>
          <a:p>
            <a:r>
              <a:rPr lang="en-US" sz="2400" u="sng">
                <a:solidFill>
                  <a:srgbClr val="0070c0"/>
                </a:solidFill>
                <a:latin typeface="Calibri"/>
              </a:rPr>
              <a:t>http://www.hokuyo-aut.jp/02sensor/07scanner/urg_04lx.html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22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81080" y="2514600"/>
            <a:ext cx="5277600" cy="3160080"/>
          </a:xfrm>
          <a:prstGeom prst="rect">
            <a:avLst/>
          </a:prstGeom>
          <a:ln>
            <a:noFill/>
          </a:ln>
        </p:spPr>
      </p:pic>
      <p:sp>
        <p:nvSpPr>
          <p:cNvPr id="223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ROS Stage Simulator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在机器人的透视图中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33720" y="2209680"/>
            <a:ext cx="4952520" cy="3836520"/>
          </a:xfrm>
          <a:prstGeom prst="rect">
            <a:avLst/>
          </a:prstGeom>
          <a:ln w="9360">
            <a:noFill/>
          </a:ln>
        </p:spPr>
      </p:pic>
      <p:sp>
        <p:nvSpPr>
          <p:cNvPr id="94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Hokuyo Laser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26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1219320"/>
            <a:ext cx="4800240" cy="5028840"/>
          </a:xfrm>
          <a:prstGeom prst="rect">
            <a:avLst/>
          </a:prstGeom>
          <a:ln>
            <a:noFill/>
          </a:ln>
        </p:spPr>
      </p:pic>
      <p:sp>
        <p:nvSpPr>
          <p:cNvPr id="227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LaserScan Message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Example of a laser scan message from Stage: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(rostopic echo /scan –n1)</a:t>
            </a:r>
            <a:endParaRPr/>
          </a:p>
        </p:txBody>
      </p:sp>
      <p:pic>
        <p:nvPicPr>
          <p:cNvPr id="230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2286000"/>
            <a:ext cx="6673320" cy="3866760"/>
          </a:xfrm>
          <a:prstGeom prst="rect">
            <a:avLst/>
          </a:prstGeom>
          <a:ln w="9360">
            <a:noFill/>
          </a:ln>
        </p:spPr>
      </p:pic>
      <p:sp>
        <p:nvSpPr>
          <p:cNvPr id="231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Depth Image to Laser Scan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TurtleBot doesn’t have a LIDAR by default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However, the image from its depth camera can be used as a laser scan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node </a:t>
            </a:r>
            <a:r>
              <a:rPr lang="en-US" sz="2800" u="sng">
                <a:solidFill>
                  <a:srgbClr val="0070c0"/>
                </a:solidFill>
                <a:latin typeface="Calibri"/>
              </a:rPr>
              <a:t>depthimage_to_laserscan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 takes a depth image and generates a 2D laser scan based on the provided parameters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node is run automatically when you run the turtlebot simulation in Gazebo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output range arrays contain NaNs and +-Infs (when the range is less than range_min or larger than range_max)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Comparisons with NaNs always return false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4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Depth Image to Laser Scan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sp>
        <p:nvSpPr>
          <p:cNvPr id="237" name="CustomShape 3"/>
          <p:cNvSpPr/>
          <p:nvPr/>
        </p:nvSpPr>
        <p:spPr>
          <a:xfrm>
            <a:off x="762120" y="1752480"/>
            <a:ext cx="7695720" cy="422676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&lt;launch&gt;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&lt;!-- Fake laser --&gt;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&lt;node pkg="nodelet" type="nodelet" name="laserscan_nodelet_manager" args="manager"/&gt;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&lt;node pkg="nodelet" type="nodelet" name="depthimage_to_laserscan"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args="load depthimage_to_laserscan/DepthImageToLaserScanNodelet laserscan_nodelet_manager"&gt;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&lt;param name="scan_height" value="10"/&gt;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&lt;param name="output_frame_id" value="/camera_depth_frame"/&gt;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&lt;param name="range_min" value="0.45"/&gt;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&lt;remap from="image" to="/camera/depth/image_raw"/&gt;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&lt;remap from="scan" to="/scan"/&gt;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&lt;/node&gt;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&lt;/launch&gt;</a:t>
            </a:r>
            <a:endParaRPr/>
          </a:p>
        </p:txBody>
      </p:sp>
      <p:sp>
        <p:nvSpPr>
          <p:cNvPr id="238" name="TextShape 4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tutrlebot_world.launch</a:t>
            </a:r>
            <a:endParaRPr/>
          </a:p>
        </p:txBody>
      </p:sp>
    </p:spTree>
  </p:cSld>
  <p:transition>
    <p:fade/>
  </p:transition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LaserScan Message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Example of a laser scan message from TurtleBot: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(rostopic echo /scan –n1)</a:t>
            </a:r>
            <a:endParaRPr/>
          </a:p>
        </p:txBody>
      </p:sp>
      <p:sp>
        <p:nvSpPr>
          <p:cNvPr id="241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pic>
        <p:nvPicPr>
          <p:cNvPr id="24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320" y="2209680"/>
            <a:ext cx="4723920" cy="396504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Wander-bot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We’ll now put all the concepts we’ve learned so far together to create a robot that can wander around its environment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This might not sound terribly earth-shattering, but such a robot is actually capable of doing meaningful work: there is an entire class of tasks that are accomplished by driving across the environment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For example, many vacuuming or other floor-cleaning tasks can be accomplished by cleverly algorithms where the robot, carrying its cleaning tool, traverses its environment somewhat randomly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The robot will eventually drive over all parts of the environment, completing its task</a:t>
            </a:r>
            <a:endParaRPr/>
          </a:p>
        </p:txBody>
      </p:sp>
      <p:sp>
        <p:nvSpPr>
          <p:cNvPr id="245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A Stopper Node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We’ll start with a node called </a:t>
            </a:r>
            <a:r>
              <a:rPr b="1" lang="en-US" sz="3000">
                <a:solidFill>
                  <a:srgbClr val="000000"/>
                </a:solidFill>
                <a:latin typeface="Calibri"/>
              </a:rPr>
              <a:t>stopper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 that will make the robot move forward until it detects an obstacle in front of it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We will use the laser sensor to detect the obstacle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Create a new package called wander_bot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8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sp>
        <p:nvSpPr>
          <p:cNvPr id="249" name="CustomShape 4"/>
          <p:cNvSpPr/>
          <p:nvPr/>
        </p:nvSpPr>
        <p:spPr>
          <a:xfrm>
            <a:off x="762120" y="3962520"/>
            <a:ext cx="7695720" cy="70020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cd ~/catkin_ws/src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catkin_create_pkg wander_bot std_msgs rospy roscpp</a:t>
            </a:r>
            <a:endParaRPr/>
          </a:p>
        </p:txBody>
      </p:sp>
    </p:spTree>
  </p:cSld>
  <p:transition>
    <p:fade/>
  </p:transition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A Stopper Node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In Eclipse under the package’s src directory add a new class named Stopper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will create Stopper.h and Stopper.cpp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Add a source file run_stopper.cpp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will contain the main function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2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Stopper.h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685800" y="990720"/>
            <a:ext cx="7848360" cy="51598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#include </a:t>
            </a:r>
            <a:r>
              <a:rPr lang="en-US" sz="1300">
                <a:solidFill>
                  <a:srgbClr val="2a00ff"/>
                </a:solidFill>
                <a:latin typeface="Consolas"/>
                <a:ea typeface="Calibri"/>
              </a:rPr>
              <a:t>"ros/ros.h"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#include </a:t>
            </a:r>
            <a:r>
              <a:rPr lang="en-US" sz="1300">
                <a:solidFill>
                  <a:srgbClr val="2a00ff"/>
                </a:solidFill>
                <a:latin typeface="Consolas"/>
                <a:ea typeface="Calibri"/>
              </a:rPr>
              <a:t>"sensor_msgs/LaserScan.h"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/>
                <a:ea typeface="Calibri"/>
              </a:rPr>
              <a:t>Stopper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3f7f5f"/>
                </a:solidFill>
                <a:latin typeface="Consolas"/>
                <a:ea typeface="Calibri"/>
              </a:rPr>
              <a:t>// Tunable parameters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double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-US" sz="1400">
                <a:solidFill>
                  <a:srgbClr val="0000c0"/>
                </a:solidFill>
                <a:latin typeface="Consolas"/>
                <a:ea typeface="Calibri"/>
              </a:rPr>
              <a:t>FORWARD_SPEED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= 0.5;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double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-US" sz="1400">
                <a:solidFill>
                  <a:srgbClr val="0000c0"/>
                </a:solidFill>
                <a:latin typeface="Consolas"/>
                <a:ea typeface="Calibri"/>
              </a:rPr>
              <a:t>MIN_SCAN_ANGLE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= -30.0/180*M_PI;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double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-US" sz="1400">
                <a:solidFill>
                  <a:srgbClr val="0000c0"/>
                </a:solidFill>
                <a:latin typeface="Consolas"/>
                <a:ea typeface="Calibri"/>
              </a:rPr>
              <a:t>MAX_SCAN_ANGLE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= +30.0/180*M_PI;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float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-US" sz="1400">
                <a:solidFill>
                  <a:srgbClr val="0000c0"/>
                </a:solidFill>
                <a:latin typeface="Consolas"/>
                <a:ea typeface="Calibri"/>
              </a:rPr>
              <a:t>MIN_DIST_FROM_OBSTACLE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= 0.5; </a:t>
            </a:r>
            <a:r>
              <a:rPr lang="en-US" sz="1400">
                <a:solidFill>
                  <a:srgbClr val="3f7f5f"/>
                </a:solidFill>
                <a:latin typeface="Consolas"/>
                <a:ea typeface="Calibri"/>
              </a:rPr>
              <a:t>// Should be smaller than sensor_msgs::LaserScan::range_max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Stopper();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startMoving();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ros::NodeHandle </a:t>
            </a:r>
            <a:r>
              <a:rPr lang="en-US" sz="1400">
                <a:solidFill>
                  <a:srgbClr val="0000c0"/>
                </a:solidFill>
                <a:latin typeface="Consolas"/>
                <a:ea typeface="Calibri"/>
              </a:rPr>
              <a:t>node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ros::Publisher </a:t>
            </a:r>
            <a:r>
              <a:rPr lang="en-US" sz="1400">
                <a:solidFill>
                  <a:srgbClr val="0000c0"/>
                </a:solidFill>
                <a:latin typeface="Consolas"/>
                <a:ea typeface="Calibri"/>
              </a:rPr>
              <a:t>commandPub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; </a:t>
            </a:r>
            <a:r>
              <a:rPr lang="en-US" sz="1400">
                <a:solidFill>
                  <a:srgbClr val="3f7f5f"/>
                </a:solidFill>
                <a:latin typeface="Consolas"/>
                <a:ea typeface="Calibri"/>
              </a:rPr>
              <a:t>// Publisher to the robot's velocity command topic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ros::Subscriber </a:t>
            </a:r>
            <a:r>
              <a:rPr lang="en-US" sz="1400">
                <a:solidFill>
                  <a:srgbClr val="0000c0"/>
                </a:solidFill>
                <a:latin typeface="Consolas"/>
                <a:ea typeface="Calibri"/>
              </a:rPr>
              <a:t>laserSub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; </a:t>
            </a:r>
            <a:r>
              <a:rPr lang="en-US" sz="1400">
                <a:solidFill>
                  <a:srgbClr val="3f7f5f"/>
                </a:solidFill>
                <a:latin typeface="Consolas"/>
                <a:ea typeface="Calibri"/>
              </a:rPr>
              <a:t>// Subscriber to the robot's laser scan topic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bool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1400">
                <a:solidFill>
                  <a:srgbClr val="0000c0"/>
                </a:solidFill>
                <a:latin typeface="Consolas"/>
                <a:ea typeface="Calibri"/>
              </a:rPr>
              <a:t>keepMoving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; </a:t>
            </a:r>
            <a:r>
              <a:rPr lang="en-US" sz="1400">
                <a:solidFill>
                  <a:srgbClr val="3f7f5f"/>
                </a:solidFill>
                <a:latin typeface="Consolas"/>
                <a:ea typeface="Calibri"/>
              </a:rPr>
              <a:t>// Indicates whether the robot should continue moving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moveForward();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scanCallback(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sensor_msgs::LaserScan::ConstPtr&amp; scan);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};</a:t>
            </a:r>
            <a:endParaRPr/>
          </a:p>
        </p:txBody>
      </p:sp>
      <p:sp>
        <p:nvSpPr>
          <p:cNvPr id="255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Stopper.cpp (1)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609480" y="1447920"/>
            <a:ext cx="7848360" cy="45658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#include </a:t>
            </a:r>
            <a:r>
              <a:rPr lang="en-US" sz="1400">
                <a:solidFill>
                  <a:srgbClr val="2a00ff"/>
                </a:solidFill>
                <a:latin typeface="Consolas"/>
                <a:ea typeface="Calibri"/>
              </a:rPr>
              <a:t>"Stopper.h"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#include </a:t>
            </a:r>
            <a:r>
              <a:rPr lang="en-US" sz="1400">
                <a:solidFill>
                  <a:srgbClr val="2a00ff"/>
                </a:solidFill>
                <a:latin typeface="Consolas"/>
                <a:ea typeface="Calibri"/>
              </a:rPr>
              <a:t>"geometry_msgs/Twist.h"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Stopper::Stopper()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keepMoving =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true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3f7f5f"/>
                </a:solidFill>
                <a:latin typeface="Consolas"/>
                <a:ea typeface="Calibri"/>
              </a:rPr>
              <a:t>// Advertise a new publisher for the robot's velocity command topic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commandPub = node.advertise&lt;geometry_msgs::Twist&gt;(</a:t>
            </a:r>
            <a:r>
              <a:rPr lang="en-US" sz="1400">
                <a:solidFill>
                  <a:srgbClr val="2a00ff"/>
                </a:solidFill>
                <a:latin typeface="Consolas"/>
                <a:ea typeface="Calibri"/>
              </a:rPr>
              <a:t>" /cmd_vel_mux/input/teleop"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, 10);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3f7f5f"/>
                </a:solidFill>
                <a:latin typeface="Consolas"/>
                <a:ea typeface="Calibri"/>
              </a:rPr>
              <a:t>// Subscribe to the simulated robot's laser scan topic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laserSub = node.subscribe(</a:t>
            </a:r>
            <a:r>
              <a:rPr lang="en-US" sz="1400">
                <a:solidFill>
                  <a:srgbClr val="2a00ff"/>
                </a:solidFill>
                <a:latin typeface="Consolas"/>
                <a:ea typeface="Calibri"/>
              </a:rPr>
              <a:t>"scan"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, 1, &amp;Stopper::scanCallback,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f7f5f"/>
                </a:solidFill>
                <a:latin typeface="Consolas"/>
                <a:ea typeface="Calibri"/>
              </a:rPr>
              <a:t>// Send a velocity command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Stopper::moveForward()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geometry_msgs::Twist msg; </a:t>
            </a:r>
            <a:r>
              <a:rPr lang="en-US" sz="1400">
                <a:solidFill>
                  <a:srgbClr val="3f7f5f"/>
                </a:solidFill>
                <a:latin typeface="Consolas"/>
                <a:ea typeface="Calibri"/>
              </a:rPr>
              <a:t>// The default constructor will set all commands to 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msg.linear.x = FORWARD_SPEED_MPS;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commandPub.publish(msg);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  <p:sp>
        <p:nvSpPr>
          <p:cNvPr id="258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Gazebo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多机器人仿真器；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像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Stage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一样，它能够模拟机器人，传感器和物体，并且在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3D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模式下也是如此；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包括精确的刚体物理模拟，并生成真实的传感器反馈；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允许设计用于操作物理机器人的代码在人工环境中执行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Gazebo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正在开源机器人基金会（ 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Open Source Robotics Foundation, OSRF 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）积极开发。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pic>
        <p:nvPicPr>
          <p:cNvPr id="9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38880" y="380880"/>
            <a:ext cx="837720" cy="12038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Stopper.cpp (2)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609480" y="1295280"/>
            <a:ext cx="7848360" cy="499212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f7f5f"/>
                </a:solidFill>
                <a:latin typeface="Consolas"/>
                <a:ea typeface="Calibri"/>
              </a:rPr>
              <a:t>// Process the incoming laser scan message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Stopper::scanCallback(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sensor_msgs::LaserScan::ConstPtr&amp; scan)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bool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isObstacleInFront =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false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3f7f5f"/>
                </a:solidFill>
                <a:latin typeface="Consolas"/>
                <a:ea typeface="Calibri"/>
              </a:rPr>
              <a:t>// Find the closest range between the defined minimum and maximum angles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minIndex = ceil((MIN_SCAN_ANGLE - scan-&gt;angle_min) / scan-&gt;angle_increment);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maxIndex = floor((MAX_SCAN_ANGLE - scan-&gt;angle_min) / scan-&gt;angle_increment);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for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currIndex = minIndex + 1; currIndex &lt;= maxIndex; currIndex++)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(scan-&gt;ranges[currIndex] &lt; MIN_DIST_FROM_OBSTACLE)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    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isObstacleInFront =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true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       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break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(isObstacleInFront)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ROS_INFO(</a:t>
            </a:r>
            <a:r>
              <a:rPr lang="en-US" sz="1400">
                <a:solidFill>
                  <a:srgbClr val="2a00ff"/>
                </a:solidFill>
                <a:latin typeface="Consolas"/>
                <a:ea typeface="Calibri"/>
              </a:rPr>
              <a:t>"Stop!"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keepMoving =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false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  <p:sp>
        <p:nvSpPr>
          <p:cNvPr id="261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Stopper.cpp (3)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609480" y="1447920"/>
            <a:ext cx="7848360" cy="307404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Stopper::startMoving()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ros::Rate rate(10);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ROS_INFO(</a:t>
            </a:r>
            <a:r>
              <a:rPr lang="en-US" sz="1400">
                <a:solidFill>
                  <a:srgbClr val="2a00ff"/>
                </a:solidFill>
                <a:latin typeface="Consolas"/>
                <a:ea typeface="Calibri"/>
              </a:rPr>
              <a:t>"Start moving"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3f7f5f"/>
                </a:solidFill>
                <a:latin typeface="Consolas"/>
                <a:ea typeface="Calibri"/>
              </a:rPr>
              <a:t>// Keep spinning loop until user presses Ctrl+C or the robot got too close to an obstacle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(ros::ok() &amp;&amp; keepMoving)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moveForward();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ros::spinOnce(); </a:t>
            </a:r>
            <a:r>
              <a:rPr lang="en-US" sz="1400">
                <a:solidFill>
                  <a:srgbClr val="3f7f5f"/>
                </a:solidFill>
                <a:latin typeface="Consolas"/>
                <a:ea typeface="Calibri"/>
              </a:rPr>
              <a:t>// Need to call this function often to allow ROS to process incoming messages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rate.sleep();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  <p:sp>
        <p:nvSpPr>
          <p:cNvPr id="264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run_stopper.cpp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609480" y="1447920"/>
            <a:ext cx="7848360" cy="307404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#include </a:t>
            </a:r>
            <a:r>
              <a:rPr lang="en-US" sz="1400">
                <a:solidFill>
                  <a:srgbClr val="2a00ff"/>
                </a:solidFill>
                <a:latin typeface="Consolas"/>
                <a:ea typeface="Calibri"/>
              </a:rPr>
              <a:t>"Stopper.h"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main(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argc,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char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**argv)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3f7f5f"/>
                </a:solidFill>
                <a:latin typeface="Consolas"/>
                <a:ea typeface="Calibri"/>
              </a:rPr>
              <a:t>// Initiate new ROS node named "stopper"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ros::init(argc, argv, </a:t>
            </a:r>
            <a:r>
              <a:rPr lang="en-US" sz="1400">
                <a:solidFill>
                  <a:srgbClr val="2a00ff"/>
                </a:solidFill>
                <a:latin typeface="Consolas"/>
                <a:ea typeface="Calibri"/>
              </a:rPr>
              <a:t>"stopper"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3f7f5f"/>
                </a:solidFill>
                <a:latin typeface="Consolas"/>
                <a:ea typeface="Calibri"/>
              </a:rPr>
              <a:t>// Create new stopper object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Stopper stopper;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3f7f5f"/>
                </a:solidFill>
                <a:latin typeface="Consolas"/>
                <a:ea typeface="Calibri"/>
              </a:rPr>
              <a:t>// Start the movement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stopper.startMoving();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4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0;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};</a:t>
            </a:r>
            <a:endParaRPr/>
          </a:p>
        </p:txBody>
      </p:sp>
      <p:sp>
        <p:nvSpPr>
          <p:cNvPr id="267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Edit the following lines in CMakeLists.txt: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CMakeLists.txt</a:t>
            </a:r>
            <a:endParaRPr/>
          </a:p>
        </p:txBody>
      </p:sp>
      <p:sp>
        <p:nvSpPr>
          <p:cNvPr id="270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sp>
        <p:nvSpPr>
          <p:cNvPr id="271" name="CustomShape 4"/>
          <p:cNvSpPr/>
          <p:nvPr/>
        </p:nvSpPr>
        <p:spPr>
          <a:xfrm>
            <a:off x="990720" y="2133720"/>
            <a:ext cx="7314840" cy="222156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cmake_minimum_required(VERSION 2.8.3)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project(my_stage)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## Declare a cpp executable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</a:rPr>
              <a:t>add_executable(stopper src/Stopper.cpp src/run_stopper.cpp)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## Specify libraries to link a library or executable target against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</a:rPr>
              <a:t>target_link_libraries(stopper ${catkin_LIBRARIES})</a:t>
            </a:r>
            <a:endParaRPr/>
          </a:p>
        </p:txBody>
      </p:sp>
    </p:spTree>
  </p:cSld>
  <p:transition>
    <p:fade/>
  </p:transition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Launch File</a:t>
            </a:r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Launch file for launching both Gazebo and the stopper node: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 run the launch file:</a:t>
            </a:r>
            <a:endParaRPr/>
          </a:p>
        </p:txBody>
      </p:sp>
      <p:sp>
        <p:nvSpPr>
          <p:cNvPr id="274" name="CustomShape 3"/>
          <p:cNvSpPr/>
          <p:nvPr/>
        </p:nvSpPr>
        <p:spPr>
          <a:xfrm>
            <a:off x="685800" y="5181480"/>
            <a:ext cx="7162560" cy="3952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roslaunch wander_bot stopper.launch</a:t>
            </a:r>
            <a:endParaRPr/>
          </a:p>
        </p:txBody>
      </p:sp>
      <p:sp>
        <p:nvSpPr>
          <p:cNvPr id="275" name="TextShape 4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sp>
        <p:nvSpPr>
          <p:cNvPr id="276" name="CustomShape 5"/>
          <p:cNvSpPr/>
          <p:nvPr/>
        </p:nvSpPr>
        <p:spPr>
          <a:xfrm>
            <a:off x="685800" y="2209680"/>
            <a:ext cx="7695720" cy="283284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&lt;launch&gt;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</a:t>
            </a:r>
            <a:r>
              <a:rPr lang="en-US">
                <a:solidFill>
                  <a:srgbClr val="000000"/>
                </a:solidFill>
                <a:latin typeface="Calibri"/>
              </a:rPr>
              <a:t>&lt;param name="/use_sim_time" value="true" /&gt;   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</a:t>
            </a:r>
            <a:r>
              <a:rPr lang="en-US">
                <a:solidFill>
                  <a:srgbClr val="000000"/>
                </a:solidFill>
                <a:latin typeface="Calibri"/>
              </a:rPr>
              <a:t>&lt;!-- Launch turtle bot world --&gt;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</a:t>
            </a:r>
            <a:r>
              <a:rPr lang="en-US">
                <a:solidFill>
                  <a:srgbClr val="000000"/>
                </a:solidFill>
                <a:latin typeface="Calibri"/>
              </a:rPr>
              <a:t>&lt;include file="$(find turtlebot_gazebo)/launch/turtlebot_world.launch"/&gt;  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</a:t>
            </a:r>
            <a:r>
              <a:rPr lang="en-US">
                <a:solidFill>
                  <a:srgbClr val="000000"/>
                </a:solidFill>
                <a:latin typeface="Calibri"/>
              </a:rPr>
              <a:t>&lt;!-- Launch stopper node --&gt;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</a:t>
            </a:r>
            <a:r>
              <a:rPr lang="en-US">
                <a:solidFill>
                  <a:srgbClr val="000000"/>
                </a:solidFill>
                <a:latin typeface="Calibri"/>
              </a:rPr>
              <a:t>&lt;node name="stopper" pkg="wander_bot" type="stopper" output="screen"/&gt;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&lt;/launch&gt;</a:t>
            </a:r>
            <a:endParaRPr/>
          </a:p>
        </p:txBody>
      </p:sp>
    </p:spTree>
  </p:cSld>
  <p:transition>
    <p:fade/>
  </p:transition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ROS Clock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Normally, ROS client libraries use the computer's system clock as the "wall-clock“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When you are running a simulation or playing back logged data, it is often desirable to instead have the system use a simulated clock so that you can have accelerated, slowed, or stepped control over your system's perceived time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 support this, the ROS client libraries can listen to the /clock topic that is used to publish "simulation time“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 that purpose, set the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/use_sim_time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parameter to true 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before the node is initialized</a:t>
            </a:r>
            <a:endParaRPr/>
          </a:p>
        </p:txBody>
      </p:sp>
      <p:sp>
        <p:nvSpPr>
          <p:cNvPr id="279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Turtlebot Initial Position</a:t>
            </a: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pic>
        <p:nvPicPr>
          <p:cNvPr id="28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676520"/>
            <a:ext cx="7382880" cy="403812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Turtlebot Final Position</a:t>
            </a:r>
            <a:endParaRPr/>
          </a:p>
        </p:txBody>
      </p:sp>
      <p:sp>
        <p:nvSpPr>
          <p:cNvPr id="284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pic>
        <p:nvPicPr>
          <p:cNvPr id="28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1676520"/>
            <a:ext cx="7924320" cy="433440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Ex. 4 (For Submission)</a:t>
            </a:r>
            <a:endParaRPr/>
          </a:p>
        </p:txBody>
      </p:sp>
      <p:sp>
        <p:nvSpPr>
          <p:cNvPr id="287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Implement a simple walker algorithm much like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 Roomba robot vaccum cleaner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robot should move forward until it reaches an obstacle, then rotate in place until the way ahead is clear, then move forward again and repeat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Bonus: rotate the robot in the direction that is more free from obstacles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8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Gazebo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u="sng">
                <a:solidFill>
                  <a:srgbClr val="0070c0"/>
                </a:solidFill>
                <a:latin typeface="Calibri"/>
              </a:rPr>
              <a:t>Gazebo Demo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1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6520" y="1371600"/>
            <a:ext cx="6106680" cy="426672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Gazebo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ROS Indigo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预装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Gazebo V2.2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，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ROS </a:t>
            </a:r>
            <a:r>
              <a:rPr lang="en-US" sz="3200">
                <a:solidFill>
                  <a:srgbClr val="ff0000"/>
                </a:solidFill>
                <a:latin typeface="Calibri"/>
              </a:rPr>
              <a:t>K*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预装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Gazebo V</a:t>
            </a:r>
            <a:r>
              <a:rPr lang="en-US" sz="3200">
                <a:solidFill>
                  <a:srgbClr val="ff0000"/>
                </a:solidFill>
                <a:latin typeface="Calibri"/>
              </a:rPr>
              <a:t>？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Gazebo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主页： </a:t>
            </a:r>
            <a:r>
              <a:rPr lang="en-US" sz="3200" u="sng">
                <a:solidFill>
                  <a:srgbClr val="0070c0"/>
                </a:solidFill>
                <a:latin typeface="Calibri"/>
              </a:rPr>
              <a:t>http://gazebosim.org/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Gazebo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教程：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3200" u="sng">
                <a:solidFill>
                  <a:srgbClr val="0070c0"/>
                </a:solidFill>
                <a:latin typeface="Calibri"/>
              </a:rPr>
              <a:t>http://gazebosim.org/tutorials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5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Gazebo 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架构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 u="sng">
                <a:solidFill>
                  <a:srgbClr val="000000"/>
                </a:solidFill>
                <a:latin typeface="Calibri"/>
              </a:rPr>
              <a:t>Gazebo consists of two processes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服务器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: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运行物理循环和生成传感器数据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执行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: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 gzserver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库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: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 Physics, Sensors, Rendering, Transport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客户端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: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提供用户接口和仿真器可视化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执行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: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 gzclient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库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: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 Transport, Rendering, GUI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Gazebo 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架构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(C)2016 Roi Yehoshua</a:t>
            </a:r>
            <a:endParaRPr/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2057400"/>
            <a:ext cx="7924320" cy="332928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