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Roboto Slab"/>
      <p:regular r:id="rId32"/>
      <p:bold r:id="rId33"/>
    </p:embeddedFont>
    <p:embeddedFont>
      <p:font typeface="Montserrat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05F4DE-DDD8-47AD-A049-530FE64585EB}">
  <a:tblStyle styleId="{F805F4DE-DDD8-47AD-A049-530FE64585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4.xml"/><Relationship Id="rId41" Type="http://schemas.openxmlformats.org/officeDocument/2006/relationships/font" Target="fonts/Lat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Slab-bold.fntdata"/><Relationship Id="rId10" Type="http://schemas.openxmlformats.org/officeDocument/2006/relationships/slide" Target="slides/slide4.xml"/><Relationship Id="rId32" Type="http://schemas.openxmlformats.org/officeDocument/2006/relationships/font" Target="fonts/RobotoSlab-regular.fntdata"/><Relationship Id="rId13" Type="http://schemas.openxmlformats.org/officeDocument/2006/relationships/slide" Target="slides/slide7.xml"/><Relationship Id="rId35" Type="http://schemas.openxmlformats.org/officeDocument/2006/relationships/font" Target="fonts/Montserrat-bold.fntdata"/><Relationship Id="rId12" Type="http://schemas.openxmlformats.org/officeDocument/2006/relationships/slide" Target="slides/slide6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9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1.xml"/><Relationship Id="rId39" Type="http://schemas.openxmlformats.org/officeDocument/2006/relationships/font" Target="fonts/Lato-bold.fntdata"/><Relationship Id="rId16" Type="http://schemas.openxmlformats.org/officeDocument/2006/relationships/slide" Target="slides/slide10.xml"/><Relationship Id="rId38" Type="http://schemas.openxmlformats.org/officeDocument/2006/relationships/font" Target="fonts/La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0e4c7a862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0e4c7a862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0ce104349c_1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0ce104349c_1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0ce104349c_1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0ce104349c_1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aarav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0ce104349c_1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0ce104349c_1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0ce104349c_1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0ce104349c_1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aarav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0ce104349c_1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0ce104349c_1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0ce104349c_1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0ce104349c_1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aarav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0ce104349c_1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0ce104349c_1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0e4c7a862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0e4c7a862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e4c7a862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e4c7a862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e104349c_1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e104349c_1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aarav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0e4c7a862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0e4c7a862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0ce104349c_1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0ce104349c_1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0ce104349c_1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0ce104349c_1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aarav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0ce104349c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0ce104349c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0ce104349c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0ce104349c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0ce104349c_1_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0ce104349c_1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e104349c_1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e104349c_1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ce104349c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ce104349c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aarav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0ce104349c_1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0ce104349c_1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ce104349c_1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0ce104349c_1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aarav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0ce104349c_1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0ce104349c_1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ce104349c_1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0ce104349c_1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aarav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ce104349c_1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ce104349c_1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aarav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catalog.data.gov/dataset/supply-chain-shipment-pricing-data-07d29" TargetMode="External"/><Relationship Id="rId4" Type="http://schemas.openxmlformats.org/officeDocument/2006/relationships/hyperlink" Target="https://weka.sourceforge.io/doc.stable/weka/classifiers/bayes/NaiveBayes.html" TargetMode="External"/><Relationship Id="rId5" Type="http://schemas.openxmlformats.org/officeDocument/2006/relationships/hyperlink" Target="https://weka.sourceforge.io/doc.stable/weka/classifiers/trees/J48.html" TargetMode="External"/><Relationship Id="rId6" Type="http://schemas.openxmlformats.org/officeDocument/2006/relationships/hyperlink" Target="https://weka.sourceforge.io/doc.dev/weka/classifiers/rules/OneR.html" TargetMode="External"/><Relationship Id="rId7" Type="http://schemas.openxmlformats.org/officeDocument/2006/relationships/hyperlink" Target="https://weka.sourceforge.io/doc.dev/weka/classifiers/trees/RandomForest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3227602" y="17148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Classification of Medical Supply Shipments</a:t>
            </a:r>
            <a:endParaRPr sz="29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2975627" y="3272725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BC34A"/>
                </a:solidFill>
                <a:latin typeface="Roboto Slab"/>
                <a:ea typeface="Roboto Slab"/>
                <a:cs typeface="Roboto Slab"/>
                <a:sym typeface="Roboto Slab"/>
              </a:rPr>
              <a:t>By: Aarav Gupta, Rohith Yelisetty</a:t>
            </a:r>
            <a:endParaRPr sz="2400">
              <a:solidFill>
                <a:srgbClr val="8BC34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Selection Methods</a:t>
            </a:r>
            <a:endParaRPr/>
          </a:p>
        </p:txBody>
      </p:sp>
      <p:sp>
        <p:nvSpPr>
          <p:cNvPr id="204" name="Google Shape;204;p22"/>
          <p:cNvSpPr txBox="1"/>
          <p:nvPr>
            <p:ph idx="1" type="body"/>
          </p:nvPr>
        </p:nvSpPr>
        <p:spPr>
          <a:xfrm>
            <a:off x="1297500" y="1338950"/>
            <a:ext cx="7038900" cy="3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02"/>
              <a:t>ReliefFAttributeEval → Assesses the importance of an attribute by repeatedly sampling instances and comparing the attribute's value with the nearest instance from both the same class and a different class</a:t>
            </a:r>
            <a:endParaRPr sz="14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402"/>
              <a:t>CorrelationAttributeEval → Assesses the importance of an attribute by calculating the Pearson correlation between the attribute and the class</a:t>
            </a:r>
            <a:endParaRPr sz="14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402"/>
              <a:t>GainRatioAttributeEval → Assesses the significance of an attribute by calculating the gain ratio about the class</a:t>
            </a:r>
            <a:endParaRPr sz="14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402"/>
              <a:t>CfsSubsetEval → Determines the value of a subset of attributes by considering both the individual predictive strength of each feature and the redundancy among them</a:t>
            </a:r>
            <a:endParaRPr sz="14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402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ReliefFAttributeEval</a:t>
            </a:r>
            <a:endParaRPr/>
          </a:p>
        </p:txBody>
      </p:sp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761925" y="18201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Arbitrary cutoff value of ≤ 0.1</a:t>
            </a:r>
            <a:endParaRPr/>
          </a:p>
        </p:txBody>
      </p:sp>
      <p:pic>
        <p:nvPicPr>
          <p:cNvPr id="211" name="Google Shape;211;p23"/>
          <p:cNvPicPr preferRelativeResize="0"/>
          <p:nvPr/>
        </p:nvPicPr>
        <p:blipFill rotWithShape="1">
          <a:blip r:embed="rId3">
            <a:alphaModFix/>
          </a:blip>
          <a:srcRect b="7710" l="28010" r="1646" t="26217"/>
          <a:stretch/>
        </p:blipFill>
        <p:spPr>
          <a:xfrm>
            <a:off x="3594579" y="1091650"/>
            <a:ext cx="4745562" cy="3577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23"/>
          <p:cNvCxnSpPr/>
          <p:nvPr/>
        </p:nvCxnSpPr>
        <p:spPr>
          <a:xfrm flipH="1" rot="10800000">
            <a:off x="2885875" y="2304245"/>
            <a:ext cx="5825700" cy="26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>
            <p:ph idx="1" type="body"/>
          </p:nvPr>
        </p:nvSpPr>
        <p:spPr>
          <a:xfrm>
            <a:off x="801200" y="16178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Arbitrary cutoff value of ≤ 0.1</a:t>
            </a:r>
            <a:endParaRPr/>
          </a:p>
        </p:txBody>
      </p:sp>
      <p:pic>
        <p:nvPicPr>
          <p:cNvPr id="218" name="Google Shape;218;p24"/>
          <p:cNvPicPr preferRelativeResize="0"/>
          <p:nvPr/>
        </p:nvPicPr>
        <p:blipFill rotWithShape="1">
          <a:blip r:embed="rId3">
            <a:alphaModFix/>
          </a:blip>
          <a:srcRect b="8237" l="28768" r="1757" t="31637"/>
          <a:stretch/>
        </p:blipFill>
        <p:spPr>
          <a:xfrm>
            <a:off x="3152948" y="1048425"/>
            <a:ext cx="5537053" cy="365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4"/>
          <p:cNvSpPr txBox="1"/>
          <p:nvPr/>
        </p:nvSpPr>
        <p:spPr>
          <a:xfrm>
            <a:off x="8542175" y="4776325"/>
            <a:ext cx="4851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CorrelationAttributeEval</a:t>
            </a:r>
            <a:endParaRPr/>
          </a:p>
        </p:txBody>
      </p:sp>
      <p:cxnSp>
        <p:nvCxnSpPr>
          <p:cNvPr id="221" name="Google Shape;221;p24"/>
          <p:cNvCxnSpPr/>
          <p:nvPr/>
        </p:nvCxnSpPr>
        <p:spPr>
          <a:xfrm flipH="1" rot="10800000">
            <a:off x="1805050" y="3071574"/>
            <a:ext cx="7122600" cy="32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idx="1" type="body"/>
          </p:nvPr>
        </p:nvSpPr>
        <p:spPr>
          <a:xfrm>
            <a:off x="761925" y="18702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Arbitrary cutoff value of ≤ 0.1</a:t>
            </a:r>
            <a:endParaRPr/>
          </a:p>
        </p:txBody>
      </p:sp>
      <p:pic>
        <p:nvPicPr>
          <p:cNvPr id="227" name="Google Shape;227;p25"/>
          <p:cNvPicPr preferRelativeResize="0"/>
          <p:nvPr/>
        </p:nvPicPr>
        <p:blipFill rotWithShape="1">
          <a:blip r:embed="rId3">
            <a:alphaModFix/>
          </a:blip>
          <a:srcRect b="1794" l="25570" r="1473" t="36336"/>
          <a:stretch/>
        </p:blipFill>
        <p:spPr>
          <a:xfrm>
            <a:off x="3222900" y="1145700"/>
            <a:ext cx="5517352" cy="363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GainRatioAttributeEval</a:t>
            </a:r>
            <a:endParaRPr/>
          </a:p>
        </p:txBody>
      </p:sp>
      <p:cxnSp>
        <p:nvCxnSpPr>
          <p:cNvPr id="229" name="Google Shape;229;p25"/>
          <p:cNvCxnSpPr/>
          <p:nvPr/>
        </p:nvCxnSpPr>
        <p:spPr>
          <a:xfrm flipH="1" rot="10800000">
            <a:off x="2290800" y="2747573"/>
            <a:ext cx="6853200" cy="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6"/>
          <p:cNvPicPr preferRelativeResize="0"/>
          <p:nvPr/>
        </p:nvPicPr>
        <p:blipFill rotWithShape="1">
          <a:blip r:embed="rId3">
            <a:alphaModFix/>
          </a:blip>
          <a:srcRect b="8333" l="34094" r="1235" t="49853"/>
          <a:stretch/>
        </p:blipFill>
        <p:spPr>
          <a:xfrm>
            <a:off x="1363142" y="1220775"/>
            <a:ext cx="6417720" cy="360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6"/>
          <p:cNvSpPr txBox="1"/>
          <p:nvPr/>
        </p:nvSpPr>
        <p:spPr>
          <a:xfrm>
            <a:off x="8542175" y="4776325"/>
            <a:ext cx="4851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CfsSubsetEval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Attribute Selection</a:t>
            </a:r>
            <a:endParaRPr/>
          </a:p>
        </p:txBody>
      </p:sp>
      <p:sp>
        <p:nvSpPr>
          <p:cNvPr id="242" name="Google Shape;242;p27"/>
          <p:cNvSpPr txBox="1"/>
          <p:nvPr>
            <p:ph idx="1" type="body"/>
          </p:nvPr>
        </p:nvSpPr>
        <p:spPr>
          <a:xfrm>
            <a:off x="1297500" y="13078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Removed Attributes:</a:t>
            </a:r>
            <a:endParaRPr sz="1400"/>
          </a:p>
          <a:p>
            <a:pPr indent="-3175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‘project code’</a:t>
            </a:r>
            <a:endParaRPr sz="1400"/>
          </a:p>
          <a:p>
            <a:pPr indent="-3175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‘pq #’ </a:t>
            </a:r>
            <a:endParaRPr sz="1400"/>
          </a:p>
          <a:p>
            <a:pPr indent="-3175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‘managed by’</a:t>
            </a:r>
            <a:endParaRPr sz="1400"/>
          </a:p>
          <a:p>
            <a:pPr indent="-3175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‘fulfill via’ </a:t>
            </a:r>
            <a:endParaRPr sz="1400"/>
          </a:p>
          <a:p>
            <a:pPr indent="-3175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‘first line designation’</a:t>
            </a:r>
            <a:endParaRPr sz="1400"/>
          </a:p>
          <a:p>
            <a:pPr indent="-3175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‘pq first sent to client date’ </a:t>
            </a:r>
            <a:endParaRPr sz="1400"/>
          </a:p>
          <a:p>
            <a:pPr indent="-3175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‘po sent to vendor date’</a:t>
            </a:r>
            <a:endParaRPr sz="1400"/>
          </a:p>
          <a:p>
            <a:pPr indent="-3175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‘scheduled delivery date’</a:t>
            </a:r>
            <a:endParaRPr sz="1400"/>
          </a:p>
          <a:p>
            <a:pPr indent="-3175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‘delivered to client date’</a:t>
            </a:r>
            <a:endParaRPr sz="1400"/>
          </a:p>
          <a:p>
            <a:pPr indent="-3175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‘delivery recorded date’</a:t>
            </a:r>
            <a:endParaRPr sz="1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Train/Validation/Test Split</a:t>
            </a:r>
            <a:endParaRPr/>
          </a:p>
        </p:txBody>
      </p:sp>
      <p:sp>
        <p:nvSpPr>
          <p:cNvPr id="248" name="Google Shape;248;p28"/>
          <p:cNvSpPr txBox="1"/>
          <p:nvPr>
            <p:ph idx="1" type="body"/>
          </p:nvPr>
        </p:nvSpPr>
        <p:spPr>
          <a:xfrm>
            <a:off x="876600" y="2086050"/>
            <a:ext cx="7038900" cy="15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70/15/15 split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Training → 2,890 instances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Validation → 619 instances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Testing → 620 instances</a:t>
            </a:r>
            <a:endParaRPr/>
          </a:p>
        </p:txBody>
      </p:sp>
      <p:pic>
        <p:nvPicPr>
          <p:cNvPr id="249" name="Google Shape;2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5425" y="1837450"/>
            <a:ext cx="5493357" cy="229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8"/>
          <p:cNvSpPr txBox="1"/>
          <p:nvPr/>
        </p:nvSpPr>
        <p:spPr>
          <a:xfrm>
            <a:off x="8542175" y="4776325"/>
            <a:ext cx="4851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Compatibility</a:t>
            </a:r>
            <a:endParaRPr/>
          </a:p>
        </p:txBody>
      </p:sp>
      <p:sp>
        <p:nvSpPr>
          <p:cNvPr id="256" name="Google Shape;256;p29"/>
          <p:cNvSpPr txBox="1"/>
          <p:nvPr>
            <p:ph idx="1" type="body"/>
          </p:nvPr>
        </p:nvSpPr>
        <p:spPr>
          <a:xfrm>
            <a:off x="1297500" y="10163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Train and test datasets had different attribute labels, leading to errors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Solution Implemented: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Converted each CSV file into an ARFF file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Opened the FullSampledDataset ARFF file for each attribute selection method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Copied data from the “@attribute” section down to the “@data” signature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Pasted this data into the train and test ARFF files for the attribute selection</a:t>
            </a:r>
            <a:endParaRPr sz="1200"/>
          </a:p>
        </p:txBody>
      </p:sp>
      <p:pic>
        <p:nvPicPr>
          <p:cNvPr id="257" name="Google Shape;2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8425" y="296450"/>
            <a:ext cx="2853451" cy="16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9"/>
          <p:cNvPicPr preferRelativeResize="0"/>
          <p:nvPr/>
        </p:nvPicPr>
        <p:blipFill rotWithShape="1">
          <a:blip r:embed="rId4">
            <a:alphaModFix/>
          </a:blip>
          <a:srcRect b="32741" l="0" r="0" t="0"/>
          <a:stretch/>
        </p:blipFill>
        <p:spPr>
          <a:xfrm>
            <a:off x="637625" y="3491425"/>
            <a:ext cx="3212668" cy="1404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9" name="Google Shape;259;p29"/>
          <p:cNvSpPr txBox="1"/>
          <p:nvPr/>
        </p:nvSpPr>
        <p:spPr>
          <a:xfrm>
            <a:off x="151300" y="4074825"/>
            <a:ext cx="7890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Top: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0" name="Google Shape;260;p29"/>
          <p:cNvCxnSpPr/>
          <p:nvPr/>
        </p:nvCxnSpPr>
        <p:spPr>
          <a:xfrm>
            <a:off x="254000" y="3674875"/>
            <a:ext cx="453900" cy="6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61" name="Google Shape;261;p29"/>
          <p:cNvPicPr preferRelativeResize="0"/>
          <p:nvPr/>
        </p:nvPicPr>
        <p:blipFill rotWithShape="1">
          <a:blip r:embed="rId5">
            <a:alphaModFix/>
          </a:blip>
          <a:srcRect b="7394" l="0" r="0" t="40009"/>
          <a:stretch/>
        </p:blipFill>
        <p:spPr>
          <a:xfrm>
            <a:off x="5075450" y="3523988"/>
            <a:ext cx="3906425" cy="133957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2" name="Google Shape;262;p29"/>
          <p:cNvSpPr txBox="1"/>
          <p:nvPr/>
        </p:nvSpPr>
        <p:spPr>
          <a:xfrm>
            <a:off x="4362650" y="4000250"/>
            <a:ext cx="7890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Bottom: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3" name="Google Shape;263;p29"/>
          <p:cNvCxnSpPr/>
          <p:nvPr/>
        </p:nvCxnSpPr>
        <p:spPr>
          <a:xfrm>
            <a:off x="4820600" y="3653275"/>
            <a:ext cx="648600" cy="39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269" name="Google Shape;269;p30"/>
          <p:cNvSpPr txBox="1"/>
          <p:nvPr>
            <p:ph idx="1" type="body"/>
          </p:nvPr>
        </p:nvSpPr>
        <p:spPr>
          <a:xfrm>
            <a:off x="1297500" y="1124075"/>
            <a:ext cx="7038900" cy="3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bayes.NaiveBayes → Calculates the probability of a class based on feature independence assumptions and determines numeric estimator precision values from the training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trees.J48 → Implements the C4.5 decision tree algorithm, which can generate pruned or unpruned decision trees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rules.OneR → Creates a classifier using the One Rule (1R) algorithm, which selects a single attribute that best predicts the target variable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rules.RandomForest → Builds a Random Forest, an ensemble of decision trees where each tree is trained on a random subset of the data and features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Accuracy Percentage</a:t>
            </a:r>
            <a:endParaRPr/>
          </a:p>
        </p:txBody>
      </p:sp>
      <p:graphicFrame>
        <p:nvGraphicFramePr>
          <p:cNvPr id="275" name="Google Shape;275;p31"/>
          <p:cNvGraphicFramePr/>
          <p:nvPr/>
        </p:nvGraphicFramePr>
        <p:xfrm>
          <a:off x="358025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{F805F4DE-DDD8-47AD-A049-530FE64585EB}</a:tableStyleId>
              </a:tblPr>
              <a:tblGrid>
                <a:gridCol w="1103325"/>
                <a:gridCol w="1421025"/>
                <a:gridCol w="1129300"/>
                <a:gridCol w="1217900"/>
                <a:gridCol w="1217900"/>
                <a:gridCol w="1217900"/>
                <a:gridCol w="1217900"/>
              </a:tblGrid>
              <a:tr h="535925"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 rowSpan="2" hMerge="1"/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Attribute Selection Methods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53592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ReliefF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Correlation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GainRatio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CfsSubset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Personal Selection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925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Models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NaiveBayes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96.61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85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94.19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92.74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81.94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06666"/>
                    </a:solidFill>
                  </a:tcPr>
                </a:tc>
              </a:tr>
              <a:tr h="5359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J48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99.68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99.19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99.35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97.26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99.35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5359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OneR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93.23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93.23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93.23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93.23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93.23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5359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RandomForest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99.19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99.68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99.68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97.58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99.68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 and Project Goal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125700" y="1035300"/>
            <a:ext cx="7038900" cy="3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Dataset provides information on shipments of antiretroviral drugs and HIV lab supplies to various countries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</a:t>
            </a:r>
            <a:r>
              <a:rPr lang="en" sz="1500"/>
              <a:t>rovides valuable insights into global spending on health commodities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Proper categorization of key attributes can improve supply chain efficiency by reducing manual errors and optimizing logistics workflows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We are predicting the </a:t>
            </a:r>
            <a:r>
              <a:rPr b="1" lang="en" sz="1500" u="sng"/>
              <a:t>sub-classification</a:t>
            </a:r>
            <a:r>
              <a:rPr lang="en" sz="1500"/>
              <a:t> of each shipment.</a:t>
            </a:r>
            <a:endParaRPr sz="1500"/>
          </a:p>
        </p:txBody>
      </p:sp>
      <p:sp>
        <p:nvSpPr>
          <p:cNvPr id="142" name="Google Shape;142;p14"/>
          <p:cNvSpPr txBox="1"/>
          <p:nvPr/>
        </p:nvSpPr>
        <p:spPr>
          <a:xfrm>
            <a:off x="8542175" y="4776325"/>
            <a:ext cx="4851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Best Model Error Comparison</a:t>
            </a:r>
            <a:endParaRPr/>
          </a:p>
        </p:txBody>
      </p:sp>
      <p:graphicFrame>
        <p:nvGraphicFramePr>
          <p:cNvPr id="281" name="Google Shape;281;p32"/>
          <p:cNvGraphicFramePr/>
          <p:nvPr/>
        </p:nvGraphicFramePr>
        <p:xfrm>
          <a:off x="1197450" y="117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{F805F4DE-DDD8-47AD-A049-530FE64585EB}</a:tableStyleId>
              </a:tblPr>
              <a:tblGrid>
                <a:gridCol w="1609950"/>
                <a:gridCol w="1285650"/>
                <a:gridCol w="1447800"/>
                <a:gridCol w="1447800"/>
                <a:gridCol w="1447800"/>
              </a:tblGrid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Attribute Selection Method &amp; Model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ReliefF &amp; J48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Correlation &amp; Random Forest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Gain Ratio &amp; Random Forest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Personal Selection &amp; Random Forest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Mean Absolute Error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0.0018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0.01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0.0128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0.0053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Root Mean Squared Error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0.0328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0.0429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0.0486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0.0372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Relative Absolute Error (%)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1.0035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5.6323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7.187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2.9657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Root Relative Squared Error (%)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11.0072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14.4085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16.2953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12.4942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282" name="Google Shape;282;p32"/>
          <p:cNvSpPr txBox="1"/>
          <p:nvPr/>
        </p:nvSpPr>
        <p:spPr>
          <a:xfrm>
            <a:off x="8542175" y="4776325"/>
            <a:ext cx="4851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288" name="Google Shape;288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All of best models misclassified same two instances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Singular ‘ACT’ point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One out of two ‘Malaria’ points misclassified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Attribute found in all 5 selection methods → ‘dosage form’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Good indicator of which type of shipment it is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Certain types of dosage are indicative of pediatric or adult shipments</a:t>
            </a:r>
            <a:endParaRPr sz="13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94" name="Google Shape;294;p34"/>
          <p:cNvSpPr txBox="1"/>
          <p:nvPr>
            <p:ph idx="1" type="body"/>
          </p:nvPr>
        </p:nvSpPr>
        <p:spPr>
          <a:xfrm>
            <a:off x="1246300" y="1307850"/>
            <a:ext cx="7407000" cy="3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Best Performance: </a:t>
            </a:r>
            <a:r>
              <a:rPr lang="en" sz="1400"/>
              <a:t>ReliefFAttributeEval selection method, combined with the J48 algorithm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Outperformed other models regarding: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Root Mean Squared Error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Relative Absolute Error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Root Relative Squared Error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Mean Absolute Error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Good balance of performance considering underrepresented sub-classifications</a:t>
            </a:r>
            <a:endParaRPr sz="1400"/>
          </a:p>
        </p:txBody>
      </p:sp>
      <p:sp>
        <p:nvSpPr>
          <p:cNvPr id="295" name="Google Shape;295;p34"/>
          <p:cNvSpPr txBox="1"/>
          <p:nvPr/>
        </p:nvSpPr>
        <p:spPr>
          <a:xfrm>
            <a:off x="8542175" y="4776325"/>
            <a:ext cx="4851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Reproduce Our Best Model</a:t>
            </a:r>
            <a:endParaRPr/>
          </a:p>
        </p:txBody>
      </p:sp>
      <p:sp>
        <p:nvSpPr>
          <p:cNvPr id="301" name="Google Shape;301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Preprocessing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Weka Preparation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Missing and Hidden Value Correction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Removing Redundant and Derived Columns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Normalization by Scaling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Stratified Sampling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Train/Val/Test Split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Attribute Selection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Conduct ReliefFAttributeEval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Classification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J48</a:t>
            </a:r>
            <a:endParaRPr sz="13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 and Future Studies</a:t>
            </a:r>
            <a:endParaRPr/>
          </a:p>
        </p:txBody>
      </p:sp>
      <p:sp>
        <p:nvSpPr>
          <p:cNvPr id="307" name="Google Shape;307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Building dataset with more “ACT” and “Malaria”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Further research regarding more advanced ML techniques for highly imbalanced datasets</a:t>
            </a:r>
            <a:endParaRPr sz="1600"/>
          </a:p>
        </p:txBody>
      </p:sp>
      <p:sp>
        <p:nvSpPr>
          <p:cNvPr id="308" name="Google Shape;308;p36"/>
          <p:cNvSpPr txBox="1"/>
          <p:nvPr/>
        </p:nvSpPr>
        <p:spPr>
          <a:xfrm>
            <a:off x="8542175" y="4776325"/>
            <a:ext cx="4851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14" name="Google Shape;314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Dataset: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[1] Palacios, M. (2021). Supply Chain Shipment Pricing Dataset [Dataset]. In Data.gov. Doby. </a:t>
            </a: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https://catalog.data.gov/dataset/supply-chain-shipment-pricing-data-07d29</a:t>
            </a: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Model Information Links: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[2] </a:t>
            </a:r>
            <a:r>
              <a:rPr lang="en" sz="1400" u="sng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https://weka.sourceforge.io/doc.stable/weka/classifiers/bayes/NaiveBayes.html</a:t>
            </a:r>
            <a:endParaRPr sz="14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[3] </a:t>
            </a:r>
            <a:r>
              <a:rPr lang="en" sz="1400" u="sng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https://weka.sourceforge.io/doc.stable/weka/classifiers/trees/J48.html</a:t>
            </a:r>
            <a:endParaRPr sz="14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[4] </a:t>
            </a:r>
            <a:r>
              <a:rPr lang="en" sz="1400" u="sng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https://weka.sourceforge.io/doc.dev/weka/classifiers/rules/OneR.html</a:t>
            </a:r>
            <a:endParaRPr sz="14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[5] </a:t>
            </a:r>
            <a:r>
              <a:rPr lang="en" sz="1400" u="sng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https://weka.sourceforge.io/doc.dev/weka/classifiers/trees/RandomForest.html</a:t>
            </a:r>
            <a:endParaRPr sz="20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048750"/>
            <a:ext cx="7038900" cy="39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Possible sub-classifications and incidence rate: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HIV Test (1,567)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HIV Test - Ancillary (161)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Pediatric (1,955)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Adult (6,595)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ACT (16)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Malaria (30)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10,325 shipments with 32 attributes (Not including class)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Majority of shipments - Adult, Pediatric, HIV Test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Heavily skewed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 Steps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1918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WEKA Preparation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Missing Value Correction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Hidden Value Correction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Removing Redundant and Derived Columns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Normalization by Scaling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Stratified Sampling</a:t>
            </a:r>
            <a:endParaRPr sz="1600"/>
          </a:p>
        </p:txBody>
      </p:sp>
      <p:sp>
        <p:nvSpPr>
          <p:cNvPr id="155" name="Google Shape;155;p16"/>
          <p:cNvSpPr txBox="1"/>
          <p:nvPr/>
        </p:nvSpPr>
        <p:spPr>
          <a:xfrm>
            <a:off x="8542175" y="4776325"/>
            <a:ext cx="4851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Weka Preparation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000" y="2571750"/>
            <a:ext cx="5458350" cy="205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9400" y="1584875"/>
            <a:ext cx="192405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7000" y="1458550"/>
            <a:ext cx="1716851" cy="709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7258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Value Correction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8377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‘shipment mode’ </a:t>
            </a:r>
            <a:r>
              <a:rPr lang="en" sz="1600"/>
              <a:t>→ 360 missing values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‘dosage’ → 1,736 missing values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‘line item insurance field (usd)’ → 287 missing values</a:t>
            </a:r>
            <a:endParaRPr sz="1600"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6175" y="1297026"/>
            <a:ext cx="3337551" cy="200387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/>
        </p:nvSpPr>
        <p:spPr>
          <a:xfrm>
            <a:off x="8542175" y="4776325"/>
            <a:ext cx="4851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Hidden Value Correction</a:t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7925" y="1760625"/>
            <a:ext cx="4086225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025" y="2571745"/>
            <a:ext cx="1219375" cy="9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8550" y="3918838"/>
            <a:ext cx="1668700" cy="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 rotWithShape="1">
          <a:blip r:embed="rId6">
            <a:alphaModFix/>
          </a:blip>
          <a:srcRect b="0" l="2496" r="0" t="0"/>
          <a:stretch/>
        </p:blipFill>
        <p:spPr>
          <a:xfrm>
            <a:off x="5398338" y="1176412"/>
            <a:ext cx="1965400" cy="42346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9"/>
          <p:cNvSpPr txBox="1"/>
          <p:nvPr/>
        </p:nvSpPr>
        <p:spPr>
          <a:xfrm>
            <a:off x="286613" y="1783400"/>
            <a:ext cx="2302200" cy="12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Replaces “Date Not Captured” with mode value of columns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2849313" y="3427375"/>
            <a:ext cx="2302200" cy="12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Replaces “Weight Captured Separately” and “Freight Included in Commodity Cost” with the median value of columns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Redundant and Derived Columns</a:t>
            </a:r>
            <a:endParaRPr/>
          </a:p>
        </p:txBody>
      </p:sp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4802400" y="1556750"/>
            <a:ext cx="3534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Derived columns: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‘</a:t>
            </a:r>
            <a:r>
              <a:rPr lang="en" sz="1500"/>
              <a:t>v</a:t>
            </a:r>
            <a:r>
              <a:rPr lang="en" sz="1500"/>
              <a:t>endor’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‘item description’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‘product group’</a:t>
            </a:r>
            <a:endParaRPr sz="1500"/>
          </a:p>
        </p:txBody>
      </p:sp>
      <p:sp>
        <p:nvSpPr>
          <p:cNvPr id="189" name="Google Shape;189;p20"/>
          <p:cNvSpPr txBox="1"/>
          <p:nvPr/>
        </p:nvSpPr>
        <p:spPr>
          <a:xfrm>
            <a:off x="8542175" y="4776325"/>
            <a:ext cx="4851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745800" y="1556750"/>
            <a:ext cx="3123600" cy="27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Unique values for every instance: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-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‘Id’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-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‘po / so #’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-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‘asn/dn #’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 by Scaling and Stratified Sampling</a:t>
            </a:r>
            <a:endParaRPr/>
          </a:p>
        </p:txBody>
      </p:sp>
      <p:sp>
        <p:nvSpPr>
          <p:cNvPr id="196" name="Google Shape;196;p21"/>
          <p:cNvSpPr txBox="1"/>
          <p:nvPr>
            <p:ph idx="1" type="body"/>
          </p:nvPr>
        </p:nvSpPr>
        <p:spPr>
          <a:xfrm>
            <a:off x="1297500" y="1567550"/>
            <a:ext cx="3512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 Attributes in Dataset: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‘unit of measure (per pack)’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‘line item quantity’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‘line item value’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‘pack price’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‘unit price’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‘weight (kilograms)’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‘freight cost (usd)’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‘line item insurance (usd)’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Scaled on a range from 1 - 1000 (Large due to outliers)</a:t>
            </a:r>
            <a:endParaRPr/>
          </a:p>
        </p:txBody>
      </p:sp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5200450" y="1567550"/>
            <a:ext cx="3512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40% Stratified Sample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10,325 instances (shipments) got converted into 4,197 instances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New sub-classification counts: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Adult - 6,595 → 2,638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Pediatric - 1,955 →391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‘HIV test’ - 1,567 → 627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‘HIV test - Ancillary’ - 161 → 64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‘ACT’ - 16 → 6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‘Malaria’ - 30 →12</a:t>
            </a:r>
            <a:endParaRPr/>
          </a:p>
        </p:txBody>
      </p:sp>
      <p:sp>
        <p:nvSpPr>
          <p:cNvPr id="198" name="Google Shape;198;p21"/>
          <p:cNvSpPr txBox="1"/>
          <p:nvPr/>
        </p:nvSpPr>
        <p:spPr>
          <a:xfrm>
            <a:off x="8542175" y="4776325"/>
            <a:ext cx="4851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