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3" r:id="rId3"/>
    <p:sldId id="260" r:id="rId4"/>
    <p:sldId id="261" r:id="rId5"/>
    <p:sldId id="262" r:id="rId6"/>
    <p:sldId id="265" r:id="rId7"/>
    <p:sldId id="28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8" r:id="rId22"/>
    <p:sldId id="276" r:id="rId23"/>
    <p:sldId id="277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7A8C81-76C0-4A85-BE2E-A8FCBE69B504}">
          <p14:sldIdLst>
            <p14:sldId id="259"/>
            <p14:sldId id="283"/>
            <p14:sldId id="260"/>
            <p14:sldId id="261"/>
            <p14:sldId id="262"/>
            <p14:sldId id="265"/>
            <p14:sldId id="28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9"/>
            <p14:sldId id="275"/>
            <p14:sldId id="278"/>
            <p14:sldId id="276"/>
            <p14:sldId id="277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85AEF9-16A0-4E79-9639-9E74EA6CEE5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0CB9A-50F1-473A-A632-5E5DB2536FA9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28010"/>
      </p:ext>
    </p:extLst>
  </p:cSld>
  <p:clrMapOvr>
    <a:masterClrMapping/>
  </p:clrMapOvr>
  <p:transition spd="slow" advClick="0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2BB2385-7BD7-4BF7-885C-B0C237D2A1A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A49465-A828-4F59-A5B4-2BC354F35CE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85926"/>
      </p:ext>
    </p:extLst>
  </p:cSld>
  <p:clrMapOvr>
    <a:masterClrMapping/>
  </p:clrMapOvr>
  <p:transition spd="slow" advClick="0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3187145-AE28-4767-AC3F-86BA4FD6EBE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4F9F2F-0A0E-4A57-B0F6-ED2B2B35884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48565"/>
      </p:ext>
    </p:extLst>
  </p:cSld>
  <p:clrMapOvr>
    <a:masterClrMapping/>
  </p:clrMapOvr>
  <p:transition spd="slow"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B8D6B53-97F1-434B-974F-FFF7AC6AFA2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FAEA96-2CEE-41A4-83EB-852B3A87B6E7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60461"/>
      </p:ext>
    </p:extLst>
  </p:cSld>
  <p:clrMapOvr>
    <a:masterClrMapping/>
  </p:clrMapOvr>
  <p:transition spd="slow" advClick="0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7254A2-4D28-4420-9AD8-CFE7D69A36D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257269-616B-4A3C-887B-200DD1531469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65633"/>
      </p:ext>
    </p:extLst>
  </p:cSld>
  <p:clrMapOvr>
    <a:masterClrMapping/>
  </p:clrMapOvr>
  <p:transition spd="slow" advClick="0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FFB2C9-3F81-4A87-A500-4A67498E248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CBB732-81EA-4496-AACD-7672FFB46EC9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95718"/>
      </p:ext>
    </p:extLst>
  </p:cSld>
  <p:clrMapOvr>
    <a:masterClrMapping/>
  </p:clrMapOvr>
  <p:transition spd="slow" advClick="0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BC035F-6E87-49B0-81A1-07185CA94B1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894F0D-4B61-4BEC-8FE0-C8E3F32052DB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35899"/>
      </p:ext>
    </p:extLst>
  </p:cSld>
  <p:clrMapOvr>
    <a:masterClrMapping/>
  </p:clrMapOvr>
  <p:transition spd="slow" advClick="0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6F369E-FC8D-48CC-8D86-ABF6B37E956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4C40FB-0D92-49EF-B8E2-63213ADC3577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4505"/>
      </p:ext>
    </p:extLst>
  </p:cSld>
  <p:clrMapOvr>
    <a:masterClrMapping/>
  </p:clrMapOvr>
  <p:transition spd="slow" advClick="0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B166760-B3E2-453B-8AA4-64376B156D5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003B9F-0B2F-4B7A-9E17-D74F66B90857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0314"/>
      </p:ext>
    </p:extLst>
  </p:cSld>
  <p:clrMapOvr>
    <a:masterClrMapping/>
  </p:clrMapOvr>
  <p:transition spd="slow" advClick="0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D6E144-0B89-4730-BE77-077E6588A96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CFC764-8DF5-4E72-951A-96038F93E87F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53485"/>
      </p:ext>
    </p:extLst>
  </p:cSld>
  <p:clrMapOvr>
    <a:masterClrMapping/>
  </p:clrMapOvr>
  <p:transition spd="slow" advClick="0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52D399-21B8-4BFF-98B1-34C92456F29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5/20/2015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1E68D0-B895-4243-AE82-8CFD0D3A0AAF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72134"/>
      </p:ext>
    </p:extLst>
  </p:cSld>
  <p:clrMapOvr>
    <a:masterClrMapping/>
  </p:clrMapOvr>
  <p:transition spd="slow" advClick="0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096000"/>
            <a:ext cx="12192000" cy="304800"/>
          </a:xfrm>
          <a:prstGeom prst="rect">
            <a:avLst/>
          </a:prstGeom>
          <a:solidFill>
            <a:srgbClr val="035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32" name="Picture 6" descr="BOLT-GreenCircle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1" y="5614988"/>
            <a:ext cx="1555751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92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4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ton-and-Menk-GIS/restap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ftp2.bolton-menk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esources.arcgis.com/en/help/main/10.1/index.html#/What_is_a_Python_add_in/014p00000025000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esources.arcgis.com/EN/HELP/MAIN/10.1/index.html#/Types_of_Python_Add_Ins/014p0000002300000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calebma@bolton-men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sources.arcgis.com/en/help/main/10.2/index.html#/Geometry/018z00000070000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sources.arcgis.com/en/help/arcgis-rest-api/index.html#/The_ArcGIS_REST_API/02r300000054000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057400" y="1524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Advanced Python Programming for GIS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524000"/>
            <a:ext cx="6172200" cy="533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By Caleb Mackey</a:t>
            </a:r>
          </a:p>
        </p:txBody>
      </p:sp>
      <p:pic>
        <p:nvPicPr>
          <p:cNvPr id="13316" name="Picture 6" descr="http://www.cis.upenn.edu/%7Elhuang3/cse399-python/images/pslyther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209801"/>
            <a:ext cx="2816225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918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02" y="241155"/>
            <a:ext cx="3616411" cy="3177016"/>
          </a:xfrm>
        </p:spPr>
        <p:txBody>
          <a:bodyPr/>
          <a:lstStyle/>
          <a:p>
            <a:pPr algn="l"/>
            <a:r>
              <a:rPr lang="en-US" sz="2000" dirty="0" smtClean="0"/>
              <a:t>The REST API query form user interface can be used to perform queries against a layer.  The user can choose to use a GET or POST request.  The results are returned at the bottom of the page in the specified format.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" y="70334"/>
            <a:ext cx="5840627" cy="6695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022557"/>
      </p:ext>
    </p:extLst>
  </p:cSld>
  <p:clrMapOvr>
    <a:masterClrMapping/>
  </p:clrMapOvr>
  <p:transition spd="slow" advClick="0" advTm="4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71" y="1820562"/>
            <a:ext cx="3534031" cy="28667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7" y="119449"/>
            <a:ext cx="10031231" cy="5840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0271" y="2084173"/>
            <a:ext cx="3262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JSON response.  This is one feature where the attributes are listed first, then the geometry.  This is easy to feed into an insert cursor!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04707"/>
      </p:ext>
    </p:extLst>
  </p:cSld>
  <p:clrMapOvr>
    <a:masterClrMapping/>
  </p:clrMapOvr>
  <p:transition spd="slow" advClick="0" advTm="4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" y="77017"/>
            <a:ext cx="11771870" cy="6621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0756262"/>
      </p:ext>
    </p:extLst>
  </p:cSld>
  <p:clrMapOvr>
    <a:masterClrMapping/>
  </p:clrMapOvr>
  <p:transition spd="slow" advClick="0" advTm="4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666"/>
            <a:ext cx="10972800" cy="790832"/>
          </a:xfrm>
        </p:spPr>
        <p:txBody>
          <a:bodyPr/>
          <a:lstStyle/>
          <a:p>
            <a:r>
              <a:rPr lang="en-US" dirty="0" smtClean="0"/>
              <a:t>REST endpoint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8498"/>
            <a:ext cx="10783330" cy="1416908"/>
          </a:xfrm>
        </p:spPr>
        <p:txBody>
          <a:bodyPr/>
          <a:lstStyle/>
          <a:p>
            <a:r>
              <a:rPr lang="en-US" sz="2000" dirty="0" smtClean="0"/>
              <a:t>When making requests against a REST endpoint, a dictionary is used to form a JSON object that defines the criteria.</a:t>
            </a:r>
          </a:p>
          <a:p>
            <a:r>
              <a:rPr lang="en-US" sz="2000" dirty="0" smtClean="0"/>
              <a:t>For any spatial queries, the geometry must be passed in as JSON too.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88" y="2353566"/>
            <a:ext cx="7455819" cy="2086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517556" y="4969130"/>
            <a:ext cx="268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Polygon geometry as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87197"/>
      </p:ext>
    </p:extLst>
  </p:cSld>
  <p:clrMapOvr>
    <a:masterClrMapping/>
  </p:clrMapOvr>
  <p:transition spd="slow" advClick="0" advTm="4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6" y="274638"/>
            <a:ext cx="10882184" cy="796281"/>
          </a:xfrm>
        </p:spPr>
        <p:txBody>
          <a:bodyPr/>
          <a:lstStyle/>
          <a:p>
            <a:r>
              <a:rPr lang="en-US" dirty="0" smtClean="0"/>
              <a:t>Introducing the “</a:t>
            </a:r>
            <a:r>
              <a:rPr lang="en-US" dirty="0" err="1" smtClean="0"/>
              <a:t>restapi</a:t>
            </a:r>
            <a:r>
              <a:rPr lang="en-US" dirty="0" smtClean="0"/>
              <a:t>”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86" y="1260389"/>
            <a:ext cx="10997514" cy="4865775"/>
          </a:xfrm>
        </p:spPr>
        <p:txBody>
          <a:bodyPr/>
          <a:lstStyle/>
          <a:p>
            <a:r>
              <a:rPr lang="en-US" sz="2600" dirty="0" smtClean="0"/>
              <a:t>This project can be found on </a:t>
            </a:r>
            <a:r>
              <a:rPr lang="en-US" sz="2600" dirty="0" smtClean="0">
                <a:hlinkClick r:id="rId2"/>
              </a:rPr>
              <a:t>GitHub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Full </a:t>
            </a:r>
            <a:r>
              <a:rPr lang="en-US" sz="2600" dirty="0"/>
              <a:t>Python API designed to work externally with ArcGIS REST Services to query data, extract data, and view service properties. Uses </a:t>
            </a:r>
            <a:r>
              <a:rPr lang="en-US" sz="2600" dirty="0" err="1"/>
              <a:t>arcpy</a:t>
            </a:r>
            <a:r>
              <a:rPr lang="en-US" sz="2600" dirty="0"/>
              <a:t> for some functions if available, otherwise uses open source alternatives to interface with the ArcGIS REST </a:t>
            </a:r>
            <a:r>
              <a:rPr lang="en-US" sz="2600" dirty="0" smtClean="0"/>
              <a:t>API.</a:t>
            </a:r>
          </a:p>
          <a:p>
            <a:r>
              <a:rPr lang="en-US" sz="2600" dirty="0" smtClean="0"/>
              <a:t>Utilizes classes to treat REST services as objects.</a:t>
            </a:r>
          </a:p>
          <a:p>
            <a:r>
              <a:rPr lang="en-US" sz="2600" dirty="0" smtClean="0"/>
              <a:t>Includes powerful functionality to walk through services, list layers, list fields, query layers, extract data to </a:t>
            </a:r>
            <a:r>
              <a:rPr lang="en-US" sz="2600" dirty="0" err="1" smtClean="0"/>
              <a:t>shapefiles</a:t>
            </a:r>
            <a:r>
              <a:rPr lang="en-US" sz="2600" dirty="0" smtClean="0"/>
              <a:t>/feature classes, clip image services, and even a search cursor.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31602636"/>
      </p:ext>
    </p:extLst>
  </p:cSld>
  <p:clrMapOvr>
    <a:masterClrMapping/>
  </p:clrMapOvr>
  <p:transition spd="slow" advClick="0" advTm="4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2" y="0"/>
            <a:ext cx="10972800" cy="862184"/>
          </a:xfrm>
        </p:spPr>
        <p:txBody>
          <a:bodyPr/>
          <a:lstStyle/>
          <a:p>
            <a:r>
              <a:rPr lang="en-US" dirty="0" smtClean="0"/>
              <a:t>Using classes to represent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312" y="1062681"/>
            <a:ext cx="3789407" cy="3459892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restapi</a:t>
            </a:r>
            <a:r>
              <a:rPr lang="en-US" sz="2400" dirty="0" smtClean="0"/>
              <a:t> package started out as just a series of utility functions to gather information about a service.  As more functionality was introduced, it made sense to treat services and layers as objects.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2" y="853947"/>
            <a:ext cx="7995952" cy="49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0366"/>
      </p:ext>
    </p:extLst>
  </p:cSld>
  <p:clrMapOvr>
    <a:masterClrMapping/>
  </p:clrMapOvr>
  <p:transition spd="slow" advClick="0" advTm="4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53400" cy="715962"/>
          </a:xfrm>
        </p:spPr>
        <p:txBody>
          <a:bodyPr/>
          <a:lstStyle/>
          <a:p>
            <a:r>
              <a:rPr lang="en-US" altLang="en-US" dirty="0" smtClean="0"/>
              <a:t>Python Classes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55373" y="990600"/>
            <a:ext cx="11055178" cy="1307757"/>
          </a:xfrm>
        </p:spPr>
        <p:txBody>
          <a:bodyPr/>
          <a:lstStyle/>
          <a:p>
            <a:r>
              <a:rPr lang="en-US" altLang="en-US" sz="2400" dirty="0"/>
              <a:t>Classes can be used to represent objects.  With classes, you can assign attributes and methods.</a:t>
            </a:r>
          </a:p>
          <a:p>
            <a:r>
              <a:rPr lang="en-US" altLang="en-US" sz="2400" dirty="0"/>
              <a:t>Classes support </a:t>
            </a:r>
            <a:r>
              <a:rPr lang="en-US" altLang="en-US" sz="2400" b="1" i="1" dirty="0"/>
              <a:t>attribute references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instantiation</a:t>
            </a:r>
            <a:r>
              <a:rPr lang="en-US" altLang="en-US" sz="2400" dirty="0"/>
              <a:t> (__</a:t>
            </a:r>
            <a:r>
              <a:rPr lang="en-US" altLang="en-US" sz="2400" dirty="0" err="1"/>
              <a:t>init</a:t>
            </a:r>
            <a:r>
              <a:rPr lang="en-US" altLang="en-US" sz="2400" dirty="0" smtClean="0"/>
              <a:t>__)</a:t>
            </a:r>
          </a:p>
          <a:p>
            <a:r>
              <a:rPr lang="en-US" altLang="en-US" sz="2400" dirty="0" smtClean="0"/>
              <a:t>In the </a:t>
            </a:r>
            <a:r>
              <a:rPr lang="en-US" altLang="en-US" sz="2400" dirty="0" err="1" smtClean="0"/>
              <a:t>restapi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package, many classes are inherited from the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RESTEndpoint</a:t>
            </a:r>
            <a:r>
              <a:rPr lang="en-US" altLang="en-US" sz="2400" dirty="0" smtClean="0"/>
              <a:t> base class.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68" y="3912971"/>
            <a:ext cx="1147496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51439"/>
      </p:ext>
    </p:extLst>
  </p:cSld>
  <p:clrMapOvr>
    <a:masterClrMapping/>
  </p:clrMapOvr>
  <p:transition spd="slow" advClick="0" advTm="4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43"/>
            <a:ext cx="10972800" cy="738616"/>
          </a:xfrm>
        </p:spPr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5589"/>
            <a:ext cx="10972800" cy="5170575"/>
          </a:xfrm>
        </p:spPr>
        <p:txBody>
          <a:bodyPr/>
          <a:lstStyle/>
          <a:p>
            <a:r>
              <a:rPr lang="en-US" dirty="0" smtClean="0"/>
              <a:t>Python, like most other OOP languages supports class inheritance.  </a:t>
            </a:r>
          </a:p>
          <a:p>
            <a:r>
              <a:rPr lang="en-US" dirty="0" smtClean="0"/>
              <a:t>Allows derived classes to be inherited from base classes and they automatically receive all the properties/attributes and class methods.</a:t>
            </a:r>
          </a:p>
          <a:p>
            <a:r>
              <a:rPr lang="en-US" dirty="0" smtClean="0"/>
              <a:t>Class methods are just like functions, except they are specific to the class and cannot be called from outside the scope of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75534"/>
      </p:ext>
    </p:extLst>
  </p:cSld>
  <p:clrMapOvr>
    <a:masterClrMapping/>
  </p:clrMapOvr>
  <p:transition spd="slow" advClick="0" advTm="4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" y="83150"/>
            <a:ext cx="5943600" cy="489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46" y="83150"/>
            <a:ext cx="5918733" cy="489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622" y="4979000"/>
            <a:ext cx="226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5031" y="4979000"/>
            <a:ext cx="52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Derived class, inherited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RESTEndpoint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26629"/>
      </p:ext>
    </p:extLst>
  </p:cSld>
  <p:clrMapOvr>
    <a:masterClrMapping/>
  </p:clrMapOvr>
  <p:transition spd="slow" advClick="0" advTm="4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82" y="1979870"/>
            <a:ext cx="10972800" cy="1143000"/>
          </a:xfrm>
        </p:spPr>
        <p:txBody>
          <a:bodyPr/>
          <a:lstStyle/>
          <a:p>
            <a:r>
              <a:rPr lang="en-US" dirty="0" smtClean="0"/>
              <a:t>requests/</a:t>
            </a:r>
            <a:r>
              <a:rPr lang="en-US" dirty="0" err="1" smtClean="0"/>
              <a:t>restapi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07078"/>
      </p:ext>
    </p:extLst>
  </p:cSld>
  <p:clrMapOvr>
    <a:masterClrMapping/>
  </p:clrMapOvr>
  <p:transition spd="slow" advClick="0" advTm="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Username: MN_GIS_LIS</a:t>
            </a:r>
            <a:br>
              <a:rPr lang="en-US"/>
            </a:br>
            <a:r>
              <a:rPr lang="en-US"/>
              <a:t>Password: gis2015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To connect to the FTP site, type </a:t>
            </a:r>
            <a:r>
              <a:rPr lang="en-US" u="sng">
                <a:hlinkClick r:id="rId2"/>
              </a:rPr>
              <a:t>ftp://ftp2.bolton-menk.com</a:t>
            </a:r>
            <a:r>
              <a:rPr lang="en-US"/>
              <a:t> in the address field of Internet Explorer or Windows Explorer.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2899"/>
      </p:ext>
    </p:extLst>
  </p:cSld>
  <p:clrMapOvr>
    <a:masterClrMapping/>
  </p:clrMapOvr>
  <p:transition spd="slow" advClick="0" advTm="4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563563"/>
          </a:xfrm>
        </p:spPr>
        <p:txBody>
          <a:bodyPr/>
          <a:lstStyle/>
          <a:p>
            <a:r>
              <a:rPr lang="en-US" altLang="en-US" smtClean="0"/>
              <a:t>Python Add-Ins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45" y="762001"/>
            <a:ext cx="11121081" cy="525985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Starting at ArcGIS version 10.1, </a:t>
            </a:r>
            <a:r>
              <a:rPr lang="en-US" sz="2400" dirty="0" err="1"/>
              <a:t>Esri</a:t>
            </a:r>
            <a:r>
              <a:rPr lang="en-US" sz="2400" dirty="0"/>
              <a:t> provided support for creating Desktop Add-Ins with Python.  Add-Ins at version 10.0 can only be created using the .NET framework.</a:t>
            </a:r>
          </a:p>
          <a:p>
            <a:pPr>
              <a:defRPr/>
            </a:pPr>
            <a:r>
              <a:rPr lang="en-US" sz="2400" dirty="0"/>
              <a:t>Python Add-Ins are created using an Add-In wizard.  When a Python Add-In is created and installed, all contents are contained within a zip file with an “</a:t>
            </a:r>
            <a:r>
              <a:rPr lang="en-US" sz="2400" dirty="0" err="1"/>
              <a:t>esriaddin</a:t>
            </a:r>
            <a:r>
              <a:rPr lang="en-US" sz="2400" dirty="0"/>
              <a:t>” extension.</a:t>
            </a:r>
          </a:p>
          <a:p>
            <a:pPr>
              <a:defRPr/>
            </a:pPr>
            <a:r>
              <a:rPr lang="en-US" sz="2400" dirty="0"/>
              <a:t>Python Add-Ins are useful because it allows for user interaction with the map.  There are methods to draw rectangles, points, lines and many more</a:t>
            </a:r>
            <a:r>
              <a:rPr lang="en-US" sz="2400" dirty="0" smtClean="0"/>
              <a:t>. </a:t>
            </a:r>
            <a:r>
              <a:rPr lang="en-US" sz="2400" dirty="0"/>
              <a:t>There are also event listeners such as clicking and hitting a key.</a:t>
            </a:r>
          </a:p>
          <a:p>
            <a:pPr>
              <a:defRPr/>
            </a:pPr>
            <a:r>
              <a:rPr lang="en-US" sz="2400" dirty="0">
                <a:hlinkClick r:id="rId2"/>
              </a:rPr>
              <a:t>Help documentation</a:t>
            </a: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5053877"/>
      </p:ext>
    </p:extLst>
  </p:cSld>
  <p:clrMapOvr>
    <a:masterClrMapping/>
  </p:clrMapOvr>
  <p:transition spd="slow" advClick="0" advTm="4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2833"/>
            <a:ext cx="10972800" cy="565621"/>
          </a:xfrm>
        </p:spPr>
        <p:txBody>
          <a:bodyPr/>
          <a:lstStyle/>
          <a:p>
            <a:r>
              <a:rPr lang="en-US" dirty="0" smtClean="0"/>
              <a:t>Types of Add-Ins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" y="1218510"/>
            <a:ext cx="12028622" cy="3954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9579" y="5375442"/>
            <a:ext cx="592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</a:t>
            </a:r>
            <a:r>
              <a:rPr lang="en-US" dirty="0" smtClean="0">
                <a:hlinkClick r:id="rId3"/>
              </a:rPr>
              <a:t>ArcGIS Help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75363"/>
      </p:ext>
    </p:extLst>
  </p:cSld>
  <p:clrMapOvr>
    <a:masterClrMapping/>
  </p:clrMapOvr>
  <p:transition spd="slow" advClick="0" advTm="4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mtClean="0"/>
              <a:t>Add-In Wizard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119189"/>
            <a:ext cx="54292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17653"/>
      </p:ext>
    </p:extLst>
  </p:cSld>
  <p:clrMapOvr>
    <a:masterClrMapping/>
  </p:clrMapOvr>
  <p:transition spd="slow" advClick="0" advTm="4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53400" cy="792162"/>
          </a:xfrm>
        </p:spPr>
        <p:txBody>
          <a:bodyPr/>
          <a:lstStyle/>
          <a:p>
            <a:r>
              <a:rPr lang="en-US" altLang="en-US" smtClean="0"/>
              <a:t>Python Add-In contents</a:t>
            </a:r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366839"/>
            <a:ext cx="75628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71326"/>
      </p:ext>
    </p:extLst>
  </p:cSld>
  <p:clrMapOvr>
    <a:masterClrMapping/>
  </p:clrMapOvr>
  <p:transition spd="slow" advClick="0" advTm="4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3" y="2309384"/>
            <a:ext cx="10972800" cy="1143000"/>
          </a:xfrm>
        </p:spPr>
        <p:txBody>
          <a:bodyPr/>
          <a:lstStyle/>
          <a:p>
            <a:r>
              <a:rPr lang="en-US" dirty="0" smtClean="0"/>
              <a:t>Add In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7487"/>
      </p:ext>
    </p:extLst>
  </p:cSld>
  <p:clrMapOvr>
    <a:masterClrMapping/>
  </p:clrMapOvr>
  <p:transition spd="slow" advClick="0" advTm="4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calebma@bolton-menk.com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customization or consultation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3159"/>
      </p:ext>
    </p:extLst>
  </p:cSld>
  <p:clrMapOvr>
    <a:masterClrMapping/>
  </p:clrMapOvr>
  <p:transition spd="slow" advClick="0" advTm="4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805"/>
            <a:ext cx="10972800" cy="782595"/>
          </a:xfrm>
        </p:spPr>
        <p:txBody>
          <a:bodyPr/>
          <a:lstStyle/>
          <a:p>
            <a:r>
              <a:rPr lang="en-US" dirty="0" err="1" smtClean="0"/>
              <a:t>ArcPy</a:t>
            </a:r>
            <a:r>
              <a:rPr lang="en-US" dirty="0" smtClean="0"/>
              <a:t> Geometry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9731"/>
            <a:ext cx="10972800" cy="5096434"/>
          </a:xfrm>
        </p:spPr>
        <p:txBody>
          <a:bodyPr/>
          <a:lstStyle/>
          <a:p>
            <a:r>
              <a:rPr lang="en-US" dirty="0" smtClean="0"/>
              <a:t>All Geometry objects are inherited from the </a:t>
            </a:r>
            <a:r>
              <a:rPr lang="en-US" dirty="0" smtClean="0">
                <a:hlinkClick r:id="rId2"/>
              </a:rPr>
              <a:t>Geometry</a:t>
            </a:r>
            <a:r>
              <a:rPr lang="en-US" dirty="0" smtClean="0"/>
              <a:t> base class.  This includes:</a:t>
            </a:r>
          </a:p>
          <a:p>
            <a:pPr lvl="1"/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Polylines</a:t>
            </a:r>
          </a:p>
          <a:p>
            <a:pPr lvl="1"/>
            <a:r>
              <a:rPr lang="en-US" dirty="0" smtClean="0"/>
              <a:t>Polygons</a:t>
            </a:r>
          </a:p>
          <a:p>
            <a:pPr lvl="1"/>
            <a:r>
              <a:rPr lang="en-US" dirty="0" err="1" smtClean="0"/>
              <a:t>Multipoints</a:t>
            </a:r>
            <a:endParaRPr lang="en-US" dirty="0" smtClean="0"/>
          </a:p>
          <a:p>
            <a:r>
              <a:rPr lang="en-US" dirty="0" smtClean="0"/>
              <a:t>The geometry class contains all the spatial relationship methods and utilities such as intersect, contains, clip, buffer, convex hull,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67721"/>
      </p:ext>
    </p:extLst>
  </p:cSld>
  <p:clrMapOvr>
    <a:masterClrMapping/>
  </p:clrMapOvr>
  <p:transition spd="slow" advClick="0" advTm="4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1071"/>
            <a:ext cx="10972800" cy="680951"/>
          </a:xfrm>
        </p:spPr>
        <p:txBody>
          <a:bodyPr/>
          <a:lstStyle/>
          <a:p>
            <a:r>
              <a:rPr lang="en-US" dirty="0" smtClean="0"/>
              <a:t>Geometry Objects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7925"/>
            <a:ext cx="10972800" cy="5228240"/>
          </a:xfrm>
        </p:spPr>
        <p:txBody>
          <a:bodyPr/>
          <a:lstStyle/>
          <a:p>
            <a:r>
              <a:rPr lang="en-US" dirty="0" smtClean="0"/>
              <a:t>Geometry objects are composed of points or arrays of points.  </a:t>
            </a:r>
            <a:endParaRPr lang="en-US" dirty="0"/>
          </a:p>
          <a:p>
            <a:r>
              <a:rPr lang="en-US" dirty="0" err="1" smtClean="0"/>
              <a:t>PointGeometry</a:t>
            </a:r>
            <a:r>
              <a:rPr lang="en-US" dirty="0" smtClean="0"/>
              <a:t> is comprised of a single </a:t>
            </a:r>
            <a:r>
              <a:rPr lang="en-US" dirty="0" err="1" smtClean="0"/>
              <a:t>arcpy.Point</a:t>
            </a:r>
            <a:r>
              <a:rPr lang="en-US" dirty="0" smtClean="0"/>
              <a:t>() object</a:t>
            </a:r>
          </a:p>
          <a:p>
            <a:r>
              <a:rPr lang="en-US" dirty="0" err="1" smtClean="0"/>
              <a:t>MultiPoint</a:t>
            </a:r>
            <a:r>
              <a:rPr lang="en-US" dirty="0" smtClean="0"/>
              <a:t>, Polygon, and Polyline are made up of an array(s) of </a:t>
            </a:r>
            <a:r>
              <a:rPr lang="en-US" dirty="0" err="1" smtClean="0"/>
              <a:t>arcpy.Point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For multipart features, each part resides within its own </a:t>
            </a:r>
            <a:r>
              <a:rPr lang="en-US" dirty="0" err="1" smtClean="0"/>
              <a:t>arcpy.Array</a:t>
            </a:r>
            <a:r>
              <a:rPr lang="en-US" dirty="0" smtClean="0"/>
              <a:t>() object.</a:t>
            </a:r>
          </a:p>
          <a:p>
            <a:pPr lvl="1"/>
            <a:r>
              <a:rPr lang="en-US" dirty="0" smtClean="0"/>
              <a:t>This is also true for interior rings (donut holes)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94168"/>
      </p:ext>
    </p:extLst>
  </p:cSld>
  <p:clrMapOvr>
    <a:masterClrMapping/>
  </p:clrMapOvr>
  <p:transition spd="slow" advClick="0" advTm="4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92"/>
            <a:ext cx="10972800" cy="1143000"/>
          </a:xfrm>
        </p:spPr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2" y="1319726"/>
            <a:ext cx="5922169" cy="4265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61" y="1382133"/>
            <a:ext cx="1409700" cy="4238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82249" y="4646141"/>
            <a:ext cx="1268627" cy="939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45146" y="1136822"/>
            <a:ext cx="2784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reading/writing polygon geometries, an interior ring or donut hole is represented by an empty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object.  When reading through the geometry, the placeholder for the donut hole will have a value of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3045" y="5620758"/>
            <a:ext cx="388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from Esri help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6961"/>
      </p:ext>
    </p:extLst>
  </p:cSld>
  <p:clrMapOvr>
    <a:masterClrMapping/>
  </p:clrMapOvr>
  <p:transition spd="slow" advClick="0" advTm="4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16" y="2391762"/>
            <a:ext cx="10972800" cy="1143000"/>
          </a:xfrm>
        </p:spPr>
        <p:txBody>
          <a:bodyPr/>
          <a:lstStyle/>
          <a:p>
            <a:r>
              <a:rPr lang="en-US" dirty="0" smtClean="0"/>
              <a:t>Geometry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5339"/>
      </p:ext>
    </p:extLst>
  </p:cSld>
  <p:clrMapOvr>
    <a:masterClrMapping/>
  </p:clrMapOvr>
  <p:transition spd="slow" advClick="0" advTm="4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60173"/>
          </a:xfrm>
        </p:spPr>
        <p:txBody>
          <a:bodyPr/>
          <a:lstStyle/>
          <a:p>
            <a:r>
              <a:rPr lang="en-US" dirty="0" smtClean="0"/>
              <a:t>ArcGIS REST API Crash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3785"/>
            <a:ext cx="10972800" cy="5302380"/>
          </a:xfrm>
        </p:spPr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 smtClean="0">
                <a:hlinkClick r:id="rId2"/>
              </a:rPr>
              <a:t>ArcGIS REST API</a:t>
            </a:r>
            <a:r>
              <a:rPr lang="en-US" sz="2200" dirty="0" smtClean="0"/>
              <a:t> provides an interface and API to query web based GIS Services.</a:t>
            </a:r>
          </a:p>
          <a:p>
            <a:r>
              <a:rPr lang="en-US" sz="2200" dirty="0" smtClean="0"/>
              <a:t>Common Service 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 smtClean="0"/>
              <a:t>MapService</a:t>
            </a:r>
            <a:r>
              <a:rPr lang="en-US" sz="1800" dirty="0" smtClean="0"/>
              <a:t> – general map service, allows for displaying and querying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 smtClean="0"/>
              <a:t>FeatureService</a:t>
            </a:r>
            <a:r>
              <a:rPr lang="en-US" sz="1800" b="1" dirty="0" smtClean="0"/>
              <a:t> </a:t>
            </a:r>
            <a:r>
              <a:rPr lang="en-US" sz="1800" dirty="0" smtClean="0"/>
              <a:t>– same capabilities as </a:t>
            </a:r>
            <a:r>
              <a:rPr lang="en-US" sz="1800" dirty="0" err="1" smtClean="0"/>
              <a:t>MapService</a:t>
            </a:r>
            <a:r>
              <a:rPr lang="en-US" sz="1800" dirty="0" smtClean="0"/>
              <a:t>, but also allows the user to edit the data through the REST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 err="1" smtClean="0"/>
              <a:t>ImageService</a:t>
            </a:r>
            <a:r>
              <a:rPr lang="en-US" sz="1800" dirty="0" smtClean="0"/>
              <a:t> – provides access to raster data, can perform operations such as clip and </a:t>
            </a:r>
            <a:r>
              <a:rPr lang="en-US" sz="1800" dirty="0" err="1" smtClean="0"/>
              <a:t>mosiac</a:t>
            </a:r>
            <a:endParaRPr lang="en-US" sz="1800" dirty="0" smtClean="0"/>
          </a:p>
          <a:p>
            <a:r>
              <a:rPr lang="en-US" sz="2200" dirty="0" smtClean="0"/>
              <a:t>HTTP </a:t>
            </a:r>
            <a:r>
              <a:rPr lang="en-US" sz="2200" dirty="0"/>
              <a:t>requests can be made against an ArcGIS REST endpoint by any programming language that can make HTTP requests.</a:t>
            </a:r>
          </a:p>
          <a:p>
            <a:r>
              <a:rPr lang="en-US" sz="2200" dirty="0" smtClean="0"/>
              <a:t>Request parameters are passed through either the body or query string in URL through HTTP requests.</a:t>
            </a:r>
          </a:p>
          <a:p>
            <a:r>
              <a:rPr lang="en-US" sz="2200" dirty="0" smtClean="0"/>
              <a:t>Behind the </a:t>
            </a:r>
            <a:r>
              <a:rPr lang="en-US" sz="2200" dirty="0" err="1" smtClean="0"/>
              <a:t>sceneson</a:t>
            </a:r>
            <a:r>
              <a:rPr lang="en-US" sz="2200" dirty="0" smtClean="0"/>
              <a:t> the admin side of the service, connection strings and file paths are used by the service to query the database/image and return the proper results to the user.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7760226"/>
      </p:ext>
    </p:extLst>
  </p:cSld>
  <p:clrMapOvr>
    <a:masterClrMapping/>
  </p:clrMapOvr>
  <p:transition spd="slow" advClick="0" advTm="4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882184" cy="796281"/>
          </a:xfrm>
        </p:spPr>
        <p:txBody>
          <a:bodyPr/>
          <a:lstStyle/>
          <a:p>
            <a:r>
              <a:rPr lang="en-US" dirty="0" smtClean="0"/>
              <a:t>Making Requests against the ArcGIS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6249"/>
            <a:ext cx="10972800" cy="4939915"/>
          </a:xfrm>
        </p:spPr>
        <p:txBody>
          <a:bodyPr/>
          <a:lstStyle/>
          <a:p>
            <a:r>
              <a:rPr lang="en-US" sz="2400" dirty="0" smtClean="0"/>
              <a:t>Python has many libraries for doing this:</a:t>
            </a:r>
          </a:p>
          <a:p>
            <a:pPr lvl="1"/>
            <a:r>
              <a:rPr lang="en-US" sz="2000" dirty="0" err="1" smtClean="0"/>
              <a:t>urllib</a:t>
            </a:r>
            <a:r>
              <a:rPr lang="en-US" sz="2000" dirty="0" smtClean="0"/>
              <a:t>, urllib2, urllib3</a:t>
            </a:r>
          </a:p>
          <a:p>
            <a:pPr lvl="1"/>
            <a:r>
              <a:rPr lang="en-US" sz="2000" dirty="0" err="1"/>
              <a:t>h</a:t>
            </a:r>
            <a:r>
              <a:rPr lang="en-US" sz="2000" dirty="0" err="1" smtClean="0"/>
              <a:t>ttplib</a:t>
            </a:r>
            <a:endParaRPr lang="en-US" sz="2000" dirty="0" smtClean="0"/>
          </a:p>
          <a:p>
            <a:pPr lvl="1"/>
            <a:r>
              <a:rPr lang="en-US" sz="2000" dirty="0" err="1" smtClean="0"/>
              <a:t>SimpleHTTPServer</a:t>
            </a:r>
            <a:endParaRPr lang="en-US" sz="2000" dirty="0" smtClean="0"/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equests &lt;- my favorite!</a:t>
            </a:r>
          </a:p>
          <a:p>
            <a:r>
              <a:rPr lang="en-US" sz="2400" dirty="0" smtClean="0"/>
              <a:t>Requests can be made against ArcGIS REST endpoints to obtain information about the map service (service type, capabilities, layers, spatial reference, etc.)</a:t>
            </a:r>
          </a:p>
          <a:p>
            <a:r>
              <a:rPr lang="en-US" sz="2400" dirty="0" smtClean="0"/>
              <a:t>Can also use REST endpoint GUI forms through web browser (good for testing!)</a:t>
            </a:r>
          </a:p>
          <a:p>
            <a:pPr lvl="1"/>
            <a:r>
              <a:rPr lang="en-US" sz="2000" dirty="0" smtClean="0"/>
              <a:t>Tip: use Fiddler or other web inspectors to monitor traffic/requests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176201"/>
      </p:ext>
    </p:extLst>
  </p:cSld>
  <p:clrMapOvr>
    <a:masterClrMapping/>
  </p:clrMapOvr>
  <p:transition spd="slow" advClick="0" advTm="4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824519" cy="680951"/>
          </a:xfrm>
        </p:spPr>
        <p:txBody>
          <a:bodyPr/>
          <a:lstStyle/>
          <a:p>
            <a:r>
              <a:rPr lang="en-US" dirty="0" smtClean="0"/>
              <a:t>REST API requests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6205"/>
            <a:ext cx="10972800" cy="5079959"/>
          </a:xfrm>
        </p:spPr>
        <p:txBody>
          <a:bodyPr/>
          <a:lstStyle/>
          <a:p>
            <a:r>
              <a:rPr lang="en-US" dirty="0" smtClean="0"/>
              <a:t>When using Python, it is easiest to handle results when returned as JavaScript Object Notation (JSON)</a:t>
            </a:r>
          </a:p>
          <a:p>
            <a:pPr lvl="1"/>
            <a:r>
              <a:rPr lang="en-US" dirty="0" smtClean="0"/>
              <a:t>Translates nicely to a python dictionary</a:t>
            </a:r>
          </a:p>
          <a:p>
            <a:r>
              <a:rPr lang="en-US" dirty="0" smtClean="0"/>
              <a:t>Python can be used to query a map service layer (spatially and by attributes) and the results can easily be converted to </a:t>
            </a:r>
            <a:r>
              <a:rPr lang="en-US" dirty="0" err="1" smtClean="0"/>
              <a:t>shapefiles</a:t>
            </a:r>
            <a:r>
              <a:rPr lang="en-US" dirty="0" smtClean="0"/>
              <a:t> or feature classes.</a:t>
            </a:r>
          </a:p>
          <a:p>
            <a:pPr lvl="1"/>
            <a:r>
              <a:rPr lang="en-US" dirty="0" smtClean="0"/>
              <a:t>Response is a Feature Set (JSON)</a:t>
            </a:r>
          </a:p>
          <a:p>
            <a:r>
              <a:rPr lang="en-US" dirty="0" smtClean="0"/>
              <a:t>The REST API can handle requests very quickly and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83081"/>
      </p:ext>
    </p:extLst>
  </p:cSld>
  <p:clrMapOvr>
    <a:masterClrMapping/>
  </p:clrMapOvr>
  <p:transition spd="slow" advClick="0" advTm="4000"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976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1_Office Theme</vt:lpstr>
      <vt:lpstr>Advanced Python Programming for GIS</vt:lpstr>
      <vt:lpstr>Course Materials</vt:lpstr>
      <vt:lpstr>ArcPy Geometry Objects</vt:lpstr>
      <vt:lpstr>Geometry Objects Continued</vt:lpstr>
      <vt:lpstr>Polygons</vt:lpstr>
      <vt:lpstr>Geometry Demos</vt:lpstr>
      <vt:lpstr>ArcGIS REST API Crash Course</vt:lpstr>
      <vt:lpstr>Making Requests against the ArcGIS REST API</vt:lpstr>
      <vt:lpstr>REST API requests continued</vt:lpstr>
      <vt:lpstr>The REST API query form user interface can be used to perform queries against a layer.  The user can choose to use a GET or POST request.  The results are returned at the bottom of the page in the specified format.</vt:lpstr>
      <vt:lpstr>PowerPoint Presentation</vt:lpstr>
      <vt:lpstr>PowerPoint Presentation</vt:lpstr>
      <vt:lpstr>REST endpoint Query</vt:lpstr>
      <vt:lpstr>Introducing the “restapi” package</vt:lpstr>
      <vt:lpstr>Using classes to represent objects</vt:lpstr>
      <vt:lpstr>Python Classes</vt:lpstr>
      <vt:lpstr>Class inheritance</vt:lpstr>
      <vt:lpstr>PowerPoint Presentation</vt:lpstr>
      <vt:lpstr>requests/restapi demo</vt:lpstr>
      <vt:lpstr>Python Add-Ins</vt:lpstr>
      <vt:lpstr>Types of Add-Ins</vt:lpstr>
      <vt:lpstr>Add-In Wizard</vt:lpstr>
      <vt:lpstr>Python Add-In contents</vt:lpstr>
      <vt:lpstr>Add In Exercise</vt:lpstr>
      <vt:lpstr>Questions?</vt:lpstr>
    </vt:vector>
  </TitlesOfParts>
  <Company>Bolton &amp; Menk,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Programming for GIS</dc:title>
  <dc:creator>Caleb Mackey</dc:creator>
  <cp:lastModifiedBy>Caleb Mackey</cp:lastModifiedBy>
  <cp:revision>48</cp:revision>
  <dcterms:created xsi:type="dcterms:W3CDTF">2015-04-13T17:03:01Z</dcterms:created>
  <dcterms:modified xsi:type="dcterms:W3CDTF">2015-05-20T17:32:33Z</dcterms:modified>
</cp:coreProperties>
</file>