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408" r:id="rId7"/>
    <p:sldId id="397" r:id="rId8"/>
    <p:sldId id="407" r:id="rId9"/>
    <p:sldId id="389" r:id="rId10"/>
    <p:sldId id="391" r:id="rId11"/>
    <p:sldId id="411" r:id="rId12"/>
    <p:sldId id="412" r:id="rId13"/>
    <p:sldId id="4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4495A2"/>
    <a:srgbClr val="F9D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8E5DA-238B-F68E-E18C-7BB1964F7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3C1973-5594-5E05-5079-56D28768A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6E909-B890-3DD7-D4BA-332C805F3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2D7C4-821F-0132-0914-F0EF8ED5F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11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8480C-619D-ACF2-6BDF-A3C873685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59D855-F8A3-DC59-A0F0-7188E3306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123A3B-9F09-1AFC-3141-39007DBAA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23344-DBC3-94BF-CA74-90DE345E9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An Agile Approach to Teamwork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E293-1595-A760-52DD-49F19C70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8647A44-9792-6A6D-9277-2BBBE11E53D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240449"/>
            <a:ext cx="10972800" cy="3636740"/>
          </a:xfrm>
        </p:spPr>
        <p:txBody>
          <a:bodyPr/>
          <a:lstStyle/>
          <a:p>
            <a:r>
              <a:rPr lang="en-US" dirty="0"/>
              <a:t>Charles G. Cobb. (2015). The Project Manager’s Guide to Mastering 	Agile: Principles and Practices for an Adaptive Approach. Wiley. </a:t>
            </a:r>
          </a:p>
          <a:p>
            <a:r>
              <a:rPr lang="en-US" dirty="0"/>
              <a:t>Decode Waterfall vs Agile: Which Method Works Best for Your 	Project? (n.d.). https://www.usemotion.com/blog/waterfall-vs-	agile</a:t>
            </a:r>
          </a:p>
          <a:p>
            <a:r>
              <a:rPr lang="en-US" dirty="0"/>
              <a:t>Graves, E. (2022, October 5). Agile Principle 2: Welcoming changing 	requirements. www.playbookhq.</a:t>
            </a:r>
            <a:r>
              <a:rPr lang="en-US"/>
              <a:t>co.</a:t>
            </a:r>
            <a:endParaRPr lang="en-US" dirty="0"/>
          </a:p>
          <a:p>
            <a:r>
              <a:rPr lang="en-US" dirty="0"/>
              <a:t>Rahman, J. (2023, January 11). Uncovering the product owner role. 	Scrum.org. https://www.scrum.org/resources/blog/uncovering-	product-owner-role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What is Agile?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An iterative approach to development</a:t>
            </a:r>
          </a:p>
          <a:p>
            <a:r>
              <a:rPr lang="en-US" dirty="0"/>
              <a:t>A flexible process that provides a framework to handle requirement changes as they evolve</a:t>
            </a:r>
          </a:p>
          <a:p>
            <a:r>
              <a:rPr lang="en-US" dirty="0"/>
              <a:t>A focus on planning that matches the reality of a fast pace modern world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-440456"/>
            <a:ext cx="9778365" cy="1494596"/>
          </a:xfrm>
        </p:spPr>
        <p:txBody>
          <a:bodyPr/>
          <a:lstStyle/>
          <a:p>
            <a:r>
              <a:rPr lang="en-US" dirty="0"/>
              <a:t>Waterfall vs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219326"/>
            <a:ext cx="4490827" cy="35974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Waterfall Planning Methodology</a:t>
            </a:r>
          </a:p>
          <a:p>
            <a:pPr lvl="1"/>
            <a:r>
              <a:rPr lang="en-US" dirty="0"/>
              <a:t>Fixed plans for features, timeline, and budget</a:t>
            </a:r>
          </a:p>
          <a:p>
            <a:pPr lvl="1"/>
            <a:r>
              <a:rPr lang="en-US" dirty="0"/>
              <a:t>Requires a total overhaul to adapt if plans change at any point</a:t>
            </a:r>
          </a:p>
          <a:p>
            <a:pPr lvl="1"/>
            <a:r>
              <a:rPr lang="en-US" dirty="0"/>
              <a:t>Produces a preplanned result that matches requirements set out at the start of the project</a:t>
            </a:r>
          </a:p>
          <a:p>
            <a:pPr marL="0" lvl="1" indent="0">
              <a:buNone/>
            </a:pPr>
            <a:r>
              <a:rPr lang="en-US" dirty="0"/>
              <a:t>This approach is better suited to contract work where bids are needed and requirements are static (i.e. Government contracts)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219326"/>
            <a:ext cx="4490827" cy="35974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Agile Planning Methodology</a:t>
            </a:r>
          </a:p>
          <a:p>
            <a:pPr lvl="1"/>
            <a:r>
              <a:rPr lang="en-US" dirty="0"/>
              <a:t>Iterative planning for story points</a:t>
            </a:r>
          </a:p>
          <a:p>
            <a:pPr lvl="1"/>
            <a:r>
              <a:rPr lang="en-US" dirty="0"/>
              <a:t>Can shift quickly to changing requirements</a:t>
            </a:r>
          </a:p>
          <a:p>
            <a:pPr lvl="1"/>
            <a:r>
              <a:rPr lang="en-US" dirty="0"/>
              <a:t>Produces a result that matches requirements at the end of the project</a:t>
            </a:r>
          </a:p>
          <a:p>
            <a:pPr marL="0" lvl="1" indent="0">
              <a:buNone/>
            </a:pPr>
            <a:r>
              <a:rPr lang="en-US" dirty="0"/>
              <a:t>This approach is better for general software development that is trying to solve a business problem for stakeholders and 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FF914-5DDB-CDAE-151E-5D25F5ED391B}"/>
              </a:ext>
            </a:extLst>
          </p:cNvPr>
          <p:cNvSpPr txBox="1"/>
          <p:nvPr/>
        </p:nvSpPr>
        <p:spPr>
          <a:xfrm>
            <a:off x="594360" y="1322885"/>
            <a:ext cx="977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What if a customer where to change their mind on a requirement?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Software Development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An Agile Approach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SDLC under Agile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FE8373B4-4F2E-43E7-1561-E67D5EC4C79E}"/>
              </a:ext>
            </a:extLst>
          </p:cNvPr>
          <p:cNvSpPr/>
          <p:nvPr/>
        </p:nvSpPr>
        <p:spPr>
          <a:xfrm>
            <a:off x="2235679" y="302034"/>
            <a:ext cx="2156604" cy="690113"/>
          </a:xfrm>
          <a:prstGeom prst="flowChartInputOutp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Planning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019775A2-3623-BA34-95A9-09E7DAC318B7}"/>
              </a:ext>
            </a:extLst>
          </p:cNvPr>
          <p:cNvSpPr/>
          <p:nvPr/>
        </p:nvSpPr>
        <p:spPr>
          <a:xfrm>
            <a:off x="278175" y="1232248"/>
            <a:ext cx="2156604" cy="690113"/>
          </a:xfrm>
          <a:prstGeom prst="flowChartInputOutput">
            <a:avLst/>
          </a:prstGeom>
          <a:solidFill>
            <a:srgbClr val="7CA6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1E325CE1-0E48-E442-F82F-07DDB26106EF}"/>
              </a:ext>
            </a:extLst>
          </p:cNvPr>
          <p:cNvSpPr/>
          <p:nvPr/>
        </p:nvSpPr>
        <p:spPr>
          <a:xfrm>
            <a:off x="3805652" y="1232247"/>
            <a:ext cx="2156604" cy="690113"/>
          </a:xfrm>
          <a:prstGeom prst="flowChartInputOutput">
            <a:avLst/>
          </a:prstGeom>
          <a:solidFill>
            <a:srgbClr val="7CA6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5C27B4F4-FCE0-D882-213D-28B119C2752E}"/>
              </a:ext>
            </a:extLst>
          </p:cNvPr>
          <p:cNvSpPr/>
          <p:nvPr/>
        </p:nvSpPr>
        <p:spPr>
          <a:xfrm>
            <a:off x="3083925" y="2170980"/>
            <a:ext cx="2156604" cy="690113"/>
          </a:xfrm>
          <a:prstGeom prst="flowChartInputOutput">
            <a:avLst/>
          </a:prstGeom>
          <a:solidFill>
            <a:srgbClr val="F9D4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22331480-20C1-8E5C-F03F-D55F549B4489}"/>
              </a:ext>
            </a:extLst>
          </p:cNvPr>
          <p:cNvSpPr/>
          <p:nvPr/>
        </p:nvSpPr>
        <p:spPr>
          <a:xfrm>
            <a:off x="825606" y="2162461"/>
            <a:ext cx="2156604" cy="690113"/>
          </a:xfrm>
          <a:prstGeom prst="flowChartInputOutput">
            <a:avLst/>
          </a:prstGeom>
          <a:solidFill>
            <a:srgbClr val="4495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9C00BF-06AF-C2DE-52E1-F71C1063BB00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4176623" y="647091"/>
            <a:ext cx="707331" cy="5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E9300-B1D1-99A7-2769-10727406AE8F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4377887" y="1922360"/>
            <a:ext cx="290407" cy="24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35FB51-2C9A-9789-F4A7-E710BA4EC504}"/>
              </a:ext>
            </a:extLst>
          </p:cNvPr>
          <p:cNvCxnSpPr>
            <a:cxnSpLocks/>
            <a:stCxn id="12" idx="2"/>
            <a:endCxn id="13" idx="5"/>
          </p:cNvCxnSpPr>
          <p:nvPr/>
        </p:nvCxnSpPr>
        <p:spPr>
          <a:xfrm flipH="1" flipV="1">
            <a:off x="2766550" y="2507518"/>
            <a:ext cx="533035" cy="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51F95B-A126-65CB-E06A-4DEE27CF1F88}"/>
              </a:ext>
            </a:extLst>
          </p:cNvPr>
          <p:cNvCxnSpPr>
            <a:cxnSpLocks/>
            <a:stCxn id="13" idx="1"/>
            <a:endCxn id="10" idx="4"/>
          </p:cNvCxnSpPr>
          <p:nvPr/>
        </p:nvCxnSpPr>
        <p:spPr>
          <a:xfrm flipH="1" flipV="1">
            <a:off x="1356477" y="1922361"/>
            <a:ext cx="547431" cy="24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ECF733-2A13-E91F-30F0-DA09F1DE3BC8}"/>
              </a:ext>
            </a:extLst>
          </p:cNvPr>
          <p:cNvCxnSpPr>
            <a:cxnSpLocks/>
            <a:stCxn id="10" idx="1"/>
            <a:endCxn id="9" idx="2"/>
          </p:cNvCxnSpPr>
          <p:nvPr/>
        </p:nvCxnSpPr>
        <p:spPr>
          <a:xfrm flipV="1">
            <a:off x="1356477" y="647091"/>
            <a:ext cx="1094862" cy="58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694CEC-91F1-FE2A-4D5E-99503AFA228E}"/>
              </a:ext>
            </a:extLst>
          </p:cNvPr>
          <p:cNvSpPr txBox="1"/>
          <p:nvPr/>
        </p:nvSpPr>
        <p:spPr>
          <a:xfrm>
            <a:off x="286801" y="3053751"/>
            <a:ext cx="56840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Gather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Creation of story points</a:t>
            </a:r>
          </a:p>
          <a:p>
            <a:r>
              <a:rPr lang="en-US" dirty="0">
                <a:solidFill>
                  <a:schemeClr val="bg1"/>
                </a:solidFill>
              </a:rPr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Planning execution of story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Make technical choices like platform/architecture</a:t>
            </a:r>
          </a:p>
          <a:p>
            <a:r>
              <a:rPr lang="en-US" dirty="0">
                <a:solidFill>
                  <a:schemeClr val="bg1"/>
                </a:solidFill>
              </a:rPr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Write code to fulfill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test cases based upon requirements set forth</a:t>
            </a:r>
          </a:p>
          <a:p>
            <a:r>
              <a:rPr lang="en-US" dirty="0">
                <a:solidFill>
                  <a:schemeClr val="bg1"/>
                </a:solidFill>
              </a:rPr>
              <a:t>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Ensure story points are completed and all requirements are fulfilled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Team Roles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An Agile Approach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Key duty is to represent the stakeholder’s interests</a:t>
            </a:r>
          </a:p>
          <a:p>
            <a:r>
              <a:rPr lang="en-US" dirty="0"/>
              <a:t>Ensures the team remains focused on delivery of features to solve business logic problems</a:t>
            </a:r>
          </a:p>
          <a:p>
            <a:r>
              <a:rPr lang="en-US" dirty="0"/>
              <a:t>Primary point of contact with stakeholders </a:t>
            </a:r>
          </a:p>
          <a:p>
            <a:r>
              <a:rPr lang="en-US" dirty="0"/>
              <a:t>Shares accountability for managing the backlog of story points</a:t>
            </a:r>
          </a:p>
          <a:p>
            <a:pPr lvl="1"/>
            <a:r>
              <a:rPr lang="en-US" dirty="0"/>
              <a:t>Ensuring priority of development of next story points</a:t>
            </a:r>
          </a:p>
          <a:p>
            <a:pPr lvl="1"/>
            <a:r>
              <a:rPr lang="en-US" dirty="0"/>
              <a:t>Makes sure backlog items are visible and clearly stated, resolving ambiguity as it comes up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93473-E319-E7D9-16B6-F595B6036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222B61-EB1B-C41F-9BC7-DAAD0CAE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182F47-1ECB-EE61-F6E1-2B58E6E921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413254"/>
            <a:ext cx="7810500" cy="3700462"/>
          </a:xfrm>
        </p:spPr>
        <p:txBody>
          <a:bodyPr>
            <a:noAutofit/>
          </a:bodyPr>
          <a:lstStyle/>
          <a:p>
            <a:r>
              <a:rPr lang="en-US" sz="2200" dirty="0"/>
              <a:t>In charge of ensuring scrum events happen and are effectively used</a:t>
            </a:r>
          </a:p>
          <a:p>
            <a:r>
              <a:rPr lang="en-US" sz="2200" dirty="0"/>
              <a:t>Facilitate communication to resolve roadblocks encountered during development</a:t>
            </a:r>
          </a:p>
          <a:p>
            <a:r>
              <a:rPr lang="en-US" sz="2200" dirty="0"/>
              <a:t>Shares accountability for managing the backlog of story points</a:t>
            </a:r>
          </a:p>
          <a:p>
            <a:pPr lvl="1"/>
            <a:r>
              <a:rPr lang="en-US" sz="2200" dirty="0"/>
              <a:t>Ensuring priority of development of next story points</a:t>
            </a:r>
          </a:p>
          <a:p>
            <a:pPr lvl="1"/>
            <a:r>
              <a:rPr lang="en-US" sz="2200" dirty="0"/>
              <a:t>Makes sure backlog items are visible and clearly stated, resolving ambiguity as it comes up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ADCF11-92D4-84C0-295A-C63F98584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079CA82-249D-F658-93B3-2688D1732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5D458A6-B7B4-8192-D722-62E34D5D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9213353-1488-7605-3569-2AA6213CE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74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69F36-C210-9A2F-0D8E-C5FCF4032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1BEA2-709F-2CCB-02F4-7B6E3D3A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Developers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E83BBC-1412-E670-E945-C9DF26FA4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sz="3200" dirty="0"/>
              <a:t>Writes the code to fulfill story point requirements</a:t>
            </a:r>
          </a:p>
          <a:p>
            <a:r>
              <a:rPr lang="en-US" sz="3200" dirty="0"/>
              <a:t>Works in planning to estimate times of each story point</a:t>
            </a:r>
          </a:p>
          <a:p>
            <a:r>
              <a:rPr lang="en-US" sz="3200" dirty="0"/>
              <a:t>Writes tests to ensure requirements are met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A20335-CF35-034E-237D-87DECA4D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B0348B3-8616-C172-584C-B64D50160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540DA4A-4075-1061-DA87-FFE76FE26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540A0C4-62D5-1EC1-9B38-40E9EEE9C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14287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{005F84B8-9945-4087-972D-89E0F29739D5}tf78853419_win32</Template>
  <TotalTime>223</TotalTime>
  <Words>506</Words>
  <Application>Microsoft Office PowerPoint</Application>
  <PresentationFormat>Widescreen</PresentationFormat>
  <Paragraphs>73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An Agile Approach to Teamwork</vt:lpstr>
      <vt:lpstr>What is Agile?</vt:lpstr>
      <vt:lpstr>Waterfall vs Agile</vt:lpstr>
      <vt:lpstr>Software Development Lifecycle</vt:lpstr>
      <vt:lpstr>SDLC under Agile</vt:lpstr>
      <vt:lpstr>Team Roles</vt:lpstr>
      <vt:lpstr>Product Owner</vt:lpstr>
      <vt:lpstr>Scrum Master</vt:lpstr>
      <vt:lpstr>Developers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 Peterson</dc:creator>
  <cp:lastModifiedBy>Brad Peterson</cp:lastModifiedBy>
  <cp:revision>2</cp:revision>
  <dcterms:created xsi:type="dcterms:W3CDTF">2024-12-15T17:50:34Z</dcterms:created>
  <dcterms:modified xsi:type="dcterms:W3CDTF">2024-12-16T01:52:06Z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