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Spectral Medium"/>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Medium-regular.fntdata"/><Relationship Id="rId25" Type="http://schemas.openxmlformats.org/officeDocument/2006/relationships/font" Target="fonts/Roboto-boldItalic.fntdata"/><Relationship Id="rId28" Type="http://schemas.openxmlformats.org/officeDocument/2006/relationships/font" Target="fonts/SpectralMedium-italic.fntdata"/><Relationship Id="rId27" Type="http://schemas.openxmlformats.org/officeDocument/2006/relationships/font" Target="fonts/Spectral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e3f1c22a_0_2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e3f1c22a_0_2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de3f1c22a_0_2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de3f1c22a_0_2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dfb705f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dfb705f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fb705f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fb705f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fb705f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fb705f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fb705f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fb705f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dfb705f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dfb705f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e3f1c22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e3f1c22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de3f1c22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de3f1c22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e3f1c22a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e3f1c22a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de3f1c22a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de3f1c22a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de3f1c22a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de3f1c22a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de3f1c22a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de3f1c22a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e3f1c22a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e3f1c22a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e3f1c22a_0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e3f1c22a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56025" y="330600"/>
            <a:ext cx="1356000" cy="4482300"/>
          </a:xfrm>
          <a:prstGeom prst="roundRect">
            <a:avLst>
              <a:gd fmla="val 50000" name="adj"/>
            </a:avLst>
          </a:prstGeom>
          <a:noFill/>
          <a:ln>
            <a:noFill/>
          </a:ln>
        </p:spPr>
      </p:pic>
      <p:pic>
        <p:nvPicPr>
          <p:cNvPr id="68" name="Google Shape;68;p13"/>
          <p:cNvPicPr preferRelativeResize="0"/>
          <p:nvPr/>
        </p:nvPicPr>
        <p:blipFill>
          <a:blip r:embed="rId3">
            <a:alphaModFix/>
          </a:blip>
          <a:stretch>
            <a:fillRect/>
          </a:stretch>
        </p:blipFill>
        <p:spPr>
          <a:xfrm>
            <a:off x="208425" y="483000"/>
            <a:ext cx="1356000" cy="4482300"/>
          </a:xfrm>
          <a:prstGeom prst="roundRect">
            <a:avLst>
              <a:gd fmla="val 50000" name="adj"/>
            </a:avLst>
          </a:prstGeom>
          <a:noFill/>
          <a:ln>
            <a:noFill/>
          </a:ln>
        </p:spPr>
      </p:pic>
      <p:pic>
        <p:nvPicPr>
          <p:cNvPr id="69" name="Google Shape;69;p13"/>
          <p:cNvPicPr preferRelativeResize="0"/>
          <p:nvPr/>
        </p:nvPicPr>
        <p:blipFill>
          <a:blip r:embed="rId3">
            <a:alphaModFix/>
          </a:blip>
          <a:stretch>
            <a:fillRect/>
          </a:stretch>
        </p:blipFill>
        <p:spPr>
          <a:xfrm>
            <a:off x="360825" y="635400"/>
            <a:ext cx="1356000" cy="4482300"/>
          </a:xfrm>
          <a:prstGeom prst="roundRect">
            <a:avLst>
              <a:gd fmla="val 50000" name="adj"/>
            </a:avLst>
          </a:prstGeom>
          <a:noFill/>
          <a:ln>
            <a:noFill/>
          </a:ln>
        </p:spPr>
      </p:pic>
      <p:pic>
        <p:nvPicPr>
          <p:cNvPr id="70" name="Google Shape;70;p13"/>
          <p:cNvPicPr preferRelativeResize="0"/>
          <p:nvPr/>
        </p:nvPicPr>
        <p:blipFill>
          <a:blip r:embed="rId3">
            <a:alphaModFix/>
          </a:blip>
          <a:stretch>
            <a:fillRect/>
          </a:stretch>
        </p:blipFill>
        <p:spPr>
          <a:xfrm>
            <a:off x="513225" y="787800"/>
            <a:ext cx="1356000" cy="4482300"/>
          </a:xfrm>
          <a:prstGeom prst="roundRect">
            <a:avLst>
              <a:gd fmla="val 50000" name="adj"/>
            </a:avLst>
          </a:prstGeom>
          <a:noFill/>
          <a:ln>
            <a:noFill/>
          </a:ln>
        </p:spPr>
      </p:pic>
      <p:pic>
        <p:nvPicPr>
          <p:cNvPr id="71" name="Google Shape;71;p13"/>
          <p:cNvPicPr preferRelativeResize="0"/>
          <p:nvPr/>
        </p:nvPicPr>
        <p:blipFill>
          <a:blip r:embed="rId3">
            <a:alphaModFix/>
          </a:blip>
          <a:stretch>
            <a:fillRect/>
          </a:stretch>
        </p:blipFill>
        <p:spPr>
          <a:xfrm>
            <a:off x="665625" y="940200"/>
            <a:ext cx="1356000" cy="4482300"/>
          </a:xfrm>
          <a:prstGeom prst="roundRect">
            <a:avLst>
              <a:gd fmla="val 50000" name="adj"/>
            </a:avLst>
          </a:prstGeom>
          <a:noFill/>
          <a:ln>
            <a:noFill/>
          </a:ln>
        </p:spPr>
      </p:pic>
      <p:pic>
        <p:nvPicPr>
          <p:cNvPr id="72" name="Google Shape;72;p13"/>
          <p:cNvPicPr preferRelativeResize="0"/>
          <p:nvPr/>
        </p:nvPicPr>
        <p:blipFill>
          <a:blip r:embed="rId3">
            <a:alphaModFix/>
          </a:blip>
          <a:stretch>
            <a:fillRect/>
          </a:stretch>
        </p:blipFill>
        <p:spPr>
          <a:xfrm>
            <a:off x="818025" y="1092600"/>
            <a:ext cx="1356000" cy="4482300"/>
          </a:xfrm>
          <a:prstGeom prst="roundRect">
            <a:avLst>
              <a:gd fmla="val 50000" name="adj"/>
            </a:avLst>
          </a:prstGeom>
          <a:noFill/>
          <a:ln>
            <a:noFill/>
          </a:ln>
        </p:spPr>
      </p:pic>
      <p:pic>
        <p:nvPicPr>
          <p:cNvPr id="73" name="Google Shape;73;p13"/>
          <p:cNvPicPr preferRelativeResize="0"/>
          <p:nvPr/>
        </p:nvPicPr>
        <p:blipFill>
          <a:blip r:embed="rId3">
            <a:alphaModFix/>
          </a:blip>
          <a:stretch>
            <a:fillRect/>
          </a:stretch>
        </p:blipFill>
        <p:spPr>
          <a:xfrm>
            <a:off x="970425" y="1245000"/>
            <a:ext cx="1356000" cy="4482300"/>
          </a:xfrm>
          <a:prstGeom prst="roundRect">
            <a:avLst>
              <a:gd fmla="val 50000" name="adj"/>
            </a:avLst>
          </a:prstGeom>
          <a:noFill/>
          <a:ln>
            <a:noFill/>
          </a:ln>
        </p:spPr>
      </p:pic>
      <p:pic>
        <p:nvPicPr>
          <p:cNvPr id="74" name="Google Shape;74;p13"/>
          <p:cNvPicPr preferRelativeResize="0"/>
          <p:nvPr/>
        </p:nvPicPr>
        <p:blipFill>
          <a:blip r:embed="rId3">
            <a:alphaModFix/>
          </a:blip>
          <a:stretch>
            <a:fillRect/>
          </a:stretch>
        </p:blipFill>
        <p:spPr>
          <a:xfrm>
            <a:off x="1122825" y="1397400"/>
            <a:ext cx="1356000" cy="4482300"/>
          </a:xfrm>
          <a:prstGeom prst="roundRect">
            <a:avLst>
              <a:gd fmla="val 50000" name="adj"/>
            </a:avLst>
          </a:prstGeom>
          <a:noFill/>
          <a:ln>
            <a:noFill/>
          </a:ln>
        </p:spPr>
      </p:pic>
      <p:pic>
        <p:nvPicPr>
          <p:cNvPr id="75" name="Google Shape;75;p13"/>
          <p:cNvPicPr preferRelativeResize="0"/>
          <p:nvPr/>
        </p:nvPicPr>
        <p:blipFill>
          <a:blip r:embed="rId3">
            <a:alphaModFix/>
          </a:blip>
          <a:stretch>
            <a:fillRect/>
          </a:stretch>
        </p:blipFill>
        <p:spPr>
          <a:xfrm>
            <a:off x="1275225" y="1549800"/>
            <a:ext cx="1356000" cy="4482300"/>
          </a:xfrm>
          <a:prstGeom prst="roundRect">
            <a:avLst>
              <a:gd fmla="val 50000" name="adj"/>
            </a:avLst>
          </a:prstGeom>
          <a:noFill/>
          <a:ln>
            <a:noFill/>
          </a:ln>
        </p:spPr>
      </p:pic>
      <p:pic>
        <p:nvPicPr>
          <p:cNvPr id="76" name="Google Shape;76;p13"/>
          <p:cNvPicPr preferRelativeResize="0"/>
          <p:nvPr/>
        </p:nvPicPr>
        <p:blipFill>
          <a:blip r:embed="rId4">
            <a:alphaModFix/>
          </a:blip>
          <a:stretch>
            <a:fillRect/>
          </a:stretch>
        </p:blipFill>
        <p:spPr>
          <a:xfrm>
            <a:off x="0" y="0"/>
            <a:ext cx="9144000" cy="5422500"/>
          </a:xfrm>
          <a:prstGeom prst="rect">
            <a:avLst/>
          </a:prstGeom>
          <a:noFill/>
          <a:ln>
            <a:noFill/>
          </a:ln>
        </p:spPr>
      </p:pic>
      <p:sp>
        <p:nvSpPr>
          <p:cNvPr id="77" name="Google Shape;77;p13"/>
          <p:cNvSpPr txBox="1"/>
          <p:nvPr/>
        </p:nvSpPr>
        <p:spPr>
          <a:xfrm>
            <a:off x="208425" y="1549800"/>
            <a:ext cx="33393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rgbClr val="1155CC"/>
                </a:solidFill>
                <a:latin typeface="Comic Sans MS"/>
                <a:ea typeface="Comic Sans MS"/>
                <a:cs typeface="Comic Sans MS"/>
                <a:sym typeface="Comic Sans MS"/>
              </a:rPr>
              <a:t>KioMed</a:t>
            </a:r>
            <a:endParaRPr b="1" sz="5500">
              <a:solidFill>
                <a:srgbClr val="1155CC"/>
              </a:solidFill>
              <a:latin typeface="Comic Sans MS"/>
              <a:ea typeface="Comic Sans MS"/>
              <a:cs typeface="Comic Sans MS"/>
              <a:sym typeface="Comic Sans MS"/>
            </a:endParaRPr>
          </a:p>
        </p:txBody>
      </p:sp>
      <p:sp>
        <p:nvSpPr>
          <p:cNvPr id="78" name="Google Shape;78;p13"/>
          <p:cNvSpPr txBox="1"/>
          <p:nvPr/>
        </p:nvSpPr>
        <p:spPr>
          <a:xfrm>
            <a:off x="208425" y="3048000"/>
            <a:ext cx="3590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3C78D8"/>
                </a:solidFill>
                <a:latin typeface="Spectral Medium"/>
                <a:ea typeface="Spectral Medium"/>
                <a:cs typeface="Spectral Medium"/>
                <a:sym typeface="Spectral Medium"/>
              </a:rPr>
              <a:t>Sales prediction for better inventory management</a:t>
            </a:r>
            <a:endParaRPr sz="2800">
              <a:solidFill>
                <a:srgbClr val="3C78D8"/>
              </a:solidFill>
              <a:latin typeface="Spectral Medium"/>
              <a:ea typeface="Spectral Medium"/>
              <a:cs typeface="Spectral Medium"/>
              <a:sym typeface="Spectral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rPr lang="en" sz="1533"/>
              <a:t>Main Dataset=(Year,Month,Day,City,Medicine,</a:t>
            </a:r>
            <a:r>
              <a:rPr lang="en" sz="1533">
                <a:solidFill>
                  <a:srgbClr val="FF0000"/>
                </a:solidFill>
              </a:rPr>
              <a:t>Sales</a:t>
            </a:r>
            <a:r>
              <a:rPr lang="en" sz="1533"/>
              <a:t>)</a:t>
            </a:r>
            <a:endParaRPr sz="1533"/>
          </a:p>
          <a:p>
            <a:pPr indent="0" lvl="0" marL="0" rtl="0" algn="l">
              <a:spcBef>
                <a:spcPts val="0"/>
              </a:spcBef>
              <a:spcAft>
                <a:spcPts val="0"/>
              </a:spcAft>
              <a:buNone/>
            </a:pPr>
            <a:r>
              <a:rPr lang="en" sz="1533"/>
              <a:t>Using Datetime to create other variables= (Date, quarter,Day of week)</a:t>
            </a:r>
            <a:endParaRPr sz="1533"/>
          </a:p>
          <a:p>
            <a:pPr indent="0" lvl="0" marL="0" rtl="0" algn="l">
              <a:spcBef>
                <a:spcPts val="0"/>
              </a:spcBef>
              <a:spcAft>
                <a:spcPts val="0"/>
              </a:spcAft>
              <a:buNone/>
            </a:pPr>
            <a:r>
              <a:rPr lang="en" sz="1533"/>
              <a:t>We also have Footfall data, which can be </a:t>
            </a:r>
            <a:r>
              <a:rPr lang="en" sz="1533"/>
              <a:t>helpful</a:t>
            </a:r>
            <a:r>
              <a:rPr lang="en" sz="1533"/>
              <a:t> for training.</a:t>
            </a:r>
            <a:endParaRPr sz="1533"/>
          </a:p>
        </p:txBody>
      </p:sp>
      <p:sp>
        <p:nvSpPr>
          <p:cNvPr id="142" name="Google Shape;14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Sales is our target variable, and the main dataset looks as below,</a:t>
            </a:r>
            <a:endParaRPr>
              <a:solidFill>
                <a:srgbClr val="1155CC"/>
              </a:solidFill>
            </a:endParaRPr>
          </a:p>
          <a:p>
            <a:pPr indent="0" lvl="0" marL="0" rtl="0" algn="l">
              <a:spcBef>
                <a:spcPts val="1200"/>
              </a:spcBef>
              <a:spcAft>
                <a:spcPts val="1200"/>
              </a:spcAft>
              <a:buNone/>
            </a:pPr>
            <a:r>
              <a:rPr lang="en">
                <a:solidFill>
                  <a:srgbClr val="1155CC"/>
                </a:solidFill>
              </a:rPr>
              <a:t>We don’t have any NA or Null values.</a:t>
            </a:r>
            <a:endParaRPr>
              <a:solidFill>
                <a:srgbClr val="1155CC"/>
              </a:solidFill>
            </a:endParaRPr>
          </a:p>
        </p:txBody>
      </p:sp>
      <p:pic>
        <p:nvPicPr>
          <p:cNvPr id="143" name="Google Shape;143;p22"/>
          <p:cNvPicPr preferRelativeResize="0"/>
          <p:nvPr/>
        </p:nvPicPr>
        <p:blipFill>
          <a:blip r:embed="rId3">
            <a:alphaModFix/>
          </a:blip>
          <a:stretch>
            <a:fillRect/>
          </a:stretch>
        </p:blipFill>
        <p:spPr>
          <a:xfrm>
            <a:off x="471900" y="3695100"/>
            <a:ext cx="8222100" cy="1302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rPr b="1" lang="en" sz="2088"/>
              <a:t>Using groupby and aggregation</a:t>
            </a:r>
            <a:r>
              <a:rPr b="1" lang="en" sz="1977"/>
              <a:t> </a:t>
            </a:r>
            <a:r>
              <a:rPr lang="en" sz="1755"/>
              <a:t>calculate the mean and standard deviation for (Day,month,day of week,medicines,city) on the basis of sales</a:t>
            </a:r>
            <a:r>
              <a:rPr lang="en" sz="1866"/>
              <a:t>.</a:t>
            </a:r>
            <a:endParaRPr sz="1866"/>
          </a:p>
          <a:p>
            <a:pPr indent="0" lvl="0" marL="0" rtl="0" algn="l">
              <a:spcBef>
                <a:spcPts val="0"/>
              </a:spcBef>
              <a:spcAft>
                <a:spcPts val="0"/>
              </a:spcAft>
              <a:buNone/>
            </a:pPr>
            <a:r>
              <a:rPr lang="en" sz="1866"/>
              <a:t>This will help us find any kind of pattern or seasonality for the respective variables.</a:t>
            </a:r>
            <a:endParaRPr sz="1866"/>
          </a:p>
        </p:txBody>
      </p:sp>
      <p:sp>
        <p:nvSpPr>
          <p:cNvPr id="149" name="Google Shape;149;p23"/>
          <p:cNvSpPr txBox="1"/>
          <p:nvPr>
            <p:ph idx="1" type="body"/>
          </p:nvPr>
        </p:nvSpPr>
        <p:spPr>
          <a:xfrm>
            <a:off x="471900" y="1668425"/>
            <a:ext cx="8222100" cy="296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also use Footfall data in similar manner to find the mean with respect to all the variables, it may also help us in finding some kind of pattern.            Total features created around </a:t>
            </a:r>
            <a:r>
              <a:rPr lang="en">
                <a:solidFill>
                  <a:srgbClr val="FF0000"/>
                </a:solidFill>
              </a:rPr>
              <a:t>22</a:t>
            </a:r>
            <a:endParaRPr>
              <a:solidFill>
                <a:srgbClr val="FF0000"/>
              </a:solidFill>
            </a:endParaRPr>
          </a:p>
        </p:txBody>
      </p:sp>
      <p:pic>
        <p:nvPicPr>
          <p:cNvPr id="150" name="Google Shape;150;p23"/>
          <p:cNvPicPr preferRelativeResize="0"/>
          <p:nvPr/>
        </p:nvPicPr>
        <p:blipFill>
          <a:blip r:embed="rId3">
            <a:alphaModFix/>
          </a:blip>
          <a:stretch>
            <a:fillRect/>
          </a:stretch>
        </p:blipFill>
        <p:spPr>
          <a:xfrm>
            <a:off x="0" y="2736950"/>
            <a:ext cx="9144003" cy="2406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a:p>
            <a:pPr indent="0" lvl="0" marL="0" rtl="0" algn="l">
              <a:spcBef>
                <a:spcPts val="0"/>
              </a:spcBef>
              <a:spcAft>
                <a:spcPts val="0"/>
              </a:spcAft>
              <a:buNone/>
            </a:pPr>
            <a:r>
              <a:rPr lang="en" sz="1977"/>
              <a:t>Selecting the most </a:t>
            </a:r>
            <a:r>
              <a:rPr lang="en" sz="1977"/>
              <a:t>meaningful</a:t>
            </a:r>
            <a:r>
              <a:rPr lang="en" sz="1977"/>
              <a:t> and </a:t>
            </a:r>
            <a:r>
              <a:rPr lang="en" sz="1977"/>
              <a:t>helpful</a:t>
            </a:r>
            <a:r>
              <a:rPr lang="en" sz="1977"/>
              <a:t> features with the help of corelation matrix and heatmap. Anything with the correlation of above 70-75 we can consider </a:t>
            </a:r>
            <a:r>
              <a:rPr lang="en" sz="1977"/>
              <a:t>heavily correlated and choose appropriately.</a:t>
            </a:r>
            <a:endParaRPr sz="1977"/>
          </a:p>
        </p:txBody>
      </p:sp>
      <p:sp>
        <p:nvSpPr>
          <p:cNvPr id="156" name="Google Shape;156;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450000" y="1317959"/>
            <a:ext cx="9144000" cy="38295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a:p>
            <a:pPr indent="0" lvl="0" marL="0" rtl="0" algn="l">
              <a:spcBef>
                <a:spcPts val="0"/>
              </a:spcBef>
              <a:spcAft>
                <a:spcPts val="0"/>
              </a:spcAft>
              <a:buNone/>
            </a:pPr>
            <a:r>
              <a:rPr lang="en" sz="1977"/>
              <a:t>We can also check correlation with our target variable(sales) to get some understanding.</a:t>
            </a:r>
            <a:endParaRPr sz="1977"/>
          </a:p>
          <a:p>
            <a:pPr indent="0" lvl="0" marL="0" rtl="0" algn="l">
              <a:spcBef>
                <a:spcPts val="0"/>
              </a:spcBef>
              <a:spcAft>
                <a:spcPts val="0"/>
              </a:spcAft>
              <a:buNone/>
            </a:pPr>
            <a:r>
              <a:t/>
            </a:r>
            <a:endParaRPr sz="1977"/>
          </a:p>
        </p:txBody>
      </p:sp>
      <p:sp>
        <p:nvSpPr>
          <p:cNvPr id="163" name="Google Shape;163;p25"/>
          <p:cNvSpPr txBox="1"/>
          <p:nvPr>
            <p:ph idx="1" type="body"/>
          </p:nvPr>
        </p:nvSpPr>
        <p:spPr>
          <a:xfrm>
            <a:off x="0" y="1662775"/>
            <a:ext cx="4502700" cy="229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1155CC"/>
                </a:solidFill>
              </a:rPr>
              <a:t>This gives us some understanding on how our numerical variables correlate with our target variable.</a:t>
            </a:r>
            <a:endParaRPr>
              <a:solidFill>
                <a:srgbClr val="1155CC"/>
              </a:solidFill>
            </a:endParaRPr>
          </a:p>
          <a:p>
            <a:pPr indent="0" lvl="0" marL="0" rtl="0" algn="l">
              <a:spcBef>
                <a:spcPts val="1200"/>
              </a:spcBef>
              <a:spcAft>
                <a:spcPts val="0"/>
              </a:spcAft>
              <a:buNone/>
            </a:pPr>
            <a:r>
              <a:rPr lang="en">
                <a:solidFill>
                  <a:srgbClr val="1155CC"/>
                </a:solidFill>
              </a:rPr>
              <a:t>Based on everything ,these are the final variables i selected for training.</a:t>
            </a:r>
            <a:endParaRPr>
              <a:solidFill>
                <a:srgbClr val="1155CC"/>
              </a:solidFill>
            </a:endParaRPr>
          </a:p>
          <a:p>
            <a:pPr indent="0" lvl="0" marL="0" rtl="0" algn="l">
              <a:spcBef>
                <a:spcPts val="1200"/>
              </a:spcBef>
              <a:spcAft>
                <a:spcPts val="0"/>
              </a:spcAft>
              <a:buNone/>
            </a:pPr>
            <a:r>
              <a:rPr lang="en">
                <a:solidFill>
                  <a:srgbClr val="1155CC"/>
                </a:solidFill>
              </a:rPr>
              <a:t>Categorical =</a:t>
            </a:r>
            <a:r>
              <a:rPr lang="en">
                <a:solidFill>
                  <a:srgbClr val="FF0000"/>
                </a:solidFill>
              </a:rPr>
              <a:t>5</a:t>
            </a:r>
            <a:endParaRPr>
              <a:solidFill>
                <a:srgbClr val="FF0000"/>
              </a:solidFill>
            </a:endParaRPr>
          </a:p>
          <a:p>
            <a:pPr indent="0" lvl="0" marL="0" rtl="0" algn="l">
              <a:spcBef>
                <a:spcPts val="1200"/>
              </a:spcBef>
              <a:spcAft>
                <a:spcPts val="1200"/>
              </a:spcAft>
              <a:buNone/>
            </a:pPr>
            <a:r>
              <a:rPr lang="en">
                <a:solidFill>
                  <a:srgbClr val="1155CC"/>
                </a:solidFill>
              </a:rPr>
              <a:t>Numerical =</a:t>
            </a:r>
            <a:r>
              <a:rPr lang="en">
                <a:solidFill>
                  <a:srgbClr val="FF0000"/>
                </a:solidFill>
              </a:rPr>
              <a:t>7 </a:t>
            </a:r>
            <a:r>
              <a:rPr lang="en">
                <a:solidFill>
                  <a:srgbClr val="1155CC"/>
                </a:solidFill>
              </a:rPr>
              <a:t>                Total = </a:t>
            </a:r>
            <a:r>
              <a:rPr lang="en">
                <a:solidFill>
                  <a:srgbClr val="FF0000"/>
                </a:solidFill>
              </a:rPr>
              <a:t>13</a:t>
            </a:r>
            <a:endParaRPr>
              <a:solidFill>
                <a:srgbClr val="FF0000"/>
              </a:solidFill>
            </a:endParaRPr>
          </a:p>
        </p:txBody>
      </p:sp>
      <p:pic>
        <p:nvPicPr>
          <p:cNvPr id="164" name="Google Shape;164;p25"/>
          <p:cNvPicPr preferRelativeResize="0"/>
          <p:nvPr/>
        </p:nvPicPr>
        <p:blipFill>
          <a:blip r:embed="rId3">
            <a:alphaModFix/>
          </a:blip>
          <a:stretch>
            <a:fillRect/>
          </a:stretch>
        </p:blipFill>
        <p:spPr>
          <a:xfrm>
            <a:off x="4502725" y="1363475"/>
            <a:ext cx="5168451" cy="4134750"/>
          </a:xfrm>
          <a:prstGeom prst="rect">
            <a:avLst/>
          </a:prstGeom>
          <a:noFill/>
          <a:ln>
            <a:noFill/>
          </a:ln>
        </p:spPr>
      </p:pic>
      <p:pic>
        <p:nvPicPr>
          <p:cNvPr id="165" name="Google Shape;165;p25"/>
          <p:cNvPicPr preferRelativeResize="0"/>
          <p:nvPr/>
        </p:nvPicPr>
        <p:blipFill>
          <a:blip r:embed="rId4">
            <a:alphaModFix/>
          </a:blip>
          <a:stretch>
            <a:fillRect/>
          </a:stretch>
        </p:blipFill>
        <p:spPr>
          <a:xfrm>
            <a:off x="0" y="4012825"/>
            <a:ext cx="4688999" cy="99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 training, validation, inference</a:t>
            </a:r>
            <a:endParaRPr/>
          </a:p>
          <a:p>
            <a:pPr indent="0" lvl="0" marL="0" rtl="0" algn="l">
              <a:spcBef>
                <a:spcPts val="0"/>
              </a:spcBef>
              <a:spcAft>
                <a:spcPts val="0"/>
              </a:spcAft>
              <a:buNone/>
            </a:pPr>
            <a:r>
              <a:t/>
            </a:r>
            <a:endParaRPr/>
          </a:p>
        </p:txBody>
      </p:sp>
      <p:sp>
        <p:nvSpPr>
          <p:cNvPr id="171" name="Google Shape;171;p26"/>
          <p:cNvSpPr txBox="1"/>
          <p:nvPr>
            <p:ph idx="1" type="body"/>
          </p:nvPr>
        </p:nvSpPr>
        <p:spPr>
          <a:xfrm>
            <a:off x="-44350" y="1673850"/>
            <a:ext cx="9188400" cy="204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t>
            </a:r>
            <a:r>
              <a:rPr b="1" lang="en">
                <a:solidFill>
                  <a:srgbClr val="1155CC"/>
                </a:solidFill>
              </a:rPr>
              <a:t>Train/Validation split</a:t>
            </a:r>
            <a:r>
              <a:rPr lang="en">
                <a:solidFill>
                  <a:srgbClr val="1155CC"/>
                </a:solidFill>
              </a:rPr>
              <a:t>: </a:t>
            </a:r>
            <a:r>
              <a:rPr lang="en" sz="1600">
                <a:solidFill>
                  <a:srgbClr val="1155CC"/>
                </a:solidFill>
              </a:rPr>
              <a:t> time splits ,last 20% used as validation(no shuffle to keep      time aspect ),(no cross-validation)</a:t>
            </a:r>
            <a:endParaRPr sz="1600">
              <a:solidFill>
                <a:srgbClr val="1155CC"/>
              </a:solidFill>
            </a:endParaRPr>
          </a:p>
          <a:p>
            <a:pPr indent="0" lvl="0" marL="0" rtl="0" algn="l">
              <a:spcBef>
                <a:spcPts val="1200"/>
              </a:spcBef>
              <a:spcAft>
                <a:spcPts val="0"/>
              </a:spcAft>
              <a:buNone/>
            </a:pPr>
            <a:r>
              <a:rPr b="1" lang="en">
                <a:solidFill>
                  <a:srgbClr val="1155CC"/>
                </a:solidFill>
              </a:rPr>
              <a:t>Training</a:t>
            </a:r>
            <a:r>
              <a:rPr lang="en">
                <a:solidFill>
                  <a:srgbClr val="1155CC"/>
                </a:solidFill>
              </a:rPr>
              <a:t>:</a:t>
            </a:r>
            <a:r>
              <a:rPr lang="en" sz="1600">
                <a:solidFill>
                  <a:srgbClr val="1155CC"/>
                </a:solidFill>
              </a:rPr>
              <a:t> </a:t>
            </a:r>
            <a:r>
              <a:rPr lang="en" sz="1600">
                <a:solidFill>
                  <a:srgbClr val="FF0000"/>
                </a:solidFill>
              </a:rPr>
              <a:t>LightGBM(Gradient boosting Trees)</a:t>
            </a:r>
            <a:r>
              <a:rPr lang="en" sz="1600">
                <a:solidFill>
                  <a:srgbClr val="1155CC"/>
                </a:solidFill>
              </a:rPr>
              <a:t> with some hyperparameter tuning.</a:t>
            </a:r>
            <a:endParaRPr sz="1600">
              <a:solidFill>
                <a:srgbClr val="1155CC"/>
              </a:solidFill>
            </a:endParaRPr>
          </a:p>
          <a:p>
            <a:pPr indent="0" lvl="0" marL="0" rtl="0" algn="l">
              <a:spcBef>
                <a:spcPts val="1200"/>
              </a:spcBef>
              <a:spcAft>
                <a:spcPts val="1200"/>
              </a:spcAft>
              <a:buNone/>
            </a:pPr>
            <a:r>
              <a:rPr lang="en" sz="1400">
                <a:solidFill>
                  <a:srgbClr val="1155CC"/>
                </a:solidFill>
                <a:highlight>
                  <a:srgbClr val="FCFCFC"/>
                </a:highlight>
                <a:latin typeface="Arial"/>
                <a:ea typeface="Arial"/>
                <a:cs typeface="Arial"/>
                <a:sym typeface="Arial"/>
              </a:rPr>
              <a:t>Most decision tree learning algorithms </a:t>
            </a:r>
            <a:r>
              <a:rPr lang="en" sz="1400">
                <a:solidFill>
                  <a:srgbClr val="FF0000"/>
                </a:solidFill>
                <a:highlight>
                  <a:srgbClr val="FCFCFC"/>
                </a:highlight>
                <a:latin typeface="Arial"/>
                <a:ea typeface="Arial"/>
                <a:cs typeface="Arial"/>
                <a:sym typeface="Arial"/>
              </a:rPr>
              <a:t>grow trees by level (depth)-wise</a:t>
            </a:r>
            <a:r>
              <a:rPr lang="en" sz="1400">
                <a:solidFill>
                  <a:srgbClr val="1155CC"/>
                </a:solidFill>
                <a:highlight>
                  <a:srgbClr val="FCFCFC"/>
                </a:highlight>
                <a:latin typeface="Arial"/>
                <a:ea typeface="Arial"/>
                <a:cs typeface="Arial"/>
                <a:sym typeface="Arial"/>
              </a:rPr>
              <a:t>, but LightGBM </a:t>
            </a:r>
            <a:r>
              <a:rPr lang="en" sz="1400">
                <a:solidFill>
                  <a:srgbClr val="FF0000"/>
                </a:solidFill>
                <a:highlight>
                  <a:srgbClr val="FCFCFC"/>
                </a:highlight>
                <a:latin typeface="Arial"/>
                <a:ea typeface="Arial"/>
                <a:cs typeface="Arial"/>
                <a:sym typeface="Arial"/>
              </a:rPr>
              <a:t>grows trees leaf-wise</a:t>
            </a:r>
            <a:r>
              <a:rPr lang="en" sz="1400">
                <a:solidFill>
                  <a:srgbClr val="1155CC"/>
                </a:solidFill>
                <a:highlight>
                  <a:srgbClr val="FCFCFC"/>
                </a:highlight>
                <a:latin typeface="Arial"/>
                <a:ea typeface="Arial"/>
                <a:cs typeface="Arial"/>
                <a:sym typeface="Arial"/>
              </a:rPr>
              <a:t> (best-first). It will choose the leaf with max delta loss to grow. Holding  fixed, leaf-wise algorithms tend to achieve lower loss than level-wise algorithms.                                                                                                                                                               </a:t>
            </a:r>
            <a:r>
              <a:rPr b="1" lang="en" sz="1400">
                <a:solidFill>
                  <a:srgbClr val="1155CC"/>
                </a:solidFill>
                <a:highlight>
                  <a:srgbClr val="FCFCFC"/>
                </a:highlight>
                <a:latin typeface="Arial"/>
                <a:ea typeface="Arial"/>
                <a:cs typeface="Arial"/>
                <a:sym typeface="Arial"/>
              </a:rPr>
              <a:t>To know further</a:t>
            </a:r>
            <a:r>
              <a:rPr lang="en" sz="1400">
                <a:solidFill>
                  <a:srgbClr val="1155CC"/>
                </a:solidFill>
                <a:highlight>
                  <a:srgbClr val="FCFCFC"/>
                </a:highlight>
                <a:latin typeface="Arial"/>
                <a:ea typeface="Arial"/>
                <a:cs typeface="Arial"/>
                <a:sym typeface="Arial"/>
              </a:rPr>
              <a:t> = (https://lightgbm.readthedocs.io/en/latest/Features.html#optimal-split-for-categorical-features)                    </a:t>
            </a:r>
            <a:endParaRPr sz="1400">
              <a:solidFill>
                <a:srgbClr val="1155CC"/>
              </a:solidFill>
              <a:highlight>
                <a:srgbClr val="FCFCFC"/>
              </a:highlight>
              <a:latin typeface="Arial"/>
              <a:ea typeface="Arial"/>
              <a:cs typeface="Arial"/>
              <a:sym typeface="Arial"/>
            </a:endParaRPr>
          </a:p>
        </p:txBody>
      </p:sp>
      <p:pic>
        <p:nvPicPr>
          <p:cNvPr id="172" name="Google Shape;172;p26"/>
          <p:cNvPicPr preferRelativeResize="0"/>
          <p:nvPr/>
        </p:nvPicPr>
        <p:blipFill>
          <a:blip r:embed="rId3">
            <a:alphaModFix/>
          </a:blip>
          <a:stretch>
            <a:fillRect/>
          </a:stretch>
        </p:blipFill>
        <p:spPr>
          <a:xfrm>
            <a:off x="410125" y="3722250"/>
            <a:ext cx="3589274" cy="1421250"/>
          </a:xfrm>
          <a:prstGeom prst="rect">
            <a:avLst/>
          </a:prstGeom>
          <a:noFill/>
          <a:ln>
            <a:noFill/>
          </a:ln>
        </p:spPr>
      </p:pic>
      <p:pic>
        <p:nvPicPr>
          <p:cNvPr id="173" name="Google Shape;173;p26"/>
          <p:cNvPicPr preferRelativeResize="0"/>
          <p:nvPr/>
        </p:nvPicPr>
        <p:blipFill>
          <a:blip r:embed="rId4">
            <a:alphaModFix/>
          </a:blip>
          <a:stretch>
            <a:fillRect/>
          </a:stretch>
        </p:blipFill>
        <p:spPr>
          <a:xfrm>
            <a:off x="4684040" y="3722250"/>
            <a:ext cx="4093485" cy="14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 training, validation, inference.</a:t>
            </a:r>
            <a:endParaRPr/>
          </a:p>
          <a:p>
            <a:pPr indent="0" lvl="0" marL="0" rtl="0" algn="l">
              <a:spcBef>
                <a:spcPts val="0"/>
              </a:spcBef>
              <a:spcAft>
                <a:spcPts val="0"/>
              </a:spcAft>
              <a:buNone/>
            </a:pPr>
            <a:r>
              <a:rPr lang="en" sz="2088"/>
              <a:t>Test score(Best)= 50.9(RMSE)</a:t>
            </a:r>
            <a:endParaRPr sz="2088"/>
          </a:p>
          <a:p>
            <a:pPr indent="0" lvl="0" marL="0" rtl="0" algn="l">
              <a:spcBef>
                <a:spcPts val="0"/>
              </a:spcBef>
              <a:spcAft>
                <a:spcPts val="0"/>
              </a:spcAft>
              <a:buNone/>
            </a:pPr>
            <a:r>
              <a:rPr b="1" lang="en" sz="2088"/>
              <a:t>Feature importance</a:t>
            </a:r>
            <a:endParaRPr b="1" sz="2088"/>
          </a:p>
        </p:txBody>
      </p:sp>
      <p:sp>
        <p:nvSpPr>
          <p:cNvPr id="179" name="Google Shape;179;p27"/>
          <p:cNvSpPr txBox="1"/>
          <p:nvPr>
            <p:ph idx="1" type="body"/>
          </p:nvPr>
        </p:nvSpPr>
        <p:spPr>
          <a:xfrm>
            <a:off x="0" y="1718200"/>
            <a:ext cx="5153400" cy="35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Medicine</a:t>
            </a:r>
            <a:r>
              <a:rPr lang="en">
                <a:solidFill>
                  <a:srgbClr val="1155CC"/>
                </a:solidFill>
              </a:rPr>
              <a:t> is the </a:t>
            </a:r>
            <a:r>
              <a:rPr lang="en">
                <a:solidFill>
                  <a:srgbClr val="E74C3C"/>
                </a:solidFill>
              </a:rPr>
              <a:t>strongest feature</a:t>
            </a:r>
            <a:r>
              <a:rPr lang="en">
                <a:solidFill>
                  <a:srgbClr val="1155CC"/>
                </a:solidFill>
              </a:rPr>
              <a:t>, followed by city,city mean,day, day of week mean and medicine mean.</a:t>
            </a:r>
            <a:endParaRPr>
              <a:solidFill>
                <a:srgbClr val="1155CC"/>
              </a:solidFill>
            </a:endParaRPr>
          </a:p>
          <a:p>
            <a:pPr indent="0" lvl="0" marL="0" rtl="0" algn="l">
              <a:spcBef>
                <a:spcPts val="1200"/>
              </a:spcBef>
              <a:spcAft>
                <a:spcPts val="0"/>
              </a:spcAft>
              <a:buNone/>
            </a:pPr>
            <a:r>
              <a:rPr lang="en">
                <a:solidFill>
                  <a:srgbClr val="1155CC"/>
                </a:solidFill>
              </a:rPr>
              <a:t>Footfall mean by medicine is a little </a:t>
            </a:r>
            <a:r>
              <a:rPr lang="en">
                <a:solidFill>
                  <a:srgbClr val="1155CC"/>
                </a:solidFill>
              </a:rPr>
              <a:t>helpful, but in general footfall data does not helps a lot . month doesn’t matter much coz we are using only 3 month of data.</a:t>
            </a:r>
            <a:endParaRPr>
              <a:solidFill>
                <a:srgbClr val="1155CC"/>
              </a:solidFill>
            </a:endParaRPr>
          </a:p>
          <a:p>
            <a:pPr indent="0" lvl="0" marL="0" rtl="0" algn="l">
              <a:spcBef>
                <a:spcPts val="1200"/>
              </a:spcBef>
              <a:spcAft>
                <a:spcPts val="1200"/>
              </a:spcAft>
              <a:buNone/>
            </a:pPr>
            <a:r>
              <a:rPr lang="en">
                <a:solidFill>
                  <a:srgbClr val="1155CC"/>
                </a:solidFill>
              </a:rPr>
              <a:t>With better machine and more time further advancement can be make.</a:t>
            </a:r>
            <a:endParaRPr>
              <a:solidFill>
                <a:srgbClr val="1155CC"/>
              </a:solidFill>
            </a:endParaRPr>
          </a:p>
        </p:txBody>
      </p:sp>
      <p:pic>
        <p:nvPicPr>
          <p:cNvPr id="180" name="Google Shape;180;p27"/>
          <p:cNvPicPr preferRelativeResize="0"/>
          <p:nvPr/>
        </p:nvPicPr>
        <p:blipFill>
          <a:blip r:embed="rId3">
            <a:alphaModFix/>
          </a:blip>
          <a:stretch>
            <a:fillRect/>
          </a:stretch>
        </p:blipFill>
        <p:spPr>
          <a:xfrm>
            <a:off x="5153350" y="1389700"/>
            <a:ext cx="3990650" cy="399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Problems faced during the process</a:t>
            </a:r>
            <a:endParaRPr/>
          </a:p>
          <a:p>
            <a:pPr indent="0" lvl="0" marL="0" rtl="0" algn="l">
              <a:spcBef>
                <a:spcPts val="0"/>
              </a:spcBef>
              <a:spcAft>
                <a:spcPts val="0"/>
              </a:spcAft>
              <a:buNone/>
            </a:pPr>
            <a:r>
              <a:t/>
            </a:r>
            <a:endParaRPr/>
          </a:p>
        </p:txBody>
      </p:sp>
      <p:sp>
        <p:nvSpPr>
          <p:cNvPr id="186" name="Google Shape;186;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0000"/>
                </a:solidFill>
              </a:rPr>
              <a:t>Merge function</a:t>
            </a:r>
            <a:r>
              <a:rPr lang="en">
                <a:solidFill>
                  <a:srgbClr val="1155CC"/>
                </a:solidFill>
              </a:rPr>
              <a:t>= whenever we merge 2 dataframes, the </a:t>
            </a:r>
            <a:r>
              <a:rPr lang="en">
                <a:solidFill>
                  <a:srgbClr val="1155CC"/>
                </a:solidFill>
              </a:rPr>
              <a:t>function</a:t>
            </a:r>
            <a:r>
              <a:rPr lang="en">
                <a:solidFill>
                  <a:srgbClr val="1155CC"/>
                </a:solidFill>
              </a:rPr>
              <a:t> will </a:t>
            </a:r>
            <a:r>
              <a:rPr lang="en">
                <a:solidFill>
                  <a:srgbClr val="FF0000"/>
                </a:solidFill>
              </a:rPr>
              <a:t>change the order</a:t>
            </a:r>
            <a:r>
              <a:rPr lang="en">
                <a:solidFill>
                  <a:srgbClr val="1155CC"/>
                </a:solidFill>
              </a:rPr>
              <a:t> based on the on function,(eg, on= month, then the order will become monthly.)</a:t>
            </a:r>
            <a:endParaRPr>
              <a:solidFill>
                <a:srgbClr val="1155CC"/>
              </a:solidFill>
            </a:endParaRPr>
          </a:p>
          <a:p>
            <a:pPr indent="0" lvl="0" marL="0" rtl="0" algn="l">
              <a:spcBef>
                <a:spcPts val="1200"/>
              </a:spcBef>
              <a:spcAft>
                <a:spcPts val="0"/>
              </a:spcAft>
              <a:buNone/>
            </a:pPr>
            <a:r>
              <a:rPr lang="en">
                <a:solidFill>
                  <a:srgbClr val="1155CC"/>
                </a:solidFill>
              </a:rPr>
              <a:t>But that is a big issue when we want to predict in a particular order. </a:t>
            </a:r>
            <a:endParaRPr>
              <a:solidFill>
                <a:srgbClr val="1155CC"/>
              </a:solidFill>
            </a:endParaRPr>
          </a:p>
          <a:p>
            <a:pPr indent="0" lvl="0" marL="0" rtl="0" algn="l">
              <a:spcBef>
                <a:spcPts val="1200"/>
              </a:spcBef>
              <a:spcAft>
                <a:spcPts val="0"/>
              </a:spcAft>
              <a:buNone/>
            </a:pPr>
            <a:r>
              <a:rPr lang="en">
                <a:solidFill>
                  <a:srgbClr val="1155CC"/>
                </a:solidFill>
              </a:rPr>
              <a:t>Other issue is the machine, which is not </a:t>
            </a:r>
            <a:r>
              <a:rPr lang="en">
                <a:solidFill>
                  <a:srgbClr val="1155CC"/>
                </a:solidFill>
              </a:rPr>
              <a:t>powerful</a:t>
            </a:r>
            <a:r>
              <a:rPr lang="en">
                <a:solidFill>
                  <a:srgbClr val="1155CC"/>
                </a:solidFill>
              </a:rPr>
              <a:t> hence limits me in what i can do. Still i tried my best .</a:t>
            </a:r>
            <a:endParaRPr>
              <a:solidFill>
                <a:srgbClr val="1155CC"/>
              </a:solidFill>
            </a:endParaRPr>
          </a:p>
          <a:p>
            <a:pPr indent="0" lvl="0" marL="0" rtl="0" algn="l">
              <a:spcBef>
                <a:spcPts val="1200"/>
              </a:spcBef>
              <a:spcAft>
                <a:spcPts val="1200"/>
              </a:spcAft>
              <a:buNone/>
            </a:pPr>
            <a:r>
              <a:rPr b="1" lang="en" sz="2300">
                <a:solidFill>
                  <a:srgbClr val="1155CC"/>
                </a:solidFill>
              </a:rPr>
              <a:t>Thank you for the opportunity.</a:t>
            </a:r>
            <a:endParaRPr b="1" sz="2300">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516725" y="335325"/>
            <a:ext cx="82221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300"/>
              <a:t>Problem</a:t>
            </a:r>
            <a:endParaRPr sz="4300"/>
          </a:p>
        </p:txBody>
      </p:sp>
      <p:sp>
        <p:nvSpPr>
          <p:cNvPr id="84" name="Google Shape;8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chemeClr val="dk1"/>
                </a:solidFill>
              </a:rPr>
              <a:t>Warehouses cannot meet the demand of the medicines in stores in respective cities</a:t>
            </a:r>
            <a:endParaRPr sz="3200">
              <a:solidFill>
                <a:schemeClr val="dk1"/>
              </a:solidFill>
            </a:endParaRPr>
          </a:p>
          <a:p>
            <a:pPr indent="0" lvl="0" marL="0" rtl="0" algn="l">
              <a:spcBef>
                <a:spcPts val="1200"/>
              </a:spcBef>
              <a:spcAft>
                <a:spcPts val="0"/>
              </a:spcAft>
              <a:buNone/>
            </a:pPr>
            <a:r>
              <a:t/>
            </a:r>
            <a:endParaRPr sz="3200">
              <a:solidFill>
                <a:schemeClr val="dk1"/>
              </a:solidFill>
            </a:endParaRPr>
          </a:p>
          <a:p>
            <a:pPr indent="0" lvl="0" marL="0" rtl="0" algn="l">
              <a:spcBef>
                <a:spcPts val="1200"/>
              </a:spcBef>
              <a:spcAft>
                <a:spcPts val="1200"/>
              </a:spcAft>
              <a:buNone/>
            </a:pPr>
            <a:r>
              <a:rPr lang="en" sz="2800">
                <a:solidFill>
                  <a:schemeClr val="dk1"/>
                </a:solidFill>
              </a:rPr>
              <a:t>—Use machine learning to solve the problem</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71900" y="3913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Mindset to approach machine learning</a:t>
            </a:r>
            <a:endParaRPr/>
          </a:p>
        </p:txBody>
      </p:sp>
      <p:sp>
        <p:nvSpPr>
          <p:cNvPr id="90" name="Google Shape;90;p15"/>
          <p:cNvSpPr txBox="1"/>
          <p:nvPr>
            <p:ph idx="1" type="body"/>
          </p:nvPr>
        </p:nvSpPr>
        <p:spPr>
          <a:xfrm>
            <a:off x="471900" y="1975100"/>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200">
                <a:solidFill>
                  <a:srgbClr val="1155CC"/>
                </a:solidFill>
              </a:rPr>
              <a:t>Most of the gains comes from great features, and not great machine learning algorithms. So follow basic approaches:</a:t>
            </a:r>
            <a:endParaRPr sz="2200">
              <a:solidFill>
                <a:srgbClr val="1155CC"/>
              </a:solidFill>
            </a:endParaRPr>
          </a:p>
          <a:p>
            <a:pPr indent="-361950" lvl="0" marL="457200" rtl="0" algn="l">
              <a:spcBef>
                <a:spcPts val="1200"/>
              </a:spcBef>
              <a:spcAft>
                <a:spcPts val="0"/>
              </a:spcAft>
              <a:buClr>
                <a:srgbClr val="1155CC"/>
              </a:buClr>
              <a:buSzPts val="2100"/>
              <a:buAutoNum type="arabicPeriod"/>
            </a:pPr>
            <a:r>
              <a:rPr lang="en" sz="2100">
                <a:solidFill>
                  <a:srgbClr val="1155CC"/>
                </a:solidFill>
              </a:rPr>
              <a:t>Make sure your pipeline is solid end to end. </a:t>
            </a:r>
            <a:endParaRPr sz="2100">
              <a:solidFill>
                <a:srgbClr val="1155CC"/>
              </a:solidFill>
            </a:endParaRPr>
          </a:p>
          <a:p>
            <a:pPr indent="-361950" lvl="0" marL="457200" rtl="0" algn="l">
              <a:spcBef>
                <a:spcPts val="0"/>
              </a:spcBef>
              <a:spcAft>
                <a:spcPts val="0"/>
              </a:spcAft>
              <a:buClr>
                <a:srgbClr val="1155CC"/>
              </a:buClr>
              <a:buSzPts val="2100"/>
              <a:buAutoNum type="arabicPeriod"/>
            </a:pPr>
            <a:r>
              <a:rPr lang="en" sz="2100">
                <a:solidFill>
                  <a:srgbClr val="1155CC"/>
                </a:solidFill>
              </a:rPr>
              <a:t>Start with a reasonable objective. </a:t>
            </a:r>
            <a:endParaRPr sz="2100">
              <a:solidFill>
                <a:srgbClr val="1155CC"/>
              </a:solidFill>
            </a:endParaRPr>
          </a:p>
          <a:p>
            <a:pPr indent="-361950" lvl="0" marL="457200" rtl="0" algn="l">
              <a:spcBef>
                <a:spcPts val="0"/>
              </a:spcBef>
              <a:spcAft>
                <a:spcPts val="0"/>
              </a:spcAft>
              <a:buClr>
                <a:srgbClr val="1155CC"/>
              </a:buClr>
              <a:buSzPts val="2100"/>
              <a:buAutoNum type="arabicPeriod"/>
            </a:pPr>
            <a:r>
              <a:rPr lang="en" sz="2100">
                <a:solidFill>
                  <a:srgbClr val="1155CC"/>
                </a:solidFill>
              </a:rPr>
              <a:t>Add common sense features in simple way. </a:t>
            </a:r>
            <a:endParaRPr sz="2100">
              <a:solidFill>
                <a:srgbClr val="1155CC"/>
              </a:solidFill>
            </a:endParaRPr>
          </a:p>
          <a:p>
            <a:pPr indent="-355600" lvl="0" marL="457200" rtl="0" algn="l">
              <a:spcBef>
                <a:spcPts val="0"/>
              </a:spcBef>
              <a:spcAft>
                <a:spcPts val="0"/>
              </a:spcAft>
              <a:buClr>
                <a:srgbClr val="1155CC"/>
              </a:buClr>
              <a:buSzPts val="2000"/>
              <a:buAutoNum type="arabicPeriod"/>
            </a:pPr>
            <a:r>
              <a:rPr lang="en" sz="2100">
                <a:solidFill>
                  <a:srgbClr val="1155CC"/>
                </a:solidFill>
              </a:rPr>
              <a:t>Make sure your pipeline stays solid.  </a:t>
            </a:r>
            <a:r>
              <a:rPr lang="en">
                <a:solidFill>
                  <a:srgbClr val="1155CC"/>
                </a:solidFill>
              </a:rPr>
              <a:t>      </a:t>
            </a:r>
            <a:r>
              <a:rPr lang="en"/>
              <a:t>                          </a:t>
            </a:r>
            <a:endParaRPr b="1" sz="2100">
              <a:solidFill>
                <a:srgbClr val="1155CC"/>
              </a:solidFill>
              <a:latin typeface="Comfortaa"/>
              <a:ea typeface="Comfortaa"/>
              <a:cs typeface="Comfortaa"/>
              <a:sym typeface="Comfortaa"/>
            </a:endParaRPr>
          </a:p>
          <a:p>
            <a:pPr indent="0" lvl="0" marL="457200" rtl="0" algn="l">
              <a:spcBef>
                <a:spcPts val="1200"/>
              </a:spcBef>
              <a:spcAft>
                <a:spcPts val="1200"/>
              </a:spcAft>
              <a:buNone/>
            </a:pPr>
            <a:r>
              <a:rPr lang="en"/>
              <a:t>                                                                                                     </a:t>
            </a:r>
            <a:r>
              <a:rPr lang="en">
                <a:solidFill>
                  <a:schemeClr val="dk1"/>
                </a:solidFill>
              </a:rPr>
              <a:t>—</a:t>
            </a:r>
            <a:r>
              <a:rPr lang="en"/>
              <a:t> </a:t>
            </a:r>
            <a:r>
              <a:rPr b="1" lang="en" sz="2100">
                <a:solidFill>
                  <a:srgbClr val="1155CC"/>
                </a:solidFill>
                <a:latin typeface="Comfortaa"/>
                <a:ea typeface="Comfortaa"/>
                <a:cs typeface="Comfortaa"/>
                <a:sym typeface="Comfortaa"/>
              </a:rPr>
              <a:t>GOOGLE</a:t>
            </a:r>
            <a:endParaRPr>
              <a:solidFill>
                <a:srgbClr val="3C78D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268950"/>
            <a:ext cx="8222100" cy="93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Mindset to approach machine learning</a:t>
            </a:r>
            <a:endParaRPr/>
          </a:p>
        </p:txBody>
      </p:sp>
      <p:sp>
        <p:nvSpPr>
          <p:cNvPr id="96" name="Google Shape;9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55CC"/>
                </a:solidFill>
              </a:rPr>
              <a:t>Most of the gains comes from great features, and not great machine learning algorithms. So follow basic approaches:</a:t>
            </a:r>
            <a:endParaRPr>
              <a:solidFill>
                <a:srgbClr val="1155CC"/>
              </a:solidFill>
            </a:endParaRPr>
          </a:p>
          <a:p>
            <a:pPr indent="-336550" lvl="0" marL="457200" rtl="0" algn="l">
              <a:spcBef>
                <a:spcPts val="1200"/>
              </a:spcBef>
              <a:spcAft>
                <a:spcPts val="0"/>
              </a:spcAft>
              <a:buClr>
                <a:srgbClr val="1155CC"/>
              </a:buClr>
              <a:buSzPts val="1700"/>
              <a:buAutoNum type="arabicPeriod"/>
            </a:pPr>
            <a:r>
              <a:rPr lang="en" sz="1700">
                <a:solidFill>
                  <a:srgbClr val="1155CC"/>
                </a:solidFill>
              </a:rPr>
              <a:t>Make sure your pipeline is solid end to end. </a:t>
            </a:r>
            <a:r>
              <a:rPr lang="en" sz="1700">
                <a:solidFill>
                  <a:srgbClr val="FF0000"/>
                </a:solidFill>
              </a:rPr>
              <a:t>= Start simple make a submission</a:t>
            </a:r>
            <a:endParaRPr sz="1700">
              <a:solidFill>
                <a:srgbClr val="FF0000"/>
              </a:solidFill>
            </a:endParaRPr>
          </a:p>
          <a:p>
            <a:pPr indent="-336550" lvl="0" marL="457200" rtl="0" algn="l">
              <a:spcBef>
                <a:spcPts val="0"/>
              </a:spcBef>
              <a:spcAft>
                <a:spcPts val="0"/>
              </a:spcAft>
              <a:buClr>
                <a:srgbClr val="1155CC"/>
              </a:buClr>
              <a:buSzPts val="1700"/>
              <a:buAutoNum type="arabicPeriod"/>
            </a:pPr>
            <a:r>
              <a:rPr lang="en" sz="1700">
                <a:solidFill>
                  <a:srgbClr val="1155CC"/>
                </a:solidFill>
              </a:rPr>
              <a:t>Start with a reasonable objective. </a:t>
            </a:r>
            <a:r>
              <a:rPr lang="en" sz="1700">
                <a:solidFill>
                  <a:srgbClr val="FF0000"/>
                </a:solidFill>
              </a:rPr>
              <a:t>=set a target accordingly</a:t>
            </a:r>
            <a:endParaRPr sz="1700">
              <a:solidFill>
                <a:srgbClr val="FF0000"/>
              </a:solidFill>
            </a:endParaRPr>
          </a:p>
          <a:p>
            <a:pPr indent="-336550" lvl="0" marL="457200" rtl="0" algn="l">
              <a:spcBef>
                <a:spcPts val="0"/>
              </a:spcBef>
              <a:spcAft>
                <a:spcPts val="0"/>
              </a:spcAft>
              <a:buClr>
                <a:srgbClr val="1155CC"/>
              </a:buClr>
              <a:buSzPts val="1700"/>
              <a:buAutoNum type="arabicPeriod"/>
            </a:pPr>
            <a:r>
              <a:rPr lang="en" sz="1700">
                <a:solidFill>
                  <a:srgbClr val="1155CC"/>
                </a:solidFill>
              </a:rPr>
              <a:t>Add common sense features in simple way. </a:t>
            </a:r>
            <a:r>
              <a:rPr lang="en" sz="1700">
                <a:solidFill>
                  <a:srgbClr val="FF0000"/>
                </a:solidFill>
              </a:rPr>
              <a:t>=Add more and more features</a:t>
            </a:r>
            <a:endParaRPr sz="1700">
              <a:solidFill>
                <a:srgbClr val="FF0000"/>
              </a:solidFill>
            </a:endParaRPr>
          </a:p>
          <a:p>
            <a:pPr indent="-342900" lvl="0" marL="457200" rtl="0" algn="l">
              <a:spcBef>
                <a:spcPts val="0"/>
              </a:spcBef>
              <a:spcAft>
                <a:spcPts val="0"/>
              </a:spcAft>
              <a:buClr>
                <a:srgbClr val="1155CC"/>
              </a:buClr>
              <a:buSzPts val="1800"/>
              <a:buAutoNum type="arabicPeriod"/>
            </a:pPr>
            <a:r>
              <a:rPr lang="en" sz="1700">
                <a:solidFill>
                  <a:srgbClr val="1155CC"/>
                </a:solidFill>
              </a:rPr>
              <a:t>Make sure your pipeline stays solid.  </a:t>
            </a:r>
            <a:r>
              <a:rPr lang="en" sz="1700">
                <a:solidFill>
                  <a:srgbClr val="FF0000"/>
                </a:solidFill>
              </a:rPr>
              <a:t>=Keep iterating</a:t>
            </a:r>
            <a:r>
              <a:rPr lang="en" sz="1700">
                <a:solidFill>
                  <a:srgbClr val="FF0000"/>
                </a:solidFill>
              </a:rPr>
              <a:t>(keep RMSE score in mind)</a:t>
            </a:r>
            <a:r>
              <a:rPr lang="en">
                <a:solidFill>
                  <a:srgbClr val="1155CC"/>
                </a:solidFill>
              </a:rPr>
              <a:t>     </a:t>
            </a:r>
            <a:r>
              <a:rPr lang="en"/>
              <a:t>                          </a:t>
            </a:r>
            <a:endParaRPr b="1" sz="2100">
              <a:solidFill>
                <a:srgbClr val="1155CC"/>
              </a:solidFill>
              <a:latin typeface="Comfortaa"/>
              <a:ea typeface="Comfortaa"/>
              <a:cs typeface="Comfortaa"/>
              <a:sym typeface="Comfortaa"/>
            </a:endParaRPr>
          </a:p>
          <a:p>
            <a:pPr indent="0" lvl="0" marL="457200" rtl="0" algn="l">
              <a:spcBef>
                <a:spcPts val="1200"/>
              </a:spcBef>
              <a:spcAft>
                <a:spcPts val="1200"/>
              </a:spcAft>
              <a:buNone/>
            </a:pPr>
            <a:r>
              <a:rPr lang="en"/>
              <a:t>                                                                                                     </a:t>
            </a:r>
            <a:r>
              <a:rPr lang="en">
                <a:solidFill>
                  <a:schemeClr val="dk1"/>
                </a:solidFill>
              </a:rPr>
              <a:t>—</a:t>
            </a:r>
            <a:r>
              <a:rPr lang="en"/>
              <a:t> </a:t>
            </a:r>
            <a:r>
              <a:rPr b="1" lang="en" sz="2100">
                <a:solidFill>
                  <a:srgbClr val="1155CC"/>
                </a:solidFill>
                <a:latin typeface="Comfortaa"/>
                <a:ea typeface="Comfortaa"/>
                <a:cs typeface="Comfortaa"/>
                <a:sym typeface="Comfortaa"/>
              </a:rPr>
              <a:t>GOOGLE</a:t>
            </a:r>
            <a:endParaRPr>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16125" y="4249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info(Personal)</a:t>
            </a:r>
            <a:endParaRPr/>
          </a:p>
        </p:txBody>
      </p:sp>
      <p:sp>
        <p:nvSpPr>
          <p:cNvPr id="102" name="Google Shape;10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1155CC"/>
                </a:solidFill>
              </a:rPr>
              <a:t>Work station = Apple macbook m1 air (Ram=8, core=8)</a:t>
            </a:r>
            <a:endParaRPr sz="2000">
              <a:solidFill>
                <a:srgbClr val="1155CC"/>
              </a:solidFill>
            </a:endParaRPr>
          </a:p>
          <a:p>
            <a:pPr indent="0" lvl="0" marL="0" rtl="0" algn="l">
              <a:spcBef>
                <a:spcPts val="1200"/>
              </a:spcBef>
              <a:spcAft>
                <a:spcPts val="0"/>
              </a:spcAft>
              <a:buNone/>
            </a:pPr>
            <a:r>
              <a:rPr lang="en" sz="2000">
                <a:solidFill>
                  <a:srgbClr val="1155CC"/>
                </a:solidFill>
              </a:rPr>
              <a:t>Platform and </a:t>
            </a:r>
            <a:r>
              <a:rPr lang="en" sz="2000">
                <a:solidFill>
                  <a:srgbClr val="1155CC"/>
                </a:solidFill>
              </a:rPr>
              <a:t>coding</a:t>
            </a:r>
            <a:r>
              <a:rPr lang="en" sz="2000">
                <a:solidFill>
                  <a:srgbClr val="1155CC"/>
                </a:solidFill>
              </a:rPr>
              <a:t> language= Jupyter + python</a:t>
            </a:r>
            <a:endParaRPr sz="2000">
              <a:solidFill>
                <a:srgbClr val="1155CC"/>
              </a:solidFill>
            </a:endParaRPr>
          </a:p>
          <a:p>
            <a:pPr indent="0" lvl="0" marL="0" rtl="0" algn="l">
              <a:spcBef>
                <a:spcPts val="1200"/>
              </a:spcBef>
              <a:spcAft>
                <a:spcPts val="0"/>
              </a:spcAft>
              <a:buNone/>
            </a:pPr>
            <a:r>
              <a:t/>
            </a:r>
            <a:endParaRPr sz="2000">
              <a:solidFill>
                <a:srgbClr val="1155CC"/>
              </a:solidFill>
            </a:endParaRPr>
          </a:p>
          <a:p>
            <a:pPr indent="0" lvl="0" marL="0" rtl="0" algn="l">
              <a:spcBef>
                <a:spcPts val="1200"/>
              </a:spcBef>
              <a:spcAft>
                <a:spcPts val="1200"/>
              </a:spcAft>
              <a:buNone/>
            </a:pPr>
            <a:r>
              <a:rPr lang="en" sz="2000">
                <a:solidFill>
                  <a:srgbClr val="1155CC"/>
                </a:solidFill>
              </a:rPr>
              <a:t>Due to the limitations with my work station i have to improvise a lot of things. Like looking for a proper way to shorten the data and make sure it doesn’t affect my predictions.</a:t>
            </a:r>
            <a:endParaRPr sz="20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15875" y="156025"/>
            <a:ext cx="8222100" cy="106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Data Visualisation </a:t>
            </a:r>
            <a:endParaRPr sz="3500"/>
          </a:p>
          <a:p>
            <a:pPr indent="0" lvl="0" marL="0" rtl="0" algn="l">
              <a:spcBef>
                <a:spcPts val="0"/>
              </a:spcBef>
              <a:spcAft>
                <a:spcPts val="0"/>
              </a:spcAft>
              <a:buNone/>
            </a:pPr>
            <a:r>
              <a:rPr lang="en" sz="1977"/>
              <a:t>(</a:t>
            </a:r>
            <a:r>
              <a:rPr lang="en" sz="1944"/>
              <a:t>mean and std of sales with respect to </a:t>
            </a:r>
            <a:r>
              <a:rPr lang="en" sz="1944"/>
              <a:t>months</a:t>
            </a:r>
            <a:r>
              <a:rPr lang="en" sz="1944"/>
              <a:t>)</a:t>
            </a:r>
            <a:endParaRPr sz="1944"/>
          </a:p>
        </p:txBody>
      </p:sp>
      <p:sp>
        <p:nvSpPr>
          <p:cNvPr id="108" name="Google Shape;108;p18"/>
          <p:cNvSpPr txBox="1"/>
          <p:nvPr>
            <p:ph idx="1" type="body"/>
          </p:nvPr>
        </p:nvSpPr>
        <p:spPr>
          <a:xfrm>
            <a:off x="0" y="1717375"/>
            <a:ext cx="4067700" cy="342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1155CC"/>
                </a:solidFill>
              </a:rPr>
              <a:t>Due to the fact that mean and standard deviation is very linear For </a:t>
            </a:r>
            <a:r>
              <a:rPr lang="en">
                <a:solidFill>
                  <a:srgbClr val="FF0000"/>
                </a:solidFill>
              </a:rPr>
              <a:t>month 6-7, </a:t>
            </a:r>
            <a:r>
              <a:rPr lang="en">
                <a:solidFill>
                  <a:srgbClr val="1155CC"/>
                </a:solidFill>
              </a:rPr>
              <a:t>and my target </a:t>
            </a:r>
            <a:r>
              <a:rPr lang="en">
                <a:solidFill>
                  <a:srgbClr val="1155CC"/>
                </a:solidFill>
              </a:rPr>
              <a:t>month a</a:t>
            </a:r>
            <a:r>
              <a:rPr lang="en">
                <a:solidFill>
                  <a:srgbClr val="1155CC"/>
                </a:solidFill>
              </a:rPr>
              <a:t>lso falls under this, i decided to use these months only.</a:t>
            </a:r>
            <a:endParaRPr>
              <a:solidFill>
                <a:srgbClr val="1155CC"/>
              </a:solidFill>
            </a:endParaRPr>
          </a:p>
          <a:p>
            <a:pPr indent="0" lvl="0" marL="0" rtl="0" algn="l">
              <a:spcBef>
                <a:spcPts val="1200"/>
              </a:spcBef>
              <a:spcAft>
                <a:spcPts val="0"/>
              </a:spcAft>
              <a:buNone/>
            </a:pPr>
            <a:r>
              <a:rPr lang="en">
                <a:solidFill>
                  <a:srgbClr val="1155CC"/>
                </a:solidFill>
              </a:rPr>
              <a:t>Not only did this shorten the data, but it also gave me better prediction than to use full data.(Further analysis required)</a:t>
            </a:r>
            <a:endParaRPr>
              <a:solidFill>
                <a:srgbClr val="1155CC"/>
              </a:solidFill>
            </a:endParaRPr>
          </a:p>
          <a:p>
            <a:pPr indent="0" lvl="0" marL="0" rtl="0" algn="l">
              <a:spcBef>
                <a:spcPts val="1200"/>
              </a:spcBef>
              <a:spcAft>
                <a:spcPts val="0"/>
              </a:spcAft>
              <a:buNone/>
            </a:pPr>
            <a:r>
              <a:rPr lang="en">
                <a:solidFill>
                  <a:srgbClr val="1155CC"/>
                </a:solidFill>
              </a:rPr>
              <a:t>1 Linear model with full data= </a:t>
            </a:r>
            <a:r>
              <a:rPr lang="en">
                <a:solidFill>
                  <a:srgbClr val="FF0000"/>
                </a:solidFill>
              </a:rPr>
              <a:t>74/78</a:t>
            </a:r>
            <a:endParaRPr>
              <a:solidFill>
                <a:srgbClr val="FF0000"/>
              </a:solidFill>
            </a:endParaRPr>
          </a:p>
          <a:p>
            <a:pPr indent="0" lvl="0" marL="0" rtl="0" algn="l">
              <a:spcBef>
                <a:spcPts val="1200"/>
              </a:spcBef>
              <a:spcAft>
                <a:spcPts val="0"/>
              </a:spcAft>
              <a:buNone/>
            </a:pPr>
            <a:r>
              <a:rPr lang="en">
                <a:solidFill>
                  <a:srgbClr val="1155CC"/>
                </a:solidFill>
              </a:rPr>
              <a:t>2 linear model with shorten data=</a:t>
            </a:r>
            <a:r>
              <a:rPr lang="en">
                <a:solidFill>
                  <a:srgbClr val="FF0000"/>
                </a:solidFill>
              </a:rPr>
              <a:t>72/77</a:t>
            </a:r>
            <a:endParaRPr>
              <a:solidFill>
                <a:srgbClr val="FF0000"/>
              </a:solidFill>
            </a:endParaRPr>
          </a:p>
          <a:p>
            <a:pPr indent="0" lvl="0" marL="0" rtl="0" algn="l">
              <a:spcBef>
                <a:spcPts val="120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3877225" y="1030950"/>
            <a:ext cx="5871925" cy="40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44"/>
              <a:t>Visualisation-2</a:t>
            </a:r>
            <a:endParaRPr sz="3644"/>
          </a:p>
          <a:p>
            <a:pPr indent="0" lvl="0" marL="0" rtl="0" algn="l">
              <a:spcBef>
                <a:spcPts val="0"/>
              </a:spcBef>
              <a:spcAft>
                <a:spcPts val="0"/>
              </a:spcAft>
              <a:buNone/>
            </a:pPr>
            <a:r>
              <a:rPr lang="en" sz="2311"/>
              <a:t>(</a:t>
            </a:r>
            <a:r>
              <a:rPr lang="en" sz="2311"/>
              <a:t>City and Day of month)</a:t>
            </a:r>
            <a:endParaRPr sz="2311"/>
          </a:p>
        </p:txBody>
      </p:sp>
      <p:sp>
        <p:nvSpPr>
          <p:cNvPr id="115" name="Google Shape;115;p19"/>
          <p:cNvSpPr txBox="1"/>
          <p:nvPr>
            <p:ph idx="1" type="body"/>
          </p:nvPr>
        </p:nvSpPr>
        <p:spPr>
          <a:xfrm>
            <a:off x="-56025" y="1591225"/>
            <a:ext cx="4975500" cy="355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rgbClr val="FF0000"/>
                </a:solidFill>
              </a:rPr>
              <a:t>City </a:t>
            </a:r>
            <a:endParaRPr sz="2100">
              <a:solidFill>
                <a:srgbClr val="FF0000"/>
              </a:solidFill>
            </a:endParaRPr>
          </a:p>
          <a:p>
            <a:pPr indent="0" lvl="0" marL="0" rtl="0" algn="l">
              <a:spcBef>
                <a:spcPts val="1200"/>
              </a:spcBef>
              <a:spcAft>
                <a:spcPts val="0"/>
              </a:spcAft>
              <a:buNone/>
            </a:pPr>
            <a:r>
              <a:rPr lang="en">
                <a:solidFill>
                  <a:srgbClr val="1155CC"/>
                </a:solidFill>
              </a:rPr>
              <a:t>City 2 has the lowest sales while city 4 has the highest . The variation between different city is a lot, so it can help us a lot.</a:t>
            </a:r>
            <a:endParaRPr>
              <a:solidFill>
                <a:srgbClr val="1155CC"/>
              </a:solidFill>
            </a:endParaRPr>
          </a:p>
          <a:p>
            <a:pPr indent="0" lvl="0" marL="0" rtl="0" algn="l">
              <a:spcBef>
                <a:spcPts val="1200"/>
              </a:spcBef>
              <a:spcAft>
                <a:spcPts val="0"/>
              </a:spcAft>
              <a:buNone/>
            </a:pPr>
            <a:r>
              <a:rPr lang="en" sz="2100">
                <a:solidFill>
                  <a:srgbClr val="FF0000"/>
                </a:solidFill>
              </a:rPr>
              <a:t>Day of month</a:t>
            </a:r>
            <a:endParaRPr sz="2100">
              <a:solidFill>
                <a:srgbClr val="FF0000"/>
              </a:solidFill>
            </a:endParaRPr>
          </a:p>
          <a:p>
            <a:pPr indent="0" lvl="0" marL="0" rtl="0" algn="l">
              <a:spcBef>
                <a:spcPts val="1200"/>
              </a:spcBef>
              <a:spcAft>
                <a:spcPts val="1200"/>
              </a:spcAft>
              <a:buNone/>
            </a:pPr>
            <a:r>
              <a:rPr lang="en">
                <a:solidFill>
                  <a:srgbClr val="1155CC"/>
                </a:solidFill>
              </a:rPr>
              <a:t>Unlike city this follows a smooth pattern with highest sales being at start and at the end of the month. There is a sudden spike in the </a:t>
            </a:r>
            <a:r>
              <a:rPr lang="en">
                <a:solidFill>
                  <a:srgbClr val="1155CC"/>
                </a:solidFill>
              </a:rPr>
              <a:t>second</a:t>
            </a:r>
            <a:r>
              <a:rPr lang="en">
                <a:solidFill>
                  <a:srgbClr val="1155CC"/>
                </a:solidFill>
              </a:rPr>
              <a:t> half of the month so it can mean something(Further analysis required)</a:t>
            </a:r>
            <a:endParaRPr>
              <a:solidFill>
                <a:srgbClr val="1155CC"/>
              </a:solidFill>
            </a:endParaRPr>
          </a:p>
        </p:txBody>
      </p:sp>
      <p:pic>
        <p:nvPicPr>
          <p:cNvPr id="116" name="Google Shape;116;p19"/>
          <p:cNvPicPr preferRelativeResize="0"/>
          <p:nvPr/>
        </p:nvPicPr>
        <p:blipFill>
          <a:blip r:embed="rId3">
            <a:alphaModFix/>
          </a:blip>
          <a:stretch>
            <a:fillRect/>
          </a:stretch>
        </p:blipFill>
        <p:spPr>
          <a:xfrm>
            <a:off x="4975425" y="1376837"/>
            <a:ext cx="3905225" cy="2098475"/>
          </a:xfrm>
          <a:prstGeom prst="rect">
            <a:avLst/>
          </a:prstGeom>
          <a:noFill/>
          <a:ln>
            <a:noFill/>
          </a:ln>
        </p:spPr>
      </p:pic>
      <p:pic>
        <p:nvPicPr>
          <p:cNvPr id="117" name="Google Shape;117;p19"/>
          <p:cNvPicPr preferRelativeResize="0"/>
          <p:nvPr/>
        </p:nvPicPr>
        <p:blipFill>
          <a:blip r:embed="rId4">
            <a:alphaModFix/>
          </a:blip>
          <a:stretch>
            <a:fillRect/>
          </a:stretch>
        </p:blipFill>
        <p:spPr>
          <a:xfrm>
            <a:off x="4619625" y="3252150"/>
            <a:ext cx="4616825" cy="183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33"/>
              <a:t>Visualisation-3</a:t>
            </a:r>
            <a:endParaRPr sz="3533"/>
          </a:p>
          <a:p>
            <a:pPr indent="0" lvl="0" marL="0" rtl="0" algn="l">
              <a:spcBef>
                <a:spcPts val="0"/>
              </a:spcBef>
              <a:spcAft>
                <a:spcPts val="0"/>
              </a:spcAft>
              <a:buNone/>
            </a:pPr>
            <a:r>
              <a:rPr lang="en" sz="2422"/>
              <a:t>(</a:t>
            </a:r>
            <a:r>
              <a:rPr lang="en" sz="2422"/>
              <a:t>Medicine and Day of week)</a:t>
            </a:r>
            <a:endParaRPr sz="2422"/>
          </a:p>
        </p:txBody>
      </p:sp>
      <p:sp>
        <p:nvSpPr>
          <p:cNvPr id="123" name="Google Shape;123;p20"/>
          <p:cNvSpPr txBox="1"/>
          <p:nvPr>
            <p:ph idx="1" type="body"/>
          </p:nvPr>
        </p:nvSpPr>
        <p:spPr>
          <a:xfrm>
            <a:off x="0" y="1736900"/>
            <a:ext cx="4751400" cy="34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FF0000"/>
                </a:solidFill>
              </a:rPr>
              <a:t>Medicine</a:t>
            </a:r>
            <a:endParaRPr sz="2100">
              <a:solidFill>
                <a:srgbClr val="FF0000"/>
              </a:solidFill>
            </a:endParaRPr>
          </a:p>
          <a:p>
            <a:pPr indent="0" lvl="0" marL="0" rtl="0" algn="l">
              <a:spcBef>
                <a:spcPts val="1200"/>
              </a:spcBef>
              <a:spcAft>
                <a:spcPts val="0"/>
              </a:spcAft>
              <a:buNone/>
            </a:pPr>
            <a:r>
              <a:rPr lang="en">
                <a:solidFill>
                  <a:srgbClr val="1155CC"/>
                </a:solidFill>
              </a:rPr>
              <a:t>The distribution is good and varying. This is normal and will be very </a:t>
            </a:r>
            <a:r>
              <a:rPr lang="en">
                <a:solidFill>
                  <a:srgbClr val="1155CC"/>
                </a:solidFill>
              </a:rPr>
              <a:t>helpful</a:t>
            </a:r>
            <a:r>
              <a:rPr lang="en">
                <a:solidFill>
                  <a:srgbClr val="1155CC"/>
                </a:solidFill>
              </a:rPr>
              <a:t> for prediction</a:t>
            </a:r>
            <a:r>
              <a:rPr lang="en"/>
              <a:t>.</a:t>
            </a:r>
            <a:endParaRPr/>
          </a:p>
          <a:p>
            <a:pPr indent="0" lvl="0" marL="0" rtl="0" algn="l">
              <a:spcBef>
                <a:spcPts val="1200"/>
              </a:spcBef>
              <a:spcAft>
                <a:spcPts val="0"/>
              </a:spcAft>
              <a:buNone/>
            </a:pPr>
            <a:r>
              <a:rPr lang="en" sz="2100">
                <a:solidFill>
                  <a:srgbClr val="FF0000"/>
                </a:solidFill>
              </a:rPr>
              <a:t>Day of week</a:t>
            </a:r>
            <a:endParaRPr sz="2100">
              <a:solidFill>
                <a:srgbClr val="FF0000"/>
              </a:solidFill>
            </a:endParaRPr>
          </a:p>
          <a:p>
            <a:pPr indent="0" lvl="0" marL="0" rtl="0" algn="l">
              <a:spcBef>
                <a:spcPts val="1200"/>
              </a:spcBef>
              <a:spcAft>
                <a:spcPts val="1200"/>
              </a:spcAft>
              <a:buNone/>
            </a:pPr>
            <a:r>
              <a:rPr lang="en">
                <a:solidFill>
                  <a:srgbClr val="1155CC"/>
                </a:solidFill>
              </a:rPr>
              <a:t>The sales start of very high in the </a:t>
            </a:r>
            <a:r>
              <a:rPr lang="en">
                <a:solidFill>
                  <a:srgbClr val="1155CC"/>
                </a:solidFill>
              </a:rPr>
              <a:t>beginning</a:t>
            </a:r>
            <a:r>
              <a:rPr lang="en">
                <a:solidFill>
                  <a:srgbClr val="1155CC"/>
                </a:solidFill>
              </a:rPr>
              <a:t> of week, and then start to become lower. This is a </a:t>
            </a:r>
            <a:r>
              <a:rPr lang="en">
                <a:solidFill>
                  <a:srgbClr val="1155CC"/>
                </a:solidFill>
              </a:rPr>
              <a:t>interesting</a:t>
            </a:r>
            <a:r>
              <a:rPr lang="en">
                <a:solidFill>
                  <a:srgbClr val="1155CC"/>
                </a:solidFill>
              </a:rPr>
              <a:t> observation and one that we need to look at in the future.</a:t>
            </a:r>
            <a:endParaRPr>
              <a:solidFill>
                <a:srgbClr val="1155CC"/>
              </a:solidFill>
            </a:endParaRPr>
          </a:p>
        </p:txBody>
      </p:sp>
      <p:pic>
        <p:nvPicPr>
          <p:cNvPr id="124" name="Google Shape;124;p20"/>
          <p:cNvPicPr preferRelativeResize="0"/>
          <p:nvPr/>
        </p:nvPicPr>
        <p:blipFill>
          <a:blip r:embed="rId3">
            <a:alphaModFix/>
          </a:blip>
          <a:stretch>
            <a:fillRect/>
          </a:stretch>
        </p:blipFill>
        <p:spPr>
          <a:xfrm>
            <a:off x="4751275" y="1506425"/>
            <a:ext cx="4105875" cy="1994650"/>
          </a:xfrm>
          <a:prstGeom prst="rect">
            <a:avLst/>
          </a:prstGeom>
          <a:noFill/>
          <a:ln>
            <a:noFill/>
          </a:ln>
        </p:spPr>
      </p:pic>
      <p:pic>
        <p:nvPicPr>
          <p:cNvPr id="125" name="Google Shape;125;p20"/>
          <p:cNvPicPr preferRelativeResize="0"/>
          <p:nvPr/>
        </p:nvPicPr>
        <p:blipFill rotWithShape="1">
          <a:blip r:embed="rId4">
            <a:alphaModFix/>
          </a:blip>
          <a:srcRect b="0" l="3040" r="-3039" t="0"/>
          <a:stretch/>
        </p:blipFill>
        <p:spPr>
          <a:xfrm>
            <a:off x="4874550" y="3250425"/>
            <a:ext cx="4105875" cy="189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80"/>
              <a:t>Visualisation-4</a:t>
            </a:r>
            <a:endParaRPr sz="3180"/>
          </a:p>
          <a:p>
            <a:pPr indent="0" lvl="0" marL="0" rtl="0" algn="l">
              <a:spcBef>
                <a:spcPts val="0"/>
              </a:spcBef>
              <a:spcAft>
                <a:spcPts val="0"/>
              </a:spcAft>
              <a:buSzPts val="990"/>
              <a:buNone/>
            </a:pPr>
            <a:r>
              <a:rPr lang="en" sz="1679"/>
              <a:t>The distribution of data is good, so there is no issue there, as for medicine, more expensive medicines tends to sell less so that should be ok too.</a:t>
            </a:r>
            <a:endParaRPr sz="1679"/>
          </a:p>
        </p:txBody>
      </p:sp>
      <p:sp>
        <p:nvSpPr>
          <p:cNvPr id="131" name="Google Shape;131;p21"/>
          <p:cNvSpPr txBox="1"/>
          <p:nvPr>
            <p:ph idx="1" type="body"/>
          </p:nvPr>
        </p:nvSpPr>
        <p:spPr>
          <a:xfrm>
            <a:off x="0" y="1725700"/>
            <a:ext cx="9144000" cy="341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1"/>
          <p:cNvPicPr preferRelativeResize="0"/>
          <p:nvPr/>
        </p:nvPicPr>
        <p:blipFill>
          <a:blip r:embed="rId3">
            <a:alphaModFix/>
          </a:blip>
          <a:stretch>
            <a:fillRect/>
          </a:stretch>
        </p:blipFill>
        <p:spPr>
          <a:xfrm>
            <a:off x="0" y="1506425"/>
            <a:ext cx="2987500" cy="1991667"/>
          </a:xfrm>
          <a:prstGeom prst="rect">
            <a:avLst/>
          </a:prstGeom>
          <a:noFill/>
          <a:ln>
            <a:noFill/>
          </a:ln>
        </p:spPr>
      </p:pic>
      <p:pic>
        <p:nvPicPr>
          <p:cNvPr id="133" name="Google Shape;133;p21"/>
          <p:cNvPicPr preferRelativeResize="0"/>
          <p:nvPr/>
        </p:nvPicPr>
        <p:blipFill>
          <a:blip r:embed="rId4">
            <a:alphaModFix/>
          </a:blip>
          <a:stretch>
            <a:fillRect/>
          </a:stretch>
        </p:blipFill>
        <p:spPr>
          <a:xfrm>
            <a:off x="5715025" y="1465350"/>
            <a:ext cx="3110750" cy="2073825"/>
          </a:xfrm>
          <a:prstGeom prst="rect">
            <a:avLst/>
          </a:prstGeom>
          <a:noFill/>
          <a:ln>
            <a:noFill/>
          </a:ln>
        </p:spPr>
      </p:pic>
      <p:pic>
        <p:nvPicPr>
          <p:cNvPr id="134" name="Google Shape;134;p21"/>
          <p:cNvPicPr preferRelativeResize="0"/>
          <p:nvPr/>
        </p:nvPicPr>
        <p:blipFill>
          <a:blip r:embed="rId5">
            <a:alphaModFix/>
          </a:blip>
          <a:stretch>
            <a:fillRect/>
          </a:stretch>
        </p:blipFill>
        <p:spPr>
          <a:xfrm>
            <a:off x="2862000" y="1470925"/>
            <a:ext cx="3110750" cy="2073817"/>
          </a:xfrm>
          <a:prstGeom prst="rect">
            <a:avLst/>
          </a:prstGeom>
          <a:noFill/>
          <a:ln>
            <a:noFill/>
          </a:ln>
        </p:spPr>
      </p:pic>
      <p:pic>
        <p:nvPicPr>
          <p:cNvPr id="135" name="Google Shape;135;p21"/>
          <p:cNvPicPr preferRelativeResize="0"/>
          <p:nvPr/>
        </p:nvPicPr>
        <p:blipFill>
          <a:blip r:embed="rId6">
            <a:alphaModFix/>
          </a:blip>
          <a:stretch>
            <a:fillRect/>
          </a:stretch>
        </p:blipFill>
        <p:spPr>
          <a:xfrm>
            <a:off x="0" y="3306850"/>
            <a:ext cx="2755125" cy="1836750"/>
          </a:xfrm>
          <a:prstGeom prst="rect">
            <a:avLst/>
          </a:prstGeom>
          <a:noFill/>
          <a:ln>
            <a:noFill/>
          </a:ln>
        </p:spPr>
      </p:pic>
      <p:pic>
        <p:nvPicPr>
          <p:cNvPr id="136" name="Google Shape;136;p21"/>
          <p:cNvPicPr preferRelativeResize="0"/>
          <p:nvPr/>
        </p:nvPicPr>
        <p:blipFill>
          <a:blip r:embed="rId7">
            <a:alphaModFix/>
          </a:blip>
          <a:stretch>
            <a:fillRect/>
          </a:stretch>
        </p:blipFill>
        <p:spPr>
          <a:xfrm>
            <a:off x="3059200" y="3394100"/>
            <a:ext cx="4840950" cy="174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