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a8666b17c4e987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a8666b17c4e987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be550fc168daa4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be550fc168daa4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be550fc168daa4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be550fc168daa4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a8666b17c4e987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8666b17c4e987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be550fc168daa4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e550fc168daa4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a8666b17c4e987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a8666b17c4e987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be550fc168daa4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be550fc168daa4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be550fc168daa4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e550fc168daa4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be550fc168daa47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be550fc168daa47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be550fc168daa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e550fc168daa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be550fc168daa4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e550fc168daa4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be550fc168daa4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e550fc168daa4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a8666b17c4e987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a8666b17c4e987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be550fc168daa4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e550fc168daa4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be550fc168daa4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e550fc168daa4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be550fc168daa4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e550fc168daa4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be550fc168daa4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be550fc168daa4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0" y="-58650"/>
            <a:ext cx="8520600" cy="2761200"/>
          </a:xfrm>
          <a:prstGeom prst="rect">
            <a:avLst/>
          </a:prstGeom>
        </p:spPr>
        <p:txBody>
          <a:bodyPr anchorCtr="0" anchor="b"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71739"/>
              <a:buFont typeface="Arial"/>
              <a:buNone/>
            </a:pPr>
            <a:r>
              <a:t/>
            </a:r>
            <a:endParaRPr b="1" sz="1533">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ct val="71739"/>
              <a:buFont typeface="Arial"/>
              <a:buNone/>
            </a:pPr>
            <a:r>
              <a:t/>
            </a:r>
            <a:endParaRPr b="1" sz="1533">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ct val="71739"/>
              <a:buFont typeface="Arial"/>
              <a:buNone/>
            </a:pPr>
            <a:r>
              <a:rPr b="1" lang="en" sz="1533">
                <a:latin typeface="Times New Roman"/>
                <a:ea typeface="Times New Roman"/>
                <a:cs typeface="Times New Roman"/>
                <a:sym typeface="Times New Roman"/>
              </a:rPr>
              <a:t>A PRESENTATION </a:t>
            </a:r>
            <a:endParaRPr b="1" sz="1533">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ct val="71739"/>
              <a:buFont typeface="Arial"/>
              <a:buNone/>
            </a:pPr>
            <a:r>
              <a:rPr b="1" lang="en" sz="1533">
                <a:latin typeface="Times New Roman"/>
                <a:ea typeface="Times New Roman"/>
                <a:cs typeface="Times New Roman"/>
                <a:sym typeface="Times New Roman"/>
              </a:rPr>
              <a:t>ON</a:t>
            </a:r>
            <a:endParaRPr b="1" sz="1533">
              <a:latin typeface="Times New Roman"/>
              <a:ea typeface="Times New Roman"/>
              <a:cs typeface="Times New Roman"/>
              <a:sym typeface="Times New Roman"/>
            </a:endParaRPr>
          </a:p>
          <a:p>
            <a:pPr indent="0" lvl="0" marL="1828800" rtl="0" algn="l">
              <a:lnSpc>
                <a:spcPct val="150000"/>
              </a:lnSpc>
              <a:spcBef>
                <a:spcPts val="0"/>
              </a:spcBef>
              <a:spcAft>
                <a:spcPts val="0"/>
              </a:spcAft>
              <a:buClr>
                <a:schemeClr val="dk1"/>
              </a:buClr>
              <a:buSzPct val="71739"/>
              <a:buFont typeface="Arial"/>
              <a:buNone/>
            </a:pPr>
            <a:r>
              <a:rPr b="1" lang="en" sz="1533">
                <a:latin typeface="Times New Roman"/>
                <a:ea typeface="Times New Roman"/>
                <a:cs typeface="Times New Roman"/>
                <a:sym typeface="Times New Roman"/>
              </a:rPr>
              <a:t>STUDENTS INDUSTRIAL WORK EXPERIENCE SCHEME</a:t>
            </a:r>
            <a:endParaRPr b="1" sz="1533">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ct val="71739"/>
              <a:buFont typeface="Arial"/>
              <a:buNone/>
            </a:pPr>
            <a:r>
              <a:rPr b="1" lang="en" sz="1533">
                <a:latin typeface="Times New Roman"/>
                <a:ea typeface="Times New Roman"/>
                <a:cs typeface="Times New Roman"/>
                <a:sym typeface="Times New Roman"/>
              </a:rPr>
              <a:t>(SIWES)</a:t>
            </a:r>
            <a:endParaRPr b="1" sz="1533">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533">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311">
              <a:latin typeface="Times New Roman"/>
              <a:ea typeface="Times New Roman"/>
              <a:cs typeface="Times New Roman"/>
              <a:sym typeface="Times New Roman"/>
            </a:endParaRPr>
          </a:p>
        </p:txBody>
      </p:sp>
      <p:sp>
        <p:nvSpPr>
          <p:cNvPr id="64" name="Google Shape;64;p13"/>
          <p:cNvSpPr txBox="1"/>
          <p:nvPr>
            <p:ph idx="1" type="subTitle"/>
          </p:nvPr>
        </p:nvSpPr>
        <p:spPr>
          <a:xfrm>
            <a:off x="311700" y="2892100"/>
            <a:ext cx="8520600" cy="16515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852"/>
              <a:buFont typeface="Arial"/>
              <a:buNone/>
            </a:pPr>
            <a:r>
              <a:rPr b="1" lang="en" sz="1330">
                <a:solidFill>
                  <a:schemeClr val="dk1"/>
                </a:solidFill>
                <a:latin typeface="Times New Roman"/>
                <a:ea typeface="Times New Roman"/>
                <a:cs typeface="Times New Roman"/>
                <a:sym typeface="Times New Roman"/>
              </a:rPr>
              <a:t>BY</a:t>
            </a:r>
            <a:endParaRPr b="1" sz="1330">
              <a:solidFill>
                <a:schemeClr val="dk1"/>
              </a:solidFill>
              <a:latin typeface="Times New Roman"/>
              <a:ea typeface="Times New Roman"/>
              <a:cs typeface="Times New Roman"/>
              <a:sym typeface="Times New Roman"/>
            </a:endParaRPr>
          </a:p>
          <a:p>
            <a:pPr indent="0" lvl="0" marL="0" rtl="0" algn="ctr">
              <a:lnSpc>
                <a:spcPct val="130000"/>
              </a:lnSpc>
              <a:spcBef>
                <a:spcPts val="0"/>
              </a:spcBef>
              <a:spcAft>
                <a:spcPts val="0"/>
              </a:spcAft>
              <a:buClr>
                <a:schemeClr val="dk1"/>
              </a:buClr>
              <a:buSzPts val="852"/>
              <a:buFont typeface="Arial"/>
              <a:buNone/>
            </a:pPr>
            <a:r>
              <a:rPr b="1" lang="en" sz="1330">
                <a:solidFill>
                  <a:schemeClr val="dk1"/>
                </a:solidFill>
                <a:latin typeface="Times New Roman"/>
                <a:ea typeface="Times New Roman"/>
                <a:cs typeface="Times New Roman"/>
                <a:sym typeface="Times New Roman"/>
              </a:rPr>
              <a:t>CHUWKUEMEKA-EZEH, ESTHER CHINENYE</a:t>
            </a:r>
            <a:endParaRPr b="1" sz="1330">
              <a:solidFill>
                <a:schemeClr val="dk1"/>
              </a:solidFill>
              <a:latin typeface="Times New Roman"/>
              <a:ea typeface="Times New Roman"/>
              <a:cs typeface="Times New Roman"/>
              <a:sym typeface="Times New Roman"/>
            </a:endParaRPr>
          </a:p>
          <a:p>
            <a:pPr indent="0" lvl="0" marL="0" rtl="0" algn="ctr">
              <a:lnSpc>
                <a:spcPct val="130000"/>
              </a:lnSpc>
              <a:spcBef>
                <a:spcPts val="0"/>
              </a:spcBef>
              <a:spcAft>
                <a:spcPts val="0"/>
              </a:spcAft>
              <a:buClr>
                <a:schemeClr val="dk1"/>
              </a:buClr>
              <a:buSzPts val="852"/>
              <a:buFont typeface="Arial"/>
              <a:buNone/>
            </a:pPr>
            <a:r>
              <a:rPr b="1" lang="en" sz="1330">
                <a:solidFill>
                  <a:schemeClr val="dk1"/>
                </a:solidFill>
                <a:latin typeface="Times New Roman"/>
                <a:ea typeface="Times New Roman"/>
                <a:cs typeface="Times New Roman"/>
                <a:sym typeface="Times New Roman"/>
              </a:rPr>
              <a:t>21010306008</a:t>
            </a:r>
            <a:endParaRPr sz="2170"/>
          </a:p>
        </p:txBody>
      </p:sp>
      <p:pic>
        <p:nvPicPr>
          <p:cNvPr id="65" name="Google Shape;65;p13"/>
          <p:cNvPicPr preferRelativeResize="0"/>
          <p:nvPr/>
        </p:nvPicPr>
        <p:blipFill>
          <a:blip r:embed="rId3">
            <a:alphaModFix/>
          </a:blip>
          <a:stretch>
            <a:fillRect/>
          </a:stretch>
        </p:blipFill>
        <p:spPr>
          <a:xfrm>
            <a:off x="6663975" y="0"/>
            <a:ext cx="2398800" cy="1430250"/>
          </a:xfrm>
          <a:prstGeom prst="rect">
            <a:avLst/>
          </a:prstGeom>
          <a:noFill/>
          <a:ln>
            <a:noFill/>
          </a:ln>
        </p:spPr>
      </p:pic>
      <p:pic>
        <p:nvPicPr>
          <p:cNvPr id="66" name="Google Shape;66;p13"/>
          <p:cNvPicPr preferRelativeResize="0"/>
          <p:nvPr/>
        </p:nvPicPr>
        <p:blipFill>
          <a:blip r:embed="rId4">
            <a:alphaModFix/>
          </a:blip>
          <a:stretch>
            <a:fillRect/>
          </a:stretch>
        </p:blipFill>
        <p:spPr>
          <a:xfrm>
            <a:off x="161925" y="38100"/>
            <a:ext cx="1304426" cy="85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Cleaning and sorting con’t </a:t>
            </a:r>
            <a:endParaRPr>
              <a:latin typeface="Times New Roman"/>
              <a:ea typeface="Times New Roman"/>
              <a:cs typeface="Times New Roman"/>
              <a:sym typeface="Times New Roman"/>
            </a:endParaRPr>
          </a:p>
        </p:txBody>
      </p:sp>
      <p:sp>
        <p:nvSpPr>
          <p:cNvPr id="130" name="Google Shape;130;p22"/>
          <p:cNvSpPr txBox="1"/>
          <p:nvPr>
            <p:ph idx="1" type="body"/>
          </p:nvPr>
        </p:nvSpPr>
        <p:spPr>
          <a:xfrm>
            <a:off x="311700" y="1152475"/>
            <a:ext cx="8680500" cy="387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2"/>
          <p:cNvPicPr preferRelativeResize="0"/>
          <p:nvPr/>
        </p:nvPicPr>
        <p:blipFill>
          <a:blip r:embed="rId3">
            <a:alphaModFix/>
          </a:blip>
          <a:stretch>
            <a:fillRect/>
          </a:stretch>
        </p:blipFill>
        <p:spPr>
          <a:xfrm>
            <a:off x="311700" y="1152475"/>
            <a:ext cx="8626251" cy="3661650"/>
          </a:xfrm>
          <a:prstGeom prst="rect">
            <a:avLst/>
          </a:prstGeom>
          <a:noFill/>
          <a:ln>
            <a:noFill/>
          </a:ln>
        </p:spPr>
      </p:pic>
      <p:pic>
        <p:nvPicPr>
          <p:cNvPr id="132" name="Google Shape;132;p22"/>
          <p:cNvPicPr preferRelativeResize="0"/>
          <p:nvPr/>
        </p:nvPicPr>
        <p:blipFill>
          <a:blip r:embed="rId4">
            <a:alphaModFix/>
          </a:blip>
          <a:stretch>
            <a:fillRect/>
          </a:stretch>
        </p:blipFill>
        <p:spPr>
          <a:xfrm>
            <a:off x="7042975" y="0"/>
            <a:ext cx="2101026" cy="101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Cleaning and sorting con’t </a:t>
            </a:r>
            <a:endParaRPr>
              <a:latin typeface="Times New Roman"/>
              <a:ea typeface="Times New Roman"/>
              <a:cs typeface="Times New Roman"/>
              <a:sym typeface="Times New Roman"/>
            </a:endParaRPr>
          </a:p>
        </p:txBody>
      </p:sp>
      <p:sp>
        <p:nvSpPr>
          <p:cNvPr id="138" name="Google Shape;138;p23"/>
          <p:cNvSpPr txBox="1"/>
          <p:nvPr>
            <p:ph idx="1" type="body"/>
          </p:nvPr>
        </p:nvSpPr>
        <p:spPr>
          <a:xfrm>
            <a:off x="311700" y="1017725"/>
            <a:ext cx="8520600" cy="4269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Sorting data within Google Colaboratory ensured the visualisations: bar charts and scatter plots effectively communicated insights. For instance, it sorted the smart contract addresses by occurrence to make it easier for the stakeholders to identify trends and make data-driven decisions.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39" name="Google Shape;139;p23"/>
          <p:cNvPicPr preferRelativeResize="0"/>
          <p:nvPr/>
        </p:nvPicPr>
        <p:blipFill>
          <a:blip r:embed="rId3">
            <a:alphaModFix/>
          </a:blip>
          <a:stretch>
            <a:fillRect/>
          </a:stretch>
        </p:blipFill>
        <p:spPr>
          <a:xfrm>
            <a:off x="311700" y="2120550"/>
            <a:ext cx="8520600" cy="3022950"/>
          </a:xfrm>
          <a:prstGeom prst="rect">
            <a:avLst/>
          </a:prstGeom>
          <a:noFill/>
          <a:ln>
            <a:noFill/>
          </a:ln>
        </p:spPr>
      </p:pic>
      <p:pic>
        <p:nvPicPr>
          <p:cNvPr id="140" name="Google Shape;140;p23"/>
          <p:cNvPicPr preferRelativeResize="0"/>
          <p:nvPr/>
        </p:nvPicPr>
        <p:blipFill>
          <a:blip r:embed="rId4">
            <a:alphaModFix/>
          </a:blip>
          <a:stretch>
            <a:fillRect/>
          </a:stretch>
        </p:blipFill>
        <p:spPr>
          <a:xfrm>
            <a:off x="6745200" y="0"/>
            <a:ext cx="2398800" cy="101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Visualization</a:t>
            </a:r>
            <a:endParaRPr>
              <a:latin typeface="Times New Roman"/>
              <a:ea typeface="Times New Roman"/>
              <a:cs typeface="Times New Roman"/>
              <a:sym typeface="Times New Roman"/>
            </a:endParaRPr>
          </a:p>
        </p:txBody>
      </p:sp>
      <p:sp>
        <p:nvSpPr>
          <p:cNvPr id="146" name="Google Shape;146;p24"/>
          <p:cNvSpPr txBox="1"/>
          <p:nvPr>
            <p:ph idx="1" type="body"/>
          </p:nvPr>
        </p:nvSpPr>
        <p:spPr>
          <a:xfrm>
            <a:off x="311700" y="1017725"/>
            <a:ext cx="8520600" cy="4125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Data visualization is the representation of data in a visual format such as charts, graphs, maps, and infographics.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The primary goal of data visualization is to communicate insights and patterns in data effectively, enabling faster and more informed decision-making.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Excel offers various chart types, including bar charts, line graphs, pie charts, and scatter plots, which I skillfully utilized to represent data visually.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47" name="Google Shape;147;p24"/>
          <p:cNvPicPr preferRelativeResize="0"/>
          <p:nvPr/>
        </p:nvPicPr>
        <p:blipFill>
          <a:blip r:embed="rId3">
            <a:alphaModFix/>
          </a:blip>
          <a:stretch>
            <a:fillRect/>
          </a:stretch>
        </p:blipFill>
        <p:spPr>
          <a:xfrm>
            <a:off x="6745200" y="0"/>
            <a:ext cx="2398800" cy="101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Visualization con’t </a:t>
            </a:r>
            <a:endParaRPr>
              <a:latin typeface="Times New Roman"/>
              <a:ea typeface="Times New Roman"/>
              <a:cs typeface="Times New Roman"/>
              <a:sym typeface="Times New Roman"/>
            </a:endParaRPr>
          </a:p>
        </p:txBody>
      </p:sp>
      <p:sp>
        <p:nvSpPr>
          <p:cNvPr id="153" name="Google Shape;153;p25"/>
          <p:cNvSpPr txBox="1"/>
          <p:nvPr>
            <p:ph idx="1" type="body"/>
          </p:nvPr>
        </p:nvSpPr>
        <p:spPr>
          <a:xfrm>
            <a:off x="311700" y="1152475"/>
            <a:ext cx="8520600" cy="39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397050" y="1152475"/>
            <a:ext cx="8520598" cy="3732001"/>
          </a:xfrm>
          <a:prstGeom prst="rect">
            <a:avLst/>
          </a:prstGeom>
          <a:noFill/>
          <a:ln>
            <a:noFill/>
          </a:ln>
        </p:spPr>
      </p:pic>
      <p:pic>
        <p:nvPicPr>
          <p:cNvPr id="155" name="Google Shape;155;p25"/>
          <p:cNvPicPr preferRelativeResize="0"/>
          <p:nvPr/>
        </p:nvPicPr>
        <p:blipFill>
          <a:blip r:embed="rId4">
            <a:alphaModFix/>
          </a:blip>
          <a:stretch>
            <a:fillRect/>
          </a:stretch>
        </p:blipFill>
        <p:spPr>
          <a:xfrm>
            <a:off x="6745200" y="0"/>
            <a:ext cx="2398800" cy="118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Visualization con’t </a:t>
            </a:r>
            <a:endParaRPr>
              <a:latin typeface="Times New Roman"/>
              <a:ea typeface="Times New Roman"/>
              <a:cs typeface="Times New Roman"/>
              <a:sym typeface="Times New Roman"/>
            </a:endParaRPr>
          </a:p>
        </p:txBody>
      </p:sp>
      <p:sp>
        <p:nvSpPr>
          <p:cNvPr id="161" name="Google Shape;161;p26"/>
          <p:cNvSpPr txBox="1"/>
          <p:nvPr>
            <p:ph idx="1" type="body"/>
          </p:nvPr>
        </p:nvSpPr>
        <p:spPr>
          <a:xfrm>
            <a:off x="244025" y="1098325"/>
            <a:ext cx="8520600" cy="412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Using Google Colaboratory, with its rich visualization capabilities, enabled me to design interactive and dynamic charts. These dashboards provide stakeholders with a comprehensive view of complex datasets. To achieve this, I used some of Google Colaboratory's visualization features, such as Matplotlib, seaborn and, plotly.</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During my SIWES period, I harnessed its visualization capabilities to design charts to examine the correlation between each risk tag occurrence.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62" name="Google Shape;162;p26"/>
          <p:cNvPicPr preferRelativeResize="0"/>
          <p:nvPr/>
        </p:nvPicPr>
        <p:blipFill>
          <a:blip r:embed="rId3">
            <a:alphaModFix/>
          </a:blip>
          <a:stretch>
            <a:fillRect/>
          </a:stretch>
        </p:blipFill>
        <p:spPr>
          <a:xfrm>
            <a:off x="6745200" y="0"/>
            <a:ext cx="2398800" cy="118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visualization con’t</a:t>
            </a:r>
            <a:endParaRPr>
              <a:latin typeface="Times New Roman"/>
              <a:ea typeface="Times New Roman"/>
              <a:cs typeface="Times New Roman"/>
              <a:sym typeface="Times New Roman"/>
            </a:endParaRPr>
          </a:p>
        </p:txBody>
      </p:sp>
      <p:sp>
        <p:nvSpPr>
          <p:cNvPr id="168" name="Google Shape;168;p27"/>
          <p:cNvSpPr txBox="1"/>
          <p:nvPr>
            <p:ph idx="1" type="body"/>
          </p:nvPr>
        </p:nvSpPr>
        <p:spPr>
          <a:xfrm>
            <a:off x="311700" y="1017725"/>
            <a:ext cx="8520600" cy="385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7"/>
          <p:cNvPicPr preferRelativeResize="0"/>
          <p:nvPr/>
        </p:nvPicPr>
        <p:blipFill>
          <a:blip r:embed="rId3">
            <a:alphaModFix/>
          </a:blip>
          <a:stretch>
            <a:fillRect/>
          </a:stretch>
        </p:blipFill>
        <p:spPr>
          <a:xfrm>
            <a:off x="437650" y="1110925"/>
            <a:ext cx="8175452" cy="3689675"/>
          </a:xfrm>
          <a:prstGeom prst="rect">
            <a:avLst/>
          </a:prstGeom>
          <a:noFill/>
          <a:ln>
            <a:noFill/>
          </a:ln>
        </p:spPr>
      </p:pic>
      <p:pic>
        <p:nvPicPr>
          <p:cNvPr id="170" name="Google Shape;170;p27"/>
          <p:cNvPicPr preferRelativeResize="0"/>
          <p:nvPr/>
        </p:nvPicPr>
        <p:blipFill>
          <a:blip r:embed="rId4">
            <a:alphaModFix/>
          </a:blip>
          <a:stretch>
            <a:fillRect/>
          </a:stretch>
        </p:blipFill>
        <p:spPr>
          <a:xfrm>
            <a:off x="6745200" y="0"/>
            <a:ext cx="2030325" cy="86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Export and sharing</a:t>
            </a:r>
            <a:endParaRPr>
              <a:latin typeface="Times New Roman"/>
              <a:ea typeface="Times New Roman"/>
              <a:cs typeface="Times New Roman"/>
              <a:sym typeface="Times New Roman"/>
            </a:endParaRPr>
          </a:p>
        </p:txBody>
      </p:sp>
      <p:sp>
        <p:nvSpPr>
          <p:cNvPr id="176" name="Google Shape;176;p28"/>
          <p:cNvSpPr txBox="1"/>
          <p:nvPr>
            <p:ph idx="1" type="body"/>
          </p:nvPr>
        </p:nvSpPr>
        <p:spPr>
          <a:xfrm>
            <a:off x="311700" y="113895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Data export and sharing is an essential aspect of data analysis and collaboration to enable data to move between different tools and environments and share it with others for various purposes. This is to ensure the data is accessible, understandable, and secure for the intended audience.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Excel offers versatile options for exporting data, making it accessible to a wider audience. I frequently utilized the "Save As" feature to export worksheets or selected data ranges into various formats such as PDF(Portable Document Format), CSV(Comma- Separated Values), or even Excel (i.e. XLS, XLSX ) files.</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Google Colaboratory enhances data sharing through interactive and dynamic visualization. I created notebooks for the report and made them accessible to authorized users. Through the integration of this notebook with Google Drive, version control was provided enabling stakeholders to interact with data visualizations, fostering data-driven decisions.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pic>
        <p:nvPicPr>
          <p:cNvPr id="177" name="Google Shape;177;p28"/>
          <p:cNvPicPr preferRelativeResize="0"/>
          <p:nvPr/>
        </p:nvPicPr>
        <p:blipFill>
          <a:blip r:embed="rId3">
            <a:alphaModFix/>
          </a:blip>
          <a:stretch>
            <a:fillRect/>
          </a:stretch>
        </p:blipFill>
        <p:spPr>
          <a:xfrm>
            <a:off x="6745200" y="0"/>
            <a:ext cx="2398800" cy="113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Experience gained</a:t>
            </a:r>
            <a:endParaRPr>
              <a:latin typeface="Times New Roman"/>
              <a:ea typeface="Times New Roman"/>
              <a:cs typeface="Times New Roman"/>
              <a:sym typeface="Times New Roman"/>
            </a:endParaRPr>
          </a:p>
        </p:txBody>
      </p:sp>
      <p:sp>
        <p:nvSpPr>
          <p:cNvPr id="183" name="Google Shape;183;p29"/>
          <p:cNvSpPr txBox="1"/>
          <p:nvPr>
            <p:ph idx="1" type="body"/>
          </p:nvPr>
        </p:nvSpPr>
        <p:spPr>
          <a:xfrm>
            <a:off x="311700" y="1017725"/>
            <a:ext cx="8520600" cy="432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During my SIWES program at the Rivers State ICT department, I gained a diverse set of skills in network diagnostics, management information system implementation and data analysis.</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network diagnostics, I learned several troubleshooting methodologies, network architecture understanding,  device configuration and packet analysis using tools like Wireshark and traceroute. I used this skill to identify and resolve network issues and packet delivery errors.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Management Information System Implementation, I learned database management and administration of the organization, </a:t>
            </a:r>
            <a:r>
              <a:rPr b="1" lang="en" sz="1400">
                <a:solidFill>
                  <a:schemeClr val="dk1"/>
                </a:solidFill>
                <a:latin typeface="Times New Roman"/>
                <a:ea typeface="Times New Roman"/>
                <a:cs typeface="Times New Roman"/>
                <a:sym typeface="Times New Roman"/>
              </a:rPr>
              <a:t>RIVPUSMIS</a:t>
            </a:r>
            <a:r>
              <a:rPr lang="en" sz="1400">
                <a:solidFill>
                  <a:schemeClr val="dk1"/>
                </a:solidFill>
                <a:latin typeface="Times New Roman"/>
                <a:ea typeface="Times New Roman"/>
                <a:cs typeface="Times New Roman"/>
                <a:sym typeface="Times New Roman"/>
              </a:rPr>
              <a:t>. I used this skill to automate their retiring and recruitment process.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data analysis, I learned to systematically inspect, clean, transform, and interpret data using tools like Microsoft Excel, and Google Colaboratory. These skills enabled me to draw meaningful insights from data, optimize processes, and support decision-making.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Also during my leisure period, i acquired various online certifications like Introduction to Linux on Cisco, Python programming on Solo learn and others.</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These experiences equipped me with exposure to different technological tools.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84" name="Google Shape;184;p29"/>
          <p:cNvPicPr preferRelativeResize="0"/>
          <p:nvPr/>
        </p:nvPicPr>
        <p:blipFill>
          <a:blip r:embed="rId3">
            <a:alphaModFix/>
          </a:blip>
          <a:stretch>
            <a:fillRect/>
          </a:stretch>
        </p:blipFill>
        <p:spPr>
          <a:xfrm>
            <a:off x="6745200" y="0"/>
            <a:ext cx="2398800" cy="101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856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90" name="Google Shape;190;p30"/>
          <p:cNvSpPr txBox="1"/>
          <p:nvPr>
            <p:ph idx="1" type="body"/>
          </p:nvPr>
        </p:nvSpPr>
        <p:spPr>
          <a:xfrm>
            <a:off x="387900" y="15304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Overall, my SIWES internship provided me with a comprehensive skill set spanning network diagnostics, management information system implementation, and data analysis, enhancing my proficiency in software development.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pic>
        <p:nvPicPr>
          <p:cNvPr id="191" name="Google Shape;191;p30"/>
          <p:cNvPicPr preferRelativeResize="0"/>
          <p:nvPr/>
        </p:nvPicPr>
        <p:blipFill>
          <a:blip r:embed="rId3">
            <a:alphaModFix/>
          </a:blip>
          <a:stretch>
            <a:fillRect/>
          </a:stretch>
        </p:blipFill>
        <p:spPr>
          <a:xfrm>
            <a:off x="6745200" y="0"/>
            <a:ext cx="2398800" cy="115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72" name="Google Shape;72;p14"/>
          <p:cNvSpPr txBox="1"/>
          <p:nvPr>
            <p:ph idx="1" type="body"/>
          </p:nvPr>
        </p:nvSpPr>
        <p:spPr>
          <a:xfrm>
            <a:off x="311700" y="1017725"/>
            <a:ext cx="8520600" cy="381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25">
                <a:solidFill>
                  <a:schemeClr val="dk1"/>
                </a:solidFill>
                <a:latin typeface="Times New Roman"/>
                <a:ea typeface="Times New Roman"/>
                <a:cs typeface="Times New Roman"/>
                <a:sym typeface="Times New Roman"/>
              </a:rPr>
              <a:t>Brief overview of the company</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Units in the department</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Work done in the department</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Data Analysis &amp; its Techniques</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Data Entry</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Data cleaning and sorting</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Data visualization</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Data export and sharing</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Experience gained</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425">
                <a:solidFill>
                  <a:schemeClr val="dk1"/>
                </a:solidFill>
                <a:latin typeface="Times New Roman"/>
                <a:ea typeface="Times New Roman"/>
                <a:cs typeface="Times New Roman"/>
                <a:sym typeface="Times New Roman"/>
              </a:rPr>
              <a:t>Conclusion</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125"/>
          </a:p>
        </p:txBody>
      </p:sp>
      <p:pic>
        <p:nvPicPr>
          <p:cNvPr id="73" name="Google Shape;73;p14"/>
          <p:cNvPicPr preferRelativeResize="0"/>
          <p:nvPr/>
        </p:nvPicPr>
        <p:blipFill>
          <a:blip r:embed="rId3">
            <a:alphaModFix/>
          </a:blip>
          <a:stretch>
            <a:fillRect/>
          </a:stretch>
        </p:blipFill>
        <p:spPr>
          <a:xfrm>
            <a:off x="6745200" y="0"/>
            <a:ext cx="2398800" cy="143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314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Brief overview of the company</a:t>
            </a:r>
            <a:endParaRPr>
              <a:latin typeface="Times New Roman"/>
              <a:ea typeface="Times New Roman"/>
              <a:cs typeface="Times New Roman"/>
              <a:sym typeface="Times New Roman"/>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Rivers State Information and Communication Technology (ICT) was established in the year 2008 by the former Governor of Rivers State, Rt. Hon. Chibuike Rotimi Amaechi. During this regime, Mr. Good Leaf Mekini was appointed as the State Special Adviser (SSA) on ICT.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primary function of this department is to automate major governmental processes including;  the recruitment of staff, storing of state (Ministries Departments Agencies,  MDA’s)  records, biometrics, verification of staff and pensioners, and training of Rivers State residents on the use of ICT gadgets.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department handles communication between the different MDAs using an enterprise network. Also, they are solely responsible for the development and maintenance of other MDA's websites.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6745200" y="0"/>
            <a:ext cx="2398800" cy="11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284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Units in the department</a:t>
            </a:r>
            <a:endParaRPr>
              <a:latin typeface="Times New Roman"/>
              <a:ea typeface="Times New Roman"/>
              <a:cs typeface="Times New Roman"/>
              <a:sym typeface="Times New Roman"/>
            </a:endParaRPr>
          </a:p>
        </p:txBody>
      </p:sp>
      <p:sp>
        <p:nvSpPr>
          <p:cNvPr id="86" name="Google Shape;86;p16"/>
          <p:cNvSpPr txBox="1"/>
          <p:nvPr>
            <p:ph idx="1" type="body"/>
          </p:nvPr>
        </p:nvSpPr>
        <p:spPr>
          <a:xfrm>
            <a:off x="311700" y="801150"/>
            <a:ext cx="8748000" cy="4175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RIV Tech Creek</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Research department</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Training centre</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Database team</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Web application</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Network Infrastructure</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Data centre</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Help desk</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Admin </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Project department</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Finance department</a:t>
            </a:r>
            <a:endParaRPr sz="1400">
              <a:solidFill>
                <a:schemeClr val="dk1"/>
              </a:solidFill>
              <a:latin typeface="Times New Roman"/>
              <a:ea typeface="Times New Roman"/>
              <a:cs typeface="Times New Roman"/>
              <a:sym typeface="Times New Roman"/>
            </a:endParaRPr>
          </a:p>
        </p:txBody>
      </p:sp>
      <p:pic>
        <p:nvPicPr>
          <p:cNvPr id="87" name="Google Shape;87;p16"/>
          <p:cNvPicPr preferRelativeResize="0"/>
          <p:nvPr/>
        </p:nvPicPr>
        <p:blipFill>
          <a:blip r:embed="rId3">
            <a:alphaModFix/>
          </a:blip>
          <a:stretch>
            <a:fillRect/>
          </a:stretch>
        </p:blipFill>
        <p:spPr>
          <a:xfrm>
            <a:off x="6745200" y="0"/>
            <a:ext cx="2398800" cy="143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Units in the department Con’t</a:t>
            </a:r>
            <a:endParaRPr>
              <a:latin typeface="Times New Roman"/>
              <a:ea typeface="Times New Roman"/>
              <a:cs typeface="Times New Roman"/>
              <a:sym typeface="Times New Roman"/>
            </a:endParaRPr>
          </a:p>
        </p:txBody>
      </p:sp>
      <p:sp>
        <p:nvSpPr>
          <p:cNvPr id="93" name="Google Shape;93;p17"/>
          <p:cNvSpPr txBox="1"/>
          <p:nvPr>
            <p:ph idx="1" type="body"/>
          </p:nvPr>
        </p:nvSpPr>
        <p:spPr>
          <a:xfrm>
            <a:off x="311700" y="1017725"/>
            <a:ext cx="8520600" cy="381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442050" y="1058600"/>
            <a:ext cx="6812501" cy="3667024"/>
          </a:xfrm>
          <a:prstGeom prst="rect">
            <a:avLst/>
          </a:prstGeom>
          <a:noFill/>
          <a:ln>
            <a:noFill/>
          </a:ln>
        </p:spPr>
      </p:pic>
      <p:pic>
        <p:nvPicPr>
          <p:cNvPr id="95" name="Google Shape;95;p17"/>
          <p:cNvPicPr preferRelativeResize="0"/>
          <p:nvPr/>
        </p:nvPicPr>
        <p:blipFill>
          <a:blip r:embed="rId4">
            <a:alphaModFix/>
          </a:blip>
          <a:stretch>
            <a:fillRect/>
          </a:stretch>
        </p:blipFill>
        <p:spPr>
          <a:xfrm>
            <a:off x="7354300" y="0"/>
            <a:ext cx="1789701" cy="101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Work done</a:t>
            </a:r>
            <a:endParaRPr>
              <a:latin typeface="Times New Roman"/>
              <a:ea typeface="Times New Roman"/>
              <a:cs typeface="Times New Roman"/>
              <a:sym typeface="Times New Roman"/>
            </a:endParaRPr>
          </a:p>
        </p:txBody>
      </p:sp>
      <p:sp>
        <p:nvSpPr>
          <p:cNvPr id="101" name="Google Shape;101;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The nature of work undertaken ranges from the implementation of the Rivers State Public Service Management Information System (RIVPUSMIS), network diagnosis and troubleshooting to data analysis to improve decision making and automate processes in the organization.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 worked with the Biometrics sub-unit under the Admin unit to assist in the implementation of the Rivers State Public Service Management Information System (RIVPUSMIS).  At the Network Infrastructure unit, I assisted in trouble shooting the systems and performed different network diagnosis to reduce downtime on the network. At the RIV Tech Creek, I learnt data analysis to optimize and improve the Company’s processes and decisions.  </a:t>
            </a:r>
            <a:endParaRPr sz="1400">
              <a:solidFill>
                <a:schemeClr val="dk1"/>
              </a:solidFill>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6745200" y="0"/>
            <a:ext cx="2398800" cy="115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520">
                <a:latin typeface="Times New Roman"/>
                <a:ea typeface="Times New Roman"/>
                <a:cs typeface="Times New Roman"/>
                <a:sym typeface="Times New Roman"/>
              </a:rPr>
              <a:t>Data analysis &amp; its techniques</a:t>
            </a:r>
            <a:endParaRPr sz="2520">
              <a:latin typeface="Times New Roman"/>
              <a:ea typeface="Times New Roman"/>
              <a:cs typeface="Times New Roman"/>
              <a:sym typeface="Times New Roman"/>
            </a:endParaRPr>
          </a:p>
        </p:txBody>
      </p:sp>
      <p:sp>
        <p:nvSpPr>
          <p:cNvPr id="108" name="Google Shape;108;p19"/>
          <p:cNvSpPr txBox="1"/>
          <p:nvPr>
            <p:ph idx="1" type="body"/>
          </p:nvPr>
        </p:nvSpPr>
        <p:spPr>
          <a:xfrm>
            <a:off x="311700" y="1017725"/>
            <a:ext cx="8520600" cy="4053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Data analysis involves the systematic inspection, cleansing, transformation, and interpretation of data to discover meaningful patterns, draw conclusions, and support decision-making. This process employs a range of techniques to convert raw data into valuable insights.</a:t>
            </a:r>
            <a:endParaRPr sz="1400">
              <a:solidFill>
                <a:schemeClr val="dk1"/>
              </a:solidFill>
              <a:latin typeface="Times New Roman"/>
              <a:ea typeface="Times New Roman"/>
              <a:cs typeface="Times New Roman"/>
              <a:sym typeface="Times New Roman"/>
            </a:endParaRPr>
          </a:p>
          <a:p>
            <a:pPr indent="0" lvl="0" marL="0" rtl="0" algn="l">
              <a:lnSpc>
                <a:spcPct val="140000"/>
              </a:lnSpc>
              <a:spcBef>
                <a:spcPts val="8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By scrutinising data using various tools and methodologies, data analysts can identify trends, relationships, and anomalies, leading to informed decision-making. These insights help organisations optimise processes, enhance customer experiences, and make predictions for future actions based on past data patterns.</a:t>
            </a:r>
            <a:endParaRPr sz="1400">
              <a:solidFill>
                <a:schemeClr val="dk1"/>
              </a:solidFill>
              <a:latin typeface="Times New Roman"/>
              <a:ea typeface="Times New Roman"/>
              <a:cs typeface="Times New Roman"/>
              <a:sym typeface="Times New Roman"/>
            </a:endParaRPr>
          </a:p>
          <a:p>
            <a:pPr indent="0" lvl="0" marL="0" rtl="0" algn="l">
              <a:lnSpc>
                <a:spcPct val="140000"/>
              </a:lnSpc>
              <a:spcBef>
                <a:spcPts val="8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During my SIWES period, I worked with Google colaboratory, and Microsoft Excel to perform different data analysis techniques including; </a:t>
            </a:r>
            <a:endParaRPr sz="1400">
              <a:solidFill>
                <a:schemeClr val="dk1"/>
              </a:solidFill>
              <a:latin typeface="Times New Roman"/>
              <a:ea typeface="Times New Roman"/>
              <a:cs typeface="Times New Roman"/>
              <a:sym typeface="Times New Roman"/>
            </a:endParaRPr>
          </a:p>
          <a:p>
            <a:pPr indent="-317500" lvl="0" marL="457200" rtl="0" algn="l">
              <a:lnSpc>
                <a:spcPct val="140000"/>
              </a:lnSpc>
              <a:spcBef>
                <a:spcPts val="8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Entry </a:t>
            </a:r>
            <a:endParaRPr sz="1400">
              <a:solidFill>
                <a:schemeClr val="dk1"/>
              </a:solidFill>
              <a:latin typeface="Times New Roman"/>
              <a:ea typeface="Times New Roman"/>
              <a:cs typeface="Times New Roman"/>
              <a:sym typeface="Times New Roman"/>
            </a:endParaRPr>
          </a:p>
          <a:p>
            <a:pPr indent="-317500" lvl="0" marL="457200" rtl="0" algn="l">
              <a:lnSpc>
                <a:spcPct val="14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Cleaning &amp; Sorting</a:t>
            </a:r>
            <a:endParaRPr sz="1400">
              <a:solidFill>
                <a:schemeClr val="dk1"/>
              </a:solidFill>
              <a:latin typeface="Times New Roman"/>
              <a:ea typeface="Times New Roman"/>
              <a:cs typeface="Times New Roman"/>
              <a:sym typeface="Times New Roman"/>
            </a:endParaRPr>
          </a:p>
          <a:p>
            <a:pPr indent="-317500" lvl="0" marL="457200" rtl="0" algn="l">
              <a:lnSpc>
                <a:spcPct val="14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Visualization</a:t>
            </a:r>
            <a:endParaRPr sz="1400">
              <a:solidFill>
                <a:schemeClr val="dk1"/>
              </a:solidFill>
              <a:latin typeface="Times New Roman"/>
              <a:ea typeface="Times New Roman"/>
              <a:cs typeface="Times New Roman"/>
              <a:sym typeface="Times New Roman"/>
            </a:endParaRPr>
          </a:p>
          <a:p>
            <a:pPr indent="-317500" lvl="0" marL="457200" rtl="0" algn="l">
              <a:lnSpc>
                <a:spcPct val="14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Export and Sharing</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80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6745200" y="0"/>
            <a:ext cx="2398800" cy="101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Entry</a:t>
            </a:r>
            <a:endParaRPr>
              <a:latin typeface="Times New Roman"/>
              <a:ea typeface="Times New Roman"/>
              <a:cs typeface="Times New Roman"/>
              <a:sym typeface="Times New Roman"/>
            </a:endParaRPr>
          </a:p>
        </p:txBody>
      </p:sp>
      <p:sp>
        <p:nvSpPr>
          <p:cNvPr id="115" name="Google Shape;115;p20"/>
          <p:cNvSpPr txBox="1"/>
          <p:nvPr>
            <p:ph idx="1" type="body"/>
          </p:nvPr>
        </p:nvSpPr>
        <p:spPr>
          <a:xfrm>
            <a:off x="311700" y="915900"/>
            <a:ext cx="8520600" cy="4142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Data entry refers to manually entering information into a computer database or spreadsheet.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800"/>
              </a:spcBef>
              <a:spcAft>
                <a:spcPts val="0"/>
              </a:spcAft>
              <a:buNone/>
            </a:pPr>
            <a:r>
              <a:rPr lang="en" sz="1400">
                <a:solidFill>
                  <a:schemeClr val="dk1"/>
                </a:solidFill>
                <a:latin typeface="Times New Roman"/>
                <a:ea typeface="Times New Roman"/>
                <a:cs typeface="Times New Roman"/>
                <a:sym typeface="Times New Roman"/>
              </a:rPr>
              <a:t>In Microsoft Excel, I efficiently entered data into well-structured columns and rows using its user-friendly interface. I ensured data accuracy and consistency through tools like data validation and cell formatting. Any errors or inconsistencies were promptly corrected to preserve data integrity and interpretability for future analysis.</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800"/>
              </a:spcBef>
              <a:spcAft>
                <a:spcPts val="8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116" name="Google Shape;116;p20"/>
          <p:cNvPicPr preferRelativeResize="0"/>
          <p:nvPr/>
        </p:nvPicPr>
        <p:blipFill>
          <a:blip r:embed="rId3">
            <a:alphaModFix/>
          </a:blip>
          <a:stretch>
            <a:fillRect/>
          </a:stretch>
        </p:blipFill>
        <p:spPr>
          <a:xfrm>
            <a:off x="311700" y="2404800"/>
            <a:ext cx="8775150" cy="2598826"/>
          </a:xfrm>
          <a:prstGeom prst="rect">
            <a:avLst/>
          </a:prstGeom>
          <a:noFill/>
          <a:ln>
            <a:noFill/>
          </a:ln>
        </p:spPr>
      </p:pic>
      <p:pic>
        <p:nvPicPr>
          <p:cNvPr id="117" name="Google Shape;117;p20"/>
          <p:cNvPicPr preferRelativeResize="0"/>
          <p:nvPr/>
        </p:nvPicPr>
        <p:blipFill>
          <a:blip r:embed="rId4">
            <a:alphaModFix/>
          </a:blip>
          <a:stretch>
            <a:fillRect/>
          </a:stretch>
        </p:blipFill>
        <p:spPr>
          <a:xfrm>
            <a:off x="7042975" y="0"/>
            <a:ext cx="2101026" cy="143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cleaning and sorting</a:t>
            </a:r>
            <a:endParaRPr>
              <a:latin typeface="Times New Roman"/>
              <a:ea typeface="Times New Roman"/>
              <a:cs typeface="Times New Roman"/>
              <a:sym typeface="Times New Roman"/>
            </a:endParaRPr>
          </a:p>
        </p:txBody>
      </p:sp>
      <p:sp>
        <p:nvSpPr>
          <p:cNvPr id="123" name="Google Shape;123;p21"/>
          <p:cNvSpPr txBox="1"/>
          <p:nvPr>
            <p:ph idx="1" type="body"/>
          </p:nvPr>
        </p:nvSpPr>
        <p:spPr>
          <a:xfrm>
            <a:off x="311700" y="1017725"/>
            <a:ext cx="8761500" cy="418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Data cleaning is the process of identifying, correcting, and transforming raw data into consistent, accurate, and reliable information. Data sorting is the process of arranging data in a specific order, making it easier to analyze, visualize and understand. The primary goal of data cleaning and sorting is to remove errors and inconsistencies to improve data accuracy.  In Microsoft Excel, I created structured datasets that greatly enhanced the clarity of information. </a:t>
            </a:r>
            <a:endParaRPr sz="1400">
              <a:solidFill>
                <a:schemeClr val="dk1"/>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6745200" y="0"/>
            <a:ext cx="2398800" cy="101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