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Poppins SemiBold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rthur nicola"/>
  <p:cmAuthor clrIdx="1" id="1" initials="" lastIdx="1" name="Ana Carolina Coelh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44D47F-230E-4FF5-9B91-E9A78DBE6CBE}">
  <a:tblStyle styleId="{6044D47F-230E-4FF5-9B91-E9A78DBE6C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oppinsSemiBold-bold.fntdata"/><Relationship Id="rId47" Type="http://schemas.openxmlformats.org/officeDocument/2006/relationships/font" Target="fonts/PoppinsSemiBold-regular.fntdata"/><Relationship Id="rId49" Type="http://schemas.openxmlformats.org/officeDocument/2006/relationships/font" Target="fonts/PoppinsSemiBold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PoppinsSemi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16T10:26:06.921">
    <p:pos x="6000" y="0"/>
    <p:text>https://drive.google.com/file/d/1QECoODoERYKgy6BbuLRRDJjGDceDd7AP/view?usp=sharing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01-16T10:02:38.188">
    <p:pos x="6000" y="0"/>
    <p:text>https://online.visual-paradigm.com/community/share/fault-tree-vpd-1mm4byxviy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54c5ef0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954c5ef0e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7f5a69d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a7f5a69d1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0b52b168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a0b52b168a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1c702e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a1c702ef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00500b0a2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b00500b0a2_2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00500b0a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b00500b0a2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805faf61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a805faf619_1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00500b0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b00500b0a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00500b0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b00500b0a2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805faf619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a805faf619_1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a85f53ea05_3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a85f53ea05_34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00500b0a2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00500b0a2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b782880c2_1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eb782880c2_1_10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00500b0a2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b00500b0a2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9d6260dda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29d6260dda1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a85f53ea0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a85f53ea05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b0035bec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b0035bec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b0035bec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b0035bec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b0035bec6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b0035bec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00500b0a2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b00500b0a2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eb782880c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eb782880c2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a805faf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2a805faf6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bfe8019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9bfe80193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a85f53ea05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a85f53ea05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d6260dda1_1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29d6260dda1_17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a1b3e5c217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2a1b3e5c217_1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a1b3e5c217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2a1b3e5c217_1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9d6260dda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9d6260dda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a85f53ea05_1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a85f53ea05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180af9b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180af9b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1b3e5c217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a1b3e5c217_1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00500b0a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b00500b0a2_2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00500b0a2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b00500b0a2_2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00500b0a2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b00500b0a2_2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00500b0a2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b00500b0a2_1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>
  <p:cSld name="Diapositive de titr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25" y="651299"/>
            <a:ext cx="4356000" cy="3474905"/>
            <a:chOff x="-25" y="868398"/>
            <a:chExt cx="4356000" cy="4633207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-67225" y="1078405"/>
              <a:ext cx="4490400" cy="43560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-47751" y="916248"/>
              <a:ext cx="4248600" cy="4152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3"/>
          <p:cNvSpPr/>
          <p:nvPr/>
        </p:nvSpPr>
        <p:spPr>
          <a:xfrm rot="-5400000">
            <a:off x="4890874" y="-1329842"/>
            <a:ext cx="2939687" cy="5593663"/>
          </a:xfrm>
          <a:custGeom>
            <a:rect b="b" l="l" r="r" t="t"/>
            <a:pathLst>
              <a:path extrusionOk="0" h="5593663" w="391958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 rot="-5400000">
            <a:off x="7060618" y="-706180"/>
            <a:ext cx="1408319" cy="2808122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7553287" y="43397"/>
            <a:ext cx="1404300" cy="1816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74" y="277484"/>
            <a:ext cx="2113334" cy="458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:\serv_com\01_CHARTE-INSA-Rennes\2014\08_Modèles-PPT\Triangle-bas.eps" id="58" name="Google Shape;58;p13"/>
          <p:cNvPicPr preferRelativeResize="0"/>
          <p:nvPr/>
        </p:nvPicPr>
        <p:blipFill rotWithShape="1">
          <a:blip r:embed="rId3">
            <a:alphaModFix/>
          </a:blip>
          <a:srcRect b="42647" l="0" r="0" t="0"/>
          <a:stretch/>
        </p:blipFill>
        <p:spPr>
          <a:xfrm>
            <a:off x="3419871" y="4765286"/>
            <a:ext cx="1566172" cy="37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77633" y="1000162"/>
            <a:ext cx="84249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4D6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4D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87F8E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87F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641" y="166462"/>
            <a:ext cx="1024431" cy="22204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rot="-5400000">
            <a:off x="7171058" y="-963699"/>
            <a:ext cx="1007066" cy="2931482"/>
          </a:xfrm>
          <a:custGeom>
            <a:rect b="b" l="l" r="r" t="t"/>
            <a:pathLst>
              <a:path extrusionOk="0" h="4187832" w="2165734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52941"/>
                </a:srgbClr>
              </a:gs>
              <a:gs pos="100000">
                <a:srgbClr val="004D6F">
                  <a:alpha val="52941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 rot="-5400000">
            <a:off x="8482831" y="-249944"/>
            <a:ext cx="403425" cy="914016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62745"/>
                </a:srgbClr>
              </a:gs>
              <a:gs pos="100000">
                <a:srgbClr val="004D6F">
                  <a:alpha val="62745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 rot="-5400000">
            <a:off x="8568732" y="-78258"/>
            <a:ext cx="467700" cy="684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27000">
                <a:srgbClr val="FFFFFF">
                  <a:alpha val="0"/>
                </a:srgbClr>
              </a:gs>
              <a:gs pos="81000">
                <a:srgbClr val="004D6F">
                  <a:alpha val="47843"/>
                </a:srgbClr>
              </a:gs>
              <a:gs pos="100000">
                <a:srgbClr val="004D6F">
                  <a:alpha val="47843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:\serv_com\01_CHARTE-INSA-Rennes\2014\08_Modèles-PPT\Triangle-bas.eps" id="67" name="Google Shape;67;p14"/>
          <p:cNvPicPr preferRelativeResize="0"/>
          <p:nvPr/>
        </p:nvPicPr>
        <p:blipFill rotWithShape="1">
          <a:blip r:embed="rId3">
            <a:alphaModFix/>
          </a:blip>
          <a:srcRect b="42647" l="0" r="0" t="0"/>
          <a:stretch/>
        </p:blipFill>
        <p:spPr>
          <a:xfrm>
            <a:off x="1619671" y="4960913"/>
            <a:ext cx="756084" cy="18258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07504" y="4847041"/>
            <a:ext cx="244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1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Avc2bbf40_2Omp7a7nduC8H21UzHf1uf/view" TargetMode="External"/><Relationship Id="rId5" Type="http://schemas.openxmlformats.org/officeDocument/2006/relationships/image" Target="../media/image3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43.png"/><Relationship Id="rId5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p6ysyaNI6agplIdUvwAB2kMoi3T2Gz6S/view" TargetMode="External"/><Relationship Id="rId5" Type="http://schemas.openxmlformats.org/officeDocument/2006/relationships/image" Target="../media/image4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4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Relationship Id="rId4" Type="http://schemas.openxmlformats.org/officeDocument/2006/relationships/image" Target="../media/image45.png"/><Relationship Id="rId5" Type="http://schemas.openxmlformats.org/officeDocument/2006/relationships/image" Target="../media/image50.png"/><Relationship Id="rId6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2.xml"/><Relationship Id="rId4" Type="http://schemas.openxmlformats.org/officeDocument/2006/relationships/image" Target="../media/image49.png"/><Relationship Id="rId5" Type="http://schemas.openxmlformats.org/officeDocument/2006/relationships/image" Target="../media/image53.png"/><Relationship Id="rId6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8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8.jp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3759475" y="2642050"/>
            <a:ext cx="85206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/>
              <a:t>X-Car review n°4  </a:t>
            </a:r>
            <a:endParaRPr sz="4600"/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3886450" y="3680100"/>
            <a:ext cx="393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200">
                <a:solidFill>
                  <a:schemeClr val="dk1"/>
                </a:solidFill>
              </a:rPr>
              <a:t>Team Chidi </a:t>
            </a:r>
            <a:endParaRPr sz="8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200">
                <a:solidFill>
                  <a:schemeClr val="dk1"/>
                </a:solidFill>
              </a:rPr>
              <a:t>January 16 / 2023</a:t>
            </a:r>
            <a:endParaRPr sz="8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2575" y="4038900"/>
            <a:ext cx="113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775">
                <a:solidFill>
                  <a:schemeClr val="dk1"/>
                </a:solidFill>
              </a:rPr>
              <a:t>Authors : </a:t>
            </a:r>
            <a:endParaRPr b="1" sz="7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Ana Carolina Coelho Robl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Arthur Nicola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Baptiste Turpin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Loïc Thomas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Nicolas Siard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Pierre Bonnecaze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Louis Vialan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Well-John Lu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390850" y="883950"/>
            <a:ext cx="7087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Detect obstacles while the car is tracking a person ( forward )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163" y="2857950"/>
            <a:ext cx="1224026" cy="12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25" y="2588275"/>
            <a:ext cx="1789251" cy="17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/>
          <p:nvPr/>
        </p:nvSpPr>
        <p:spPr>
          <a:xfrm rot="-5400000">
            <a:off x="1410325" y="2775413"/>
            <a:ext cx="234000" cy="343800"/>
          </a:xfrm>
          <a:prstGeom prst="flowChartDelay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 rot="5400000">
            <a:off x="1634236" y="2957978"/>
            <a:ext cx="86100" cy="55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713" y="2758663"/>
            <a:ext cx="1235974" cy="123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/>
          <p:nvPr/>
        </p:nvSpPr>
        <p:spPr>
          <a:xfrm>
            <a:off x="2466773" y="4213825"/>
            <a:ext cx="5012400" cy="384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4167025" y="4407650"/>
            <a:ext cx="143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6AA84F"/>
                </a:solidFill>
              </a:rPr>
              <a:t>1.</a:t>
            </a:r>
            <a:r>
              <a:rPr b="1" lang="fr" sz="1800">
                <a:solidFill>
                  <a:srgbClr val="6AA84F"/>
                </a:solidFill>
              </a:rPr>
              <a:t>2</a:t>
            </a:r>
            <a:r>
              <a:rPr b="1" lang="fr" sz="1800">
                <a:solidFill>
                  <a:srgbClr val="6AA84F"/>
                </a:solidFill>
              </a:rPr>
              <a:t>0</a:t>
            </a:r>
            <a:r>
              <a:rPr b="1" lang="fr" sz="1800">
                <a:solidFill>
                  <a:srgbClr val="6AA84F"/>
                </a:solidFill>
              </a:rPr>
              <a:t>m</a:t>
            </a:r>
            <a:endParaRPr b="1" sz="1800">
              <a:solidFill>
                <a:srgbClr val="6AA84F"/>
              </a:solidFill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437700" y="1288800"/>
            <a:ext cx="413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fr" sz="1300">
                <a:solidFill>
                  <a:schemeClr val="dk1"/>
                </a:solidFill>
              </a:rPr>
              <a:t>Obstacle must be detected at 70 cm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2163825" y="2374950"/>
            <a:ext cx="885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0000"/>
                </a:solidFill>
              </a:rPr>
              <a:t>70 cm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1700888" y="2754125"/>
            <a:ext cx="1893000" cy="126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7663900" y="3543762"/>
            <a:ext cx="4329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4"/>
          <p:cNvCxnSpPr/>
          <p:nvPr/>
        </p:nvCxnSpPr>
        <p:spPr>
          <a:xfrm>
            <a:off x="7525775" y="3689300"/>
            <a:ext cx="5709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4"/>
          <p:cNvCxnSpPr/>
          <p:nvPr/>
        </p:nvCxnSpPr>
        <p:spPr>
          <a:xfrm>
            <a:off x="7590900" y="3848562"/>
            <a:ext cx="4329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4"/>
          <p:cNvSpPr/>
          <p:nvPr/>
        </p:nvSpPr>
        <p:spPr>
          <a:xfrm rot="10800000">
            <a:off x="1705025" y="2985450"/>
            <a:ext cx="1926900" cy="782400"/>
          </a:xfrm>
          <a:prstGeom prst="rtTriangle">
            <a:avLst/>
          </a:prstGeom>
          <a:solidFill>
            <a:srgbClr val="FD3C3C">
              <a:alpha val="4970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 txBox="1"/>
          <p:nvPr>
            <p:ph idx="2" type="body"/>
          </p:nvPr>
        </p:nvSpPr>
        <p:spPr>
          <a:xfrm>
            <a:off x="1584024" y="173175"/>
            <a:ext cx="3935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2 : System Checking</a:t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0900" y="173175"/>
            <a:ext cx="449700" cy="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idx="2" type="body"/>
          </p:nvPr>
        </p:nvSpPr>
        <p:spPr>
          <a:xfrm>
            <a:off x="1584024" y="173175"/>
            <a:ext cx="3935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2 : System Checking</a:t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sp>
        <p:nvSpPr>
          <p:cNvPr id="273" name="Google Shape;273;p25"/>
          <p:cNvSpPr txBox="1"/>
          <p:nvPr/>
        </p:nvSpPr>
        <p:spPr>
          <a:xfrm>
            <a:off x="322675" y="779650"/>
            <a:ext cx="839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Implementation in the web interface : Sensors’ failure 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5120900" y="2678550"/>
            <a:ext cx="1314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9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=</a:t>
            </a:r>
            <a:endParaRPr sz="59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75" name="Google Shape;2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900" y="173175"/>
            <a:ext cx="4497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125" y="2176875"/>
            <a:ext cx="1756600" cy="17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25" y="3659325"/>
            <a:ext cx="850125" cy="8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950" y="2117875"/>
            <a:ext cx="726300" cy="7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6350" y="3718075"/>
            <a:ext cx="726300" cy="7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/>
          <p:nvPr/>
        </p:nvSpPr>
        <p:spPr>
          <a:xfrm>
            <a:off x="2926650" y="3057225"/>
            <a:ext cx="1144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1990825"/>
            <a:ext cx="850125" cy="8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/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79"/>
              <a:t>Story 3: Tracking</a:t>
            </a:r>
            <a:endParaRPr b="1" sz="197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79">
              <a:solidFill>
                <a:srgbClr val="000000"/>
              </a:solidFill>
            </a:endParaRPr>
          </a:p>
        </p:txBody>
      </p:sp>
      <p:grpSp>
        <p:nvGrpSpPr>
          <p:cNvPr id="287" name="Google Shape;287;p26"/>
          <p:cNvGrpSpPr/>
          <p:nvPr/>
        </p:nvGrpSpPr>
        <p:grpSpPr>
          <a:xfrm>
            <a:off x="383861" y="786518"/>
            <a:ext cx="7941367" cy="579047"/>
            <a:chOff x="383861" y="786518"/>
            <a:chExt cx="7941367" cy="579047"/>
          </a:xfrm>
        </p:grpSpPr>
        <p:grpSp>
          <p:nvGrpSpPr>
            <p:cNvPr id="288" name="Google Shape;288;p26"/>
            <p:cNvGrpSpPr/>
            <p:nvPr/>
          </p:nvGrpSpPr>
          <p:grpSpPr>
            <a:xfrm>
              <a:off x="383861" y="786518"/>
              <a:ext cx="7941367" cy="579047"/>
              <a:chOff x="337225" y="646350"/>
              <a:chExt cx="8115029" cy="551106"/>
            </a:xfrm>
          </p:grpSpPr>
          <p:sp>
            <p:nvSpPr>
              <p:cNvPr id="289" name="Google Shape;289;p26"/>
              <p:cNvSpPr/>
              <p:nvPr/>
            </p:nvSpPr>
            <p:spPr>
              <a:xfrm>
                <a:off x="337225" y="646350"/>
                <a:ext cx="8115000" cy="551100"/>
              </a:xfrm>
              <a:prstGeom prst="rect">
                <a:avLst/>
              </a:prstGeom>
              <a:solidFill>
                <a:srgbClr val="0097A7"/>
              </a:solidFill>
              <a:ln cap="flat" cmpd="sng" w="9525">
                <a:solidFill>
                  <a:srgbClr val="0097A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 txBox="1"/>
              <p:nvPr/>
            </p:nvSpPr>
            <p:spPr>
              <a:xfrm>
                <a:off x="990954" y="646356"/>
                <a:ext cx="7461300" cy="5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fr">
                    <a:solidFill>
                      <a:srgbClr val="FFFFFF"/>
                    </a:solidFill>
                  </a:rPr>
                  <a:t>Tracking :</a:t>
                </a:r>
                <a:r>
                  <a:rPr i="1" lang="fr">
                    <a:solidFill>
                      <a:srgbClr val="FFFFFF"/>
                    </a:solidFill>
                  </a:rPr>
                  <a:t> As a user, I want to be followed in a small curve:</a:t>
                </a:r>
                <a:endParaRPr i="1">
                  <a:solidFill>
                    <a:srgbClr val="FFFFFF"/>
                  </a:solidFill>
                </a:endParaRPr>
              </a:p>
              <a:p>
                <a:pPr indent="0" lvl="0" marL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i="1" lang="fr">
                    <a:solidFill>
                      <a:srgbClr val="FFFFFF"/>
                    </a:solidFill>
                  </a:rPr>
                  <a:t>Nicolas - Loïc - Well-John</a:t>
                </a:r>
                <a:endParaRPr i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1" name="Google Shape;291;p26"/>
            <p:cNvSpPr/>
            <p:nvPr/>
          </p:nvSpPr>
          <p:spPr>
            <a:xfrm>
              <a:off x="520300" y="869650"/>
              <a:ext cx="412800" cy="41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2" name="Google Shape;29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0300" y="869650"/>
              <a:ext cx="412800" cy="41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3" name="Google Shape;2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263" y="2989675"/>
            <a:ext cx="1789251" cy="17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/>
          <p:nvPr/>
        </p:nvSpPr>
        <p:spPr>
          <a:xfrm rot="-5400000">
            <a:off x="2009563" y="3126938"/>
            <a:ext cx="234000" cy="343800"/>
          </a:xfrm>
          <a:prstGeom prst="flowChartDelay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1954663" y="3415850"/>
            <a:ext cx="343800" cy="426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 rot="5400000">
            <a:off x="2246923" y="3312753"/>
            <a:ext cx="86100" cy="55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810013" y="3070350"/>
            <a:ext cx="274200" cy="269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1232213" y="3222500"/>
            <a:ext cx="434700" cy="970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1410713" y="3176075"/>
            <a:ext cx="77700" cy="7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1306638" y="4070688"/>
            <a:ext cx="77706" cy="77706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288063" y="4088248"/>
            <a:ext cx="39204" cy="4260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6047" y="3554875"/>
            <a:ext cx="1069829" cy="1224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6"/>
          <p:cNvCxnSpPr/>
          <p:nvPr/>
        </p:nvCxnSpPr>
        <p:spPr>
          <a:xfrm flipH="1">
            <a:off x="5605052" y="4303962"/>
            <a:ext cx="3786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6"/>
          <p:cNvCxnSpPr/>
          <p:nvPr/>
        </p:nvCxnSpPr>
        <p:spPr>
          <a:xfrm flipH="1">
            <a:off x="5605477" y="4449499"/>
            <a:ext cx="4989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6"/>
          <p:cNvCxnSpPr/>
          <p:nvPr/>
        </p:nvCxnSpPr>
        <p:spPr>
          <a:xfrm flipH="1">
            <a:off x="5668855" y="4608761"/>
            <a:ext cx="3786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6"/>
          <p:cNvCxnSpPr>
            <a:stCxn id="293" idx="3"/>
          </p:cNvCxnSpPr>
          <p:nvPr/>
        </p:nvCxnSpPr>
        <p:spPr>
          <a:xfrm>
            <a:off x="3116513" y="3884287"/>
            <a:ext cx="2084400" cy="56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7" name="Google Shape;307;p26"/>
          <p:cNvGrpSpPr/>
          <p:nvPr/>
        </p:nvGrpSpPr>
        <p:grpSpPr>
          <a:xfrm>
            <a:off x="422675" y="1743550"/>
            <a:ext cx="10327275" cy="615600"/>
            <a:chOff x="422675" y="1743550"/>
            <a:chExt cx="10327275" cy="615600"/>
          </a:xfrm>
        </p:grpSpPr>
        <p:sp>
          <p:nvSpPr>
            <p:cNvPr id="308" name="Google Shape;308;p26"/>
            <p:cNvSpPr txBox="1"/>
            <p:nvPr/>
          </p:nvSpPr>
          <p:spPr>
            <a:xfrm>
              <a:off x="7233050" y="1743550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grpSp>
          <p:nvGrpSpPr>
            <p:cNvPr id="309" name="Google Shape;309;p26"/>
            <p:cNvGrpSpPr/>
            <p:nvPr/>
          </p:nvGrpSpPr>
          <p:grpSpPr>
            <a:xfrm>
              <a:off x="422675" y="1743550"/>
              <a:ext cx="6663600" cy="615600"/>
              <a:chOff x="422675" y="1743550"/>
              <a:chExt cx="6663600" cy="615600"/>
            </a:xfrm>
          </p:grpSpPr>
          <p:sp>
            <p:nvSpPr>
              <p:cNvPr id="310" name="Google Shape;310;p26"/>
              <p:cNvSpPr txBox="1"/>
              <p:nvPr/>
            </p:nvSpPr>
            <p:spPr>
              <a:xfrm>
                <a:off x="621275" y="1743550"/>
                <a:ext cx="64650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/>
                  <a:t>Task 1</a:t>
                </a:r>
                <a:r>
                  <a:rPr lang="fr"/>
                  <a:t>- Combine the person tracking feature with the orientation of the wheel according to the position of the user</a:t>
                </a:r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422675" y="1850662"/>
                <a:ext cx="198600" cy="192900"/>
              </a:xfrm>
              <a:prstGeom prst="ellipse">
                <a:avLst/>
              </a:prstGeom>
              <a:noFill/>
              <a:ln cap="flat" cmpd="sng" w="38100">
                <a:solidFill>
                  <a:srgbClr val="C3D6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  <p:sp>
          <p:nvSpPr>
            <p:cNvPr id="312" name="Google Shape;312;p26"/>
            <p:cNvSpPr txBox="1"/>
            <p:nvPr/>
          </p:nvSpPr>
          <p:spPr>
            <a:xfrm>
              <a:off x="7233050" y="1743550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</a:rPr>
                <a:t>20 </a:t>
              </a:r>
              <a:r>
                <a:rPr lang="fr">
                  <a:solidFill>
                    <a:schemeClr val="dk1"/>
                  </a:solidFill>
                </a:rPr>
                <a:t>Story Points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422675" y="2397675"/>
            <a:ext cx="10327275" cy="400200"/>
            <a:chOff x="422675" y="2397675"/>
            <a:chExt cx="10327275" cy="400200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422675" y="2397675"/>
              <a:ext cx="6336000" cy="400200"/>
              <a:chOff x="422675" y="2397675"/>
              <a:chExt cx="6336000" cy="400200"/>
            </a:xfrm>
          </p:grpSpPr>
          <p:sp>
            <p:nvSpPr>
              <p:cNvPr id="315" name="Google Shape;315;p26"/>
              <p:cNvSpPr txBox="1"/>
              <p:nvPr/>
            </p:nvSpPr>
            <p:spPr>
              <a:xfrm>
                <a:off x="621275" y="2397675"/>
                <a:ext cx="613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/>
                  <a:t>Task 2 </a:t>
                </a:r>
                <a:r>
                  <a:rPr lang="fr"/>
                  <a:t>- Identify the user among several people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422675" y="2501337"/>
                <a:ext cx="198600" cy="192900"/>
              </a:xfrm>
              <a:prstGeom prst="ellipse">
                <a:avLst/>
              </a:prstGeom>
              <a:noFill/>
              <a:ln cap="flat" cmpd="sng" w="38100">
                <a:solidFill>
                  <a:srgbClr val="FFAB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  <p:sp>
          <p:nvSpPr>
            <p:cNvPr id="317" name="Google Shape;317;p26"/>
            <p:cNvSpPr txBox="1"/>
            <p:nvPr/>
          </p:nvSpPr>
          <p:spPr>
            <a:xfrm>
              <a:off x="7233050" y="239767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</a:rPr>
                <a:t>15 </a:t>
              </a:r>
              <a:r>
                <a:rPr lang="fr">
                  <a:solidFill>
                    <a:schemeClr val="dk1"/>
                  </a:solidFill>
                </a:rPr>
                <a:t>Story Points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/>
        </p:nvSpPr>
        <p:spPr>
          <a:xfrm>
            <a:off x="390850" y="883950"/>
            <a:ext cx="7087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Following a person on a small curve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328000" y="1614163"/>
            <a:ext cx="72132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fr" sz="1300">
                <a:solidFill>
                  <a:schemeClr val="dk1"/>
                </a:solidFill>
              </a:rPr>
              <a:t>Coupled linear displacement and wheels steering to track the user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fr" sz="1300">
                <a:solidFill>
                  <a:schemeClr val="dk1"/>
                </a:solidFill>
              </a:rPr>
              <a:t>Reverse the steering dynamic when going backward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fr" sz="1300">
                <a:solidFill>
                  <a:schemeClr val="dk1"/>
                </a:solidFill>
              </a:rPr>
              <a:t>Detect obstacles and drive only if the user is detected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24" name="Google Shape;3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63" y="3020300"/>
            <a:ext cx="1789251" cy="17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/>
          <p:nvPr/>
        </p:nvSpPr>
        <p:spPr>
          <a:xfrm rot="-5400000">
            <a:off x="2159163" y="3157563"/>
            <a:ext cx="234000" cy="343800"/>
          </a:xfrm>
          <a:prstGeom prst="flowChartDelay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2104263" y="3446475"/>
            <a:ext cx="343800" cy="426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 rot="5400000">
            <a:off x="2396523" y="3343378"/>
            <a:ext cx="86100" cy="55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1381813" y="3253125"/>
            <a:ext cx="434700" cy="970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1560313" y="3196825"/>
            <a:ext cx="77700" cy="7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3182463" y="4083763"/>
            <a:ext cx="77706" cy="77706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1456238" y="4101313"/>
            <a:ext cx="77706" cy="77706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1437663" y="4118873"/>
            <a:ext cx="39204" cy="4260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847" y="3302900"/>
            <a:ext cx="1069829" cy="1224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7"/>
          <p:cNvCxnSpPr/>
          <p:nvPr/>
        </p:nvCxnSpPr>
        <p:spPr>
          <a:xfrm flipH="1">
            <a:off x="5793852" y="4051987"/>
            <a:ext cx="3786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7"/>
          <p:cNvCxnSpPr/>
          <p:nvPr/>
        </p:nvCxnSpPr>
        <p:spPr>
          <a:xfrm flipH="1">
            <a:off x="5794277" y="4197524"/>
            <a:ext cx="4989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7"/>
          <p:cNvCxnSpPr/>
          <p:nvPr/>
        </p:nvCxnSpPr>
        <p:spPr>
          <a:xfrm flipH="1">
            <a:off x="5857655" y="4356786"/>
            <a:ext cx="3786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7"/>
          <p:cNvCxnSpPr/>
          <p:nvPr/>
        </p:nvCxnSpPr>
        <p:spPr>
          <a:xfrm>
            <a:off x="3579300" y="3846500"/>
            <a:ext cx="1810500" cy="354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7"/>
          <p:cNvSpPr txBox="1"/>
          <p:nvPr>
            <p:ph idx="2" type="body"/>
          </p:nvPr>
        </p:nvSpPr>
        <p:spPr>
          <a:xfrm>
            <a:off x="1507825" y="173175"/>
            <a:ext cx="4462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3	: Improve the Tracking mode </a:t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pic>
        <p:nvPicPr>
          <p:cNvPr id="339" name="Google Shape;3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500" y="-23662"/>
            <a:ext cx="710775" cy="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idx="2" type="body"/>
          </p:nvPr>
        </p:nvSpPr>
        <p:spPr>
          <a:xfrm>
            <a:off x="1507825" y="173175"/>
            <a:ext cx="4462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3	: Improve the Tracking mode </a:t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500" y="-23662"/>
            <a:ext cx="710775" cy="7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8" title="Vidéo sans titre ‐ Réalisée avec Clipchamp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488" y="833977"/>
            <a:ext cx="5307526" cy="398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28"/>
          <p:cNvGrpSpPr/>
          <p:nvPr/>
        </p:nvGrpSpPr>
        <p:grpSpPr>
          <a:xfrm>
            <a:off x="6385250" y="833975"/>
            <a:ext cx="2323500" cy="321300"/>
            <a:chOff x="6385250" y="833975"/>
            <a:chExt cx="2323500" cy="321300"/>
          </a:xfrm>
        </p:grpSpPr>
        <p:sp>
          <p:nvSpPr>
            <p:cNvPr id="348" name="Google Shape;348;p28"/>
            <p:cNvSpPr/>
            <p:nvPr/>
          </p:nvSpPr>
          <p:spPr>
            <a:xfrm>
              <a:off x="6385250" y="833975"/>
              <a:ext cx="2290800" cy="3213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 txBox="1"/>
            <p:nvPr/>
          </p:nvSpPr>
          <p:spPr>
            <a:xfrm>
              <a:off x="6417950" y="836075"/>
              <a:ext cx="22908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</a:rPr>
                <a:t>Analysis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350" name="Google Shape;350;p28"/>
          <p:cNvSpPr txBox="1"/>
          <p:nvPr/>
        </p:nvSpPr>
        <p:spPr>
          <a:xfrm>
            <a:off x="6131750" y="1456275"/>
            <a:ext cx="2863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fr">
                <a:solidFill>
                  <a:schemeClr val="dk2"/>
                </a:solidFill>
              </a:rPr>
              <a:t>Able to make small turns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fr">
                <a:solidFill>
                  <a:schemeClr val="dk2"/>
                </a:solidFill>
              </a:rPr>
              <a:t>Stop if obstacle detected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fr">
                <a:solidFill>
                  <a:schemeClr val="dk2"/>
                </a:solidFill>
              </a:rPr>
              <a:t>Stop if user lost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6131750" y="2777075"/>
            <a:ext cx="3012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fr">
                <a:solidFill>
                  <a:schemeClr val="dk2"/>
                </a:solidFill>
              </a:rPr>
              <a:t>Hard to turn in confined spaces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fr">
                <a:solidFill>
                  <a:schemeClr val="dk2"/>
                </a:solidFill>
              </a:rPr>
              <a:t>Trade-off on distance user-Xcar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/>
        </p:nvSpPr>
        <p:spPr>
          <a:xfrm>
            <a:off x="390850" y="883950"/>
            <a:ext cx="708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Identifying the different persons detected by the camera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437700" y="1288800"/>
            <a:ext cx="4816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✓"/>
            </a:pPr>
            <a:r>
              <a:rPr lang="fr" sz="1300">
                <a:solidFill>
                  <a:srgbClr val="274E13"/>
                </a:solidFill>
              </a:rPr>
              <a:t>Check that the camera can detect all the people present in the camera’s view</a:t>
            </a:r>
            <a:endParaRPr sz="1300">
              <a:solidFill>
                <a:srgbClr val="274E13"/>
              </a:solidFill>
            </a:endParaRPr>
          </a:p>
        </p:txBody>
      </p:sp>
      <p:pic>
        <p:nvPicPr>
          <p:cNvPr id="358" name="Google Shape;3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375" y="2577000"/>
            <a:ext cx="1095475" cy="10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538" y="1374025"/>
            <a:ext cx="1033149" cy="103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437" y="3842300"/>
            <a:ext cx="1191350" cy="11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9"/>
          <p:cNvSpPr txBox="1"/>
          <p:nvPr/>
        </p:nvSpPr>
        <p:spPr>
          <a:xfrm>
            <a:off x="437700" y="1826825"/>
            <a:ext cx="4816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✓"/>
            </a:pPr>
            <a:r>
              <a:rPr lang="fr" sz="1300">
                <a:solidFill>
                  <a:srgbClr val="274E13"/>
                </a:solidFill>
              </a:rPr>
              <a:t>For each person, assign a unique ID</a:t>
            </a:r>
            <a:endParaRPr sz="1300">
              <a:solidFill>
                <a:srgbClr val="274E1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37700" y="2181975"/>
            <a:ext cx="4816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✓"/>
            </a:pPr>
            <a:r>
              <a:rPr lang="fr" sz="1300">
                <a:solidFill>
                  <a:srgbClr val="274E13"/>
                </a:solidFill>
              </a:rPr>
              <a:t>Each person keep their ID along all the tracking</a:t>
            </a:r>
            <a:endParaRPr sz="1300">
              <a:solidFill>
                <a:srgbClr val="274E1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437700" y="2653413"/>
            <a:ext cx="4816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fr" sz="1300">
                <a:solidFill>
                  <a:schemeClr val="dk1"/>
                </a:solidFill>
              </a:rPr>
              <a:t>The ID of the people stays unchanged if they are briefly hided by something or leave the camera’s view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37700" y="4159925"/>
            <a:ext cx="467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✓"/>
            </a:pPr>
            <a:r>
              <a:rPr lang="fr" sz="1300">
                <a:solidFill>
                  <a:srgbClr val="274E13"/>
                </a:solidFill>
              </a:rPr>
              <a:t>R</a:t>
            </a:r>
            <a:r>
              <a:rPr lang="fr" sz="1300">
                <a:solidFill>
                  <a:srgbClr val="274E13"/>
                </a:solidFill>
              </a:rPr>
              <a:t>e identified the target</a:t>
            </a:r>
            <a:endParaRPr sz="1800">
              <a:solidFill>
                <a:srgbClr val="274E13"/>
              </a:solidFill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485400" y="3404375"/>
            <a:ext cx="398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Track the right person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5288825" y="2845125"/>
            <a:ext cx="7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But!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437700" y="3778375"/>
            <a:ext cx="398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Char char="✓"/>
            </a:pPr>
            <a:r>
              <a:rPr lang="fr" sz="1300">
                <a:solidFill>
                  <a:srgbClr val="274E13"/>
                </a:solidFill>
              </a:rPr>
              <a:t>Lock on the target to track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8" name="Google Shape;368;p29"/>
          <p:cNvSpPr txBox="1"/>
          <p:nvPr>
            <p:ph idx="2" type="body"/>
          </p:nvPr>
        </p:nvSpPr>
        <p:spPr>
          <a:xfrm>
            <a:off x="1507825" y="173175"/>
            <a:ext cx="4462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3	: Improve the Tracking mode </a:t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pic>
        <p:nvPicPr>
          <p:cNvPr id="369" name="Google Shape;3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3500" y="-23662"/>
            <a:ext cx="710775" cy="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/>
        </p:nvSpPr>
        <p:spPr>
          <a:xfrm>
            <a:off x="390850" y="883950"/>
            <a:ext cx="708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Track the right person: How was it done?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70800" y="1268850"/>
            <a:ext cx="481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Solution 1: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70800" y="1564600"/>
            <a:ext cx="481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Find an already trained model to </a:t>
            </a:r>
            <a:r>
              <a:rPr lang="fr" sz="1300">
                <a:solidFill>
                  <a:schemeClr val="dk1"/>
                </a:solidFill>
              </a:rPr>
              <a:t>re-identify</a:t>
            </a:r>
            <a:r>
              <a:rPr lang="fr" sz="1300">
                <a:solidFill>
                  <a:schemeClr val="dk1"/>
                </a:solidFill>
              </a:rPr>
              <a:t> a person: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70800" y="1859975"/>
            <a:ext cx="3987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fr" sz="1300">
                <a:solidFill>
                  <a:schemeClr val="dk1"/>
                </a:solidFill>
              </a:rPr>
              <a:t>Take the picture of the first person detected with YOLO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8" name="Google Shape;378;p30"/>
          <p:cNvSpPr txBox="1"/>
          <p:nvPr/>
        </p:nvSpPr>
        <p:spPr>
          <a:xfrm>
            <a:off x="42575" y="3066100"/>
            <a:ext cx="3987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fr" sz="1300">
                <a:solidFill>
                  <a:schemeClr val="dk1"/>
                </a:solidFill>
              </a:rPr>
              <a:t>Compare these features with all persons detected features and return the one with the highest score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9" name="Google Shape;379;p30"/>
          <p:cNvSpPr txBox="1"/>
          <p:nvPr/>
        </p:nvSpPr>
        <p:spPr>
          <a:xfrm>
            <a:off x="4189676" y="1921050"/>
            <a:ext cx="4204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fr" sz="1300">
                <a:solidFill>
                  <a:schemeClr val="dk1"/>
                </a:solidFill>
              </a:rPr>
              <a:t>Train our model with the Market-1501 dataset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4621375" y="1271375"/>
            <a:ext cx="398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Solution 2: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4704625" y="1564588"/>
            <a:ext cx="398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Create our </a:t>
            </a:r>
            <a:r>
              <a:rPr lang="fr" sz="1300">
                <a:solidFill>
                  <a:schemeClr val="dk1"/>
                </a:solidFill>
              </a:rPr>
              <a:t>re identification</a:t>
            </a:r>
            <a:r>
              <a:rPr lang="fr" sz="1300">
                <a:solidFill>
                  <a:schemeClr val="dk1"/>
                </a:solidFill>
              </a:rPr>
              <a:t> model: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42575" y="2432313"/>
            <a:ext cx="3987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fr" sz="1300">
                <a:solidFill>
                  <a:schemeClr val="dk1"/>
                </a:solidFill>
              </a:rPr>
              <a:t>Extract his features with the re identification model with torchreid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3" name="Google Shape;383;p30"/>
          <p:cNvSpPr txBox="1"/>
          <p:nvPr>
            <p:ph idx="2" type="body"/>
          </p:nvPr>
        </p:nvSpPr>
        <p:spPr>
          <a:xfrm>
            <a:off x="1507825" y="173175"/>
            <a:ext cx="4462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3	: Improve the Tracking mode </a:t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500" y="-23662"/>
            <a:ext cx="710775" cy="7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0"/>
          <p:cNvSpPr txBox="1"/>
          <p:nvPr/>
        </p:nvSpPr>
        <p:spPr>
          <a:xfrm>
            <a:off x="4621375" y="2432325"/>
            <a:ext cx="383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fr" sz="1300">
                <a:solidFill>
                  <a:schemeClr val="dk1"/>
                </a:solidFill>
              </a:rPr>
              <a:t>Feed the our homemade model with the picture taken by YOLO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4617288" y="3265875"/>
            <a:ext cx="352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fr" sz="1300">
                <a:solidFill>
                  <a:schemeClr val="dk1"/>
                </a:solidFill>
              </a:rPr>
              <a:t>Compare it with other persons detected person and return a boolean result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900" y="1366862"/>
            <a:ext cx="761775" cy="1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8200" y="1229252"/>
            <a:ext cx="384900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/>
        </p:nvSpPr>
        <p:spPr>
          <a:xfrm>
            <a:off x="390850" y="883950"/>
            <a:ext cx="708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Track the right person: demo video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94" name="Google Shape;394;p31"/>
          <p:cNvSpPr txBox="1"/>
          <p:nvPr>
            <p:ph idx="2" type="body"/>
          </p:nvPr>
        </p:nvSpPr>
        <p:spPr>
          <a:xfrm>
            <a:off x="1507825" y="173175"/>
            <a:ext cx="4462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3	: Improve the Tracking mode </a:t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pic>
        <p:nvPicPr>
          <p:cNvPr id="395" name="Google Shape;3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500" y="-23662"/>
            <a:ext cx="710775" cy="7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 title="ai-crop-video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575" y="1371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idx="2" type="body"/>
          </p:nvPr>
        </p:nvSpPr>
        <p:spPr>
          <a:xfrm>
            <a:off x="1584025" y="173175"/>
            <a:ext cx="4457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4 : </a:t>
            </a:r>
            <a:r>
              <a:rPr lang="fr" sz="1800"/>
              <a:t>Obstacle Avoidance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sp>
        <p:nvSpPr>
          <p:cNvPr id="402" name="Google Shape;402;p32"/>
          <p:cNvSpPr/>
          <p:nvPr/>
        </p:nvSpPr>
        <p:spPr>
          <a:xfrm>
            <a:off x="390850" y="9475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 txBox="1"/>
          <p:nvPr/>
        </p:nvSpPr>
        <p:spPr>
          <a:xfrm>
            <a:off x="423550" y="949650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Objectives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390850" y="1470525"/>
            <a:ext cx="42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Add obstacle avoidance in our tracking mode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325" y="173183"/>
            <a:ext cx="710775" cy="7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2"/>
          <p:cNvSpPr txBox="1"/>
          <p:nvPr/>
        </p:nvSpPr>
        <p:spPr>
          <a:xfrm>
            <a:off x="390850" y="1920400"/>
            <a:ext cx="42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Steering the car, left or right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390850" y="2416000"/>
            <a:ext cx="42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390850" y="2320600"/>
            <a:ext cx="42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After avoidance, follow our user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1452225" y="3032888"/>
            <a:ext cx="708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25" y="3361475"/>
            <a:ext cx="948151" cy="839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32"/>
          <p:cNvCxnSpPr>
            <a:stCxn id="410" idx="3"/>
          </p:cNvCxnSpPr>
          <p:nvPr/>
        </p:nvCxnSpPr>
        <p:spPr>
          <a:xfrm flipH="1" rot="10800000">
            <a:off x="1088776" y="3752461"/>
            <a:ext cx="6351900" cy="28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2" name="Google Shape;4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6349" y="3305863"/>
            <a:ext cx="733807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3775" y="3170678"/>
            <a:ext cx="1128225" cy="11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2"/>
          <p:cNvSpPr/>
          <p:nvPr/>
        </p:nvSpPr>
        <p:spPr>
          <a:xfrm>
            <a:off x="3075325" y="3762475"/>
            <a:ext cx="1864400" cy="852025"/>
          </a:xfrm>
          <a:custGeom>
            <a:rect b="b" l="l" r="r" t="t"/>
            <a:pathLst>
              <a:path extrusionOk="0" h="34081" w="74576">
                <a:moveTo>
                  <a:pt x="0" y="404"/>
                </a:moveTo>
                <a:cubicBezTo>
                  <a:pt x="4177" y="5389"/>
                  <a:pt x="15764" y="25330"/>
                  <a:pt x="25061" y="30315"/>
                </a:cubicBezTo>
                <a:cubicBezTo>
                  <a:pt x="34358" y="35300"/>
                  <a:pt x="47528" y="35368"/>
                  <a:pt x="55780" y="30315"/>
                </a:cubicBezTo>
                <a:cubicBezTo>
                  <a:pt x="64033" y="25263"/>
                  <a:pt x="71443" y="5053"/>
                  <a:pt x="745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idx="2" type="body"/>
          </p:nvPr>
        </p:nvSpPr>
        <p:spPr>
          <a:xfrm>
            <a:off x="1584025" y="173175"/>
            <a:ext cx="4457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4 : </a:t>
            </a:r>
            <a:r>
              <a:rPr lang="fr" sz="1800"/>
              <a:t>Obstacle Avoidance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sp>
        <p:nvSpPr>
          <p:cNvPr id="420" name="Google Shape;420;p33"/>
          <p:cNvSpPr txBox="1"/>
          <p:nvPr/>
        </p:nvSpPr>
        <p:spPr>
          <a:xfrm>
            <a:off x="390850" y="949650"/>
            <a:ext cx="708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390850" y="9475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423550" y="949650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lt1"/>
                </a:solidFill>
              </a:rPr>
              <a:t>Solution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5378575" y="1119975"/>
            <a:ext cx="135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424" name="Google Shape;4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00" y="1726125"/>
            <a:ext cx="2740025" cy="10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3"/>
          <p:cNvSpPr txBox="1"/>
          <p:nvPr/>
        </p:nvSpPr>
        <p:spPr>
          <a:xfrm>
            <a:off x="397475" y="1342300"/>
            <a:ext cx="4577700" cy="2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Define 4 trajectories </a:t>
            </a:r>
            <a:r>
              <a:rPr lang="fr">
                <a:solidFill>
                  <a:schemeClr val="dk1"/>
                </a:solidFill>
              </a:rPr>
              <a:t>using this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Using a timer when an obstacle is detected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[0 ; T/2] : Position the car towards the free zone.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[T/2 ; T] : The car needs to be parallel to the initial trajectory.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After that -&gt; Follow the user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5378575" y="1409025"/>
            <a:ext cx="3663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Our car avoids the obstacle at [0; T/2]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5418975" y="9475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"/>
          <p:cNvSpPr txBox="1"/>
          <p:nvPr/>
        </p:nvSpPr>
        <p:spPr>
          <a:xfrm>
            <a:off x="5418975" y="908100"/>
            <a:ext cx="23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Problem encountered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5378575" y="2390050"/>
            <a:ext cx="36639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Our TimerCallback, where the car's position is reset, runs periodically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5378575" y="1826850"/>
            <a:ext cx="36639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We want to keep all functionality during the avoidance process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5378575" y="3158075"/>
            <a:ext cx="3663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Falsifies the car's steering values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25" y="1075538"/>
            <a:ext cx="4209500" cy="27967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None/>
            </a:pPr>
            <a:r>
              <a:rPr lang="fr"/>
              <a:t>Serious statistics 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065900" y="4191000"/>
            <a:ext cx="40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*Study conducted on Chidi team members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351725" y="2851100"/>
            <a:ext cx="1135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Yes !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4475" y="1616425"/>
            <a:ext cx="1135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0000"/>
                </a:solidFill>
              </a:rPr>
              <a:t>Yes in red</a:t>
            </a:r>
            <a:endParaRPr b="1" sz="1200">
              <a:solidFill>
                <a:srgbClr val="FF0000"/>
              </a:solidFill>
            </a:endParaRPr>
          </a:p>
        </p:txBody>
      </p:sp>
      <p:pic>
        <p:nvPicPr>
          <p:cNvPr id="86" name="Google Shape;86;p16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326" y="1075532"/>
            <a:ext cx="4209500" cy="279677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650800" y="1075550"/>
            <a:ext cx="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*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775300" y="1026175"/>
            <a:ext cx="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*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4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437" name="Google Shape;437;p34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Tracking </a:t>
              </a:r>
              <a:r>
                <a:rPr b="1" lang="fr">
                  <a:solidFill>
                    <a:schemeClr val="lt1"/>
                  </a:solidFill>
                </a:rPr>
                <a:t>:</a:t>
              </a:r>
              <a:r>
                <a:rPr i="1" lang="fr">
                  <a:solidFill>
                    <a:schemeClr val="lt1"/>
                  </a:solidFill>
                </a:rPr>
                <a:t> As a user, I want to be followed and I want the  X-car to be able to avoid obstacles : </a:t>
              </a:r>
              <a:r>
                <a:rPr i="1" lang="fr">
                  <a:solidFill>
                    <a:schemeClr val="lt1"/>
                  </a:solidFill>
                </a:rPr>
                <a:t>Nicolas </a:t>
              </a:r>
              <a:r>
                <a:rPr i="1" lang="fr">
                  <a:solidFill>
                    <a:schemeClr val="lt1"/>
                  </a:solidFill>
                </a:rPr>
                <a:t>- </a:t>
              </a:r>
              <a:r>
                <a:rPr i="1" lang="fr">
                  <a:solidFill>
                    <a:schemeClr val="lt1"/>
                  </a:solidFill>
                </a:rPr>
                <a:t>Ana</a:t>
              </a:r>
              <a:r>
                <a:rPr i="1" lang="fr">
                  <a:solidFill>
                    <a:schemeClr val="lt1"/>
                  </a:solidFill>
                </a:rPr>
                <a:t> - Louis  - Pierre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439" name="Google Shape;439;p34"/>
          <p:cNvSpPr txBox="1"/>
          <p:nvPr/>
        </p:nvSpPr>
        <p:spPr>
          <a:xfrm>
            <a:off x="621275" y="1743550"/>
            <a:ext cx="62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</a:t>
            </a:r>
            <a:r>
              <a:rPr lang="fr"/>
              <a:t>- Find more solution to </a:t>
            </a:r>
            <a:r>
              <a:rPr lang="fr">
                <a:solidFill>
                  <a:schemeClr val="dk1"/>
                </a:solidFill>
              </a:rPr>
              <a:t>avoid obstacle and controlling the trajectory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422675" y="1850662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1" name="Google Shape;441;p34"/>
          <p:cNvSpPr/>
          <p:nvPr/>
        </p:nvSpPr>
        <p:spPr>
          <a:xfrm>
            <a:off x="520300" y="869650"/>
            <a:ext cx="412800" cy="4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00" y="869650"/>
            <a:ext cx="412800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4"/>
          <p:cNvSpPr txBox="1"/>
          <p:nvPr/>
        </p:nvSpPr>
        <p:spPr>
          <a:xfrm>
            <a:off x="7233050" y="1743550"/>
            <a:ext cx="3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13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Story Points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557" y="2776010"/>
            <a:ext cx="797652" cy="63169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4"/>
          <p:cNvSpPr/>
          <p:nvPr/>
        </p:nvSpPr>
        <p:spPr>
          <a:xfrm flipH="1" rot="10800000">
            <a:off x="2221450" y="2491296"/>
            <a:ext cx="4021892" cy="666904"/>
          </a:xfrm>
          <a:custGeom>
            <a:rect b="b" l="l" r="r" t="t"/>
            <a:pathLst>
              <a:path extrusionOk="0" h="44122" w="176942">
                <a:moveTo>
                  <a:pt x="0" y="1976"/>
                </a:moveTo>
                <a:cubicBezTo>
                  <a:pt x="4826" y="4072"/>
                  <a:pt x="22162" y="8199"/>
                  <a:pt x="28956" y="14549"/>
                </a:cubicBezTo>
                <a:cubicBezTo>
                  <a:pt x="35751" y="20899"/>
                  <a:pt x="26416" y="35758"/>
                  <a:pt x="40767" y="40076"/>
                </a:cubicBezTo>
                <a:cubicBezTo>
                  <a:pt x="55118" y="44394"/>
                  <a:pt x="100457" y="46236"/>
                  <a:pt x="115062" y="40457"/>
                </a:cubicBezTo>
                <a:cubicBezTo>
                  <a:pt x="129667" y="34679"/>
                  <a:pt x="118872" y="12073"/>
                  <a:pt x="128397" y="5405"/>
                </a:cubicBezTo>
                <a:cubicBezTo>
                  <a:pt x="137922" y="-1262"/>
                  <a:pt x="164293" y="1300"/>
                  <a:pt x="172212" y="452"/>
                </a:cubicBezTo>
                <a:cubicBezTo>
                  <a:pt x="180131" y="-396"/>
                  <a:pt x="175295" y="340"/>
                  <a:pt x="175912" y="31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446" name="Google Shape;44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790" y="2571741"/>
            <a:ext cx="979711" cy="887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34"/>
          <p:cNvCxnSpPr/>
          <p:nvPr/>
        </p:nvCxnSpPr>
        <p:spPr>
          <a:xfrm flipH="1">
            <a:off x="6390303" y="3115004"/>
            <a:ext cx="346500" cy="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4"/>
          <p:cNvCxnSpPr/>
          <p:nvPr/>
        </p:nvCxnSpPr>
        <p:spPr>
          <a:xfrm flipH="1">
            <a:off x="6390459" y="3220553"/>
            <a:ext cx="456900" cy="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4"/>
          <p:cNvCxnSpPr/>
          <p:nvPr/>
        </p:nvCxnSpPr>
        <p:spPr>
          <a:xfrm flipH="1">
            <a:off x="6448732" y="3336055"/>
            <a:ext cx="346500" cy="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34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Next Sprint : story 2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451" name="Google Shape;451;p34"/>
          <p:cNvSpPr txBox="1"/>
          <p:nvPr/>
        </p:nvSpPr>
        <p:spPr>
          <a:xfrm>
            <a:off x="1528525" y="4208450"/>
            <a:ext cx="29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5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457" name="Google Shape;457;p35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Documentation :</a:t>
              </a:r>
              <a:r>
                <a:rPr i="1" lang="fr">
                  <a:solidFill>
                    <a:schemeClr val="lt1"/>
                  </a:solidFill>
                </a:rPr>
                <a:t> As team chidi, we want a clean documentation of all our project for our clients and customers   : Well-John-  Loïc - Baptiste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459" name="Google Shape;459;p35"/>
          <p:cNvSpPr txBox="1"/>
          <p:nvPr/>
        </p:nvSpPr>
        <p:spPr>
          <a:xfrm>
            <a:off x="621275" y="1743550"/>
            <a:ext cx="47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Clean our github repository and drive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422675" y="1850662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61" name="Google Shape;461;p35"/>
          <p:cNvSpPr/>
          <p:nvPr/>
        </p:nvSpPr>
        <p:spPr>
          <a:xfrm>
            <a:off x="520300" y="869650"/>
            <a:ext cx="412800" cy="4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7233050" y="1743550"/>
            <a:ext cx="3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8</a:t>
            </a:r>
            <a:r>
              <a:rPr lang="fr">
                <a:solidFill>
                  <a:schemeClr val="dk1"/>
                </a:solidFill>
              </a:rPr>
              <a:t> Story Points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3" name="Google Shape;463;p35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Next Sprint : story 3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pic>
        <p:nvPicPr>
          <p:cNvPr id="464" name="Google Shape;4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00" y="869650"/>
            <a:ext cx="412800" cy="3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5"/>
          <p:cNvSpPr txBox="1"/>
          <p:nvPr/>
        </p:nvSpPr>
        <p:spPr>
          <a:xfrm>
            <a:off x="621275" y="2371650"/>
            <a:ext cx="47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r>
              <a:rPr lang="fr"/>
              <a:t>- Update website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422675" y="2478762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67" name="Google Shape;467;p35"/>
          <p:cNvSpPr txBox="1"/>
          <p:nvPr/>
        </p:nvSpPr>
        <p:spPr>
          <a:xfrm>
            <a:off x="7233050" y="2375100"/>
            <a:ext cx="3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4</a:t>
            </a:r>
            <a:r>
              <a:rPr lang="fr">
                <a:solidFill>
                  <a:schemeClr val="dk1"/>
                </a:solidFill>
              </a:rPr>
              <a:t> Story Points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8" name="Google Shape;4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25" y="3572312"/>
            <a:ext cx="790749" cy="79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000" y="3444162"/>
            <a:ext cx="1047025" cy="10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9644" y="3657675"/>
            <a:ext cx="1760430" cy="7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36" title="Velocity Chart - Sprint 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5" y="0"/>
            <a:ext cx="8604199" cy="53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37" title="Velocity Chart - Project lif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88" y="106413"/>
            <a:ext cx="7967425" cy="49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None/>
            </a:pPr>
            <a:r>
              <a:rPr lang="fr"/>
              <a:t>Feared Events : AMDEC</a:t>
            </a:r>
            <a:endParaRPr/>
          </a:p>
        </p:txBody>
      </p:sp>
      <p:graphicFrame>
        <p:nvGraphicFramePr>
          <p:cNvPr id="486" name="Google Shape;486;p38"/>
          <p:cNvGraphicFramePr/>
          <p:nvPr/>
        </p:nvGraphicFramePr>
        <p:xfrm>
          <a:off x="119175" y="6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{6044D47F-230E-4FF5-9B91-E9A78DBE6CBE}</a:tableStyleId>
              </a:tblPr>
              <a:tblGrid>
                <a:gridCol w="1008675"/>
                <a:gridCol w="1369625"/>
                <a:gridCol w="1147550"/>
                <a:gridCol w="2470825"/>
                <a:gridCol w="830825"/>
                <a:gridCol w="964425"/>
                <a:gridCol w="1027225"/>
              </a:tblGrid>
              <a:tr h="33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Function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Failure Condition 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State Mode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Effects on the car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Classification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support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Verification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</a:tr>
              <a:tr h="68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Obstacle Detection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Ultrasonics sensors or LIDAR or Camera failure : no message sent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Tracking/Manual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The Xcar goes to Security Mode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Minor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Check Software and Hardware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System Check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</a:tr>
              <a:tr h="56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Manual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Ultrasonic or LIDAR failure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Manual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The Xcar goes to security Mode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Minor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Check the Hardware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System Check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</a:tr>
              <a:tr h="91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Manual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Ultrasonic</a:t>
                      </a:r>
                      <a:r>
                        <a:rPr lang="fr" sz="1000"/>
                        <a:t> or LIDAR failure: wrong message sent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Manual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The Xcar is not longer able to detect obstacles at a good distance. The user can use the Emergency button to stop the vehicle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Major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Repair and maintenance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The user see that the car doesn’t stop when obstacle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</a:tr>
              <a:tr h="68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Tracking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Camera or LIDAR failure : no message sent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Tracking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The Xcar goes to Security Mode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Minor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Check Sofware and Hardware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System Check 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idx="2" type="body"/>
          </p:nvPr>
        </p:nvSpPr>
        <p:spPr>
          <a:xfrm>
            <a:off x="1988096" y="15244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None/>
            </a:pPr>
            <a:r>
              <a:rPr lang="fr"/>
              <a:t>Feared Events : FMECA</a:t>
            </a:r>
            <a:endParaRPr/>
          </a:p>
        </p:txBody>
      </p:sp>
      <p:graphicFrame>
        <p:nvGraphicFramePr>
          <p:cNvPr id="492" name="Google Shape;492;p39"/>
          <p:cNvGraphicFramePr/>
          <p:nvPr/>
        </p:nvGraphicFramePr>
        <p:xfrm>
          <a:off x="382400" y="5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{6044D47F-230E-4FF5-9B91-E9A78DBE6CBE}</a:tableStyleId>
              </a:tblPr>
              <a:tblGrid>
                <a:gridCol w="972125"/>
                <a:gridCol w="1319900"/>
                <a:gridCol w="1105900"/>
                <a:gridCol w="2381175"/>
                <a:gridCol w="927450"/>
                <a:gridCol w="802650"/>
                <a:gridCol w="989975"/>
              </a:tblGrid>
              <a:tr h="77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Function</a:t>
                      </a:r>
                      <a:endParaRPr sz="1000">
                        <a:highlight>
                          <a:srgbClr val="00FF00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Failure Condition </a:t>
                      </a:r>
                      <a:endParaRPr sz="10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State Mode</a:t>
                      </a:r>
                      <a:endParaRPr sz="10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Effects on the car</a:t>
                      </a:r>
                      <a:endParaRPr sz="10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Classification</a:t>
                      </a:r>
                      <a:endParaRPr sz="10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support</a:t>
                      </a:r>
                      <a:endParaRPr sz="10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Verification</a:t>
                      </a:r>
                      <a:endParaRPr sz="10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77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Tracking</a:t>
                      </a:r>
                      <a:endParaRPr sz="1000"/>
                    </a:p>
                  </a:txBody>
                  <a:tcPr marT="63500" marB="63500" marR="63500" marL="635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Camera LIDAR and Ultrasonic: wrong data sent</a:t>
                      </a:r>
                      <a:endParaRPr sz="1000"/>
                    </a:p>
                  </a:txBody>
                  <a:tcPr marT="63500" marB="63500" marR="63500" marL="635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Tracking</a:t>
                      </a:r>
                      <a:endParaRPr sz="1000"/>
                    </a:p>
                  </a:txBody>
                  <a:tcPr marT="63500" marB="63500" marR="63500" marL="635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Obstacle hitting : Body’s vehicle and electronic system damages</a:t>
                      </a:r>
                      <a:endParaRPr sz="1000"/>
                    </a:p>
                  </a:txBody>
                  <a:tcPr marT="63500" marB="63500" marR="63500" marL="635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Major</a:t>
                      </a:r>
                      <a:endParaRPr sz="1000"/>
                    </a:p>
                  </a:txBody>
                  <a:tcPr marT="63500" marB="63500" marR="63500" marL="635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Repair and maintenance</a:t>
                      </a:r>
                      <a:endParaRPr sz="1000"/>
                    </a:p>
                  </a:txBody>
                  <a:tcPr marT="63500" marB="63500" marR="63500" marL="635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The user see that the car doesn’t stop when obstacle</a:t>
                      </a:r>
                      <a:r>
                        <a:rPr lang="fr" sz="1000"/>
                        <a:t> </a:t>
                      </a:r>
                      <a:endParaRPr sz="1000"/>
                    </a:p>
                  </a:txBody>
                  <a:tcPr marT="63500" marB="63500" marR="63500" marL="635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51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System Check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node system check dying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All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 feedback on the different failures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Catastrophic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Check Software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Check Software logs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</a:tr>
              <a:tr h="104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Web interface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server crashing, lost of connection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All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Car unusable 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Important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Reload the server and try a new connection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System Check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</a:tr>
              <a:tr h="11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Power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Battery empty or disconnected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All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Car unusable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Important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Charge the battery or check the connection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We can’t turn the car on</a:t>
                      </a:r>
                      <a:endParaRPr sz="1000"/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0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None/>
            </a:pPr>
            <a:r>
              <a:rPr lang="fr"/>
              <a:t>Fault tree</a:t>
            </a:r>
            <a:endParaRPr/>
          </a:p>
        </p:txBody>
      </p:sp>
      <p:grpSp>
        <p:nvGrpSpPr>
          <p:cNvPr id="499" name="Google Shape;499;p40"/>
          <p:cNvGrpSpPr/>
          <p:nvPr/>
        </p:nvGrpSpPr>
        <p:grpSpPr>
          <a:xfrm>
            <a:off x="981746" y="510859"/>
            <a:ext cx="6058354" cy="4491251"/>
            <a:chOff x="981746" y="510859"/>
            <a:chExt cx="6058354" cy="4491251"/>
          </a:xfrm>
        </p:grpSpPr>
        <p:sp>
          <p:nvSpPr>
            <p:cNvPr id="500" name="Google Shape;500;p40"/>
            <p:cNvSpPr txBox="1"/>
            <p:nvPr/>
          </p:nvSpPr>
          <p:spPr>
            <a:xfrm>
              <a:off x="1471200" y="1673200"/>
              <a:ext cx="5568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501" name="Google Shape;501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1746" y="510859"/>
              <a:ext cx="6058351" cy="449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31450" y="3109025"/>
              <a:ext cx="991700" cy="148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3" name="Google Shape;503;p40"/>
            <p:cNvCxnSpPr/>
            <p:nvPr/>
          </p:nvCxnSpPr>
          <p:spPr>
            <a:xfrm flipH="1">
              <a:off x="4331450" y="3039075"/>
              <a:ext cx="4800" cy="10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504" name="Google Shape;504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60425" y="3164125"/>
              <a:ext cx="284950" cy="1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320"/>
              </a:spcBef>
              <a:spcAft>
                <a:spcPts val="1200"/>
              </a:spcAft>
              <a:buNone/>
            </a:pPr>
            <a:r>
              <a:rPr lang="fr"/>
              <a:t>Fault tree</a:t>
            </a:r>
            <a:endParaRPr/>
          </a:p>
        </p:txBody>
      </p:sp>
      <p:sp>
        <p:nvSpPr>
          <p:cNvPr id="511" name="Google Shape;511;p41"/>
          <p:cNvSpPr txBox="1"/>
          <p:nvPr/>
        </p:nvSpPr>
        <p:spPr>
          <a:xfrm>
            <a:off x="1471200" y="1673200"/>
            <a:ext cx="55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12" name="Google Shape;512;p41"/>
          <p:cNvPicPr preferRelativeResize="0"/>
          <p:nvPr/>
        </p:nvPicPr>
        <p:blipFill rotWithShape="1">
          <a:blip r:embed="rId3">
            <a:alphaModFix/>
          </a:blip>
          <a:srcRect b="66187" l="42072" r="0" t="0"/>
          <a:stretch/>
        </p:blipFill>
        <p:spPr>
          <a:xfrm>
            <a:off x="1761575" y="479088"/>
            <a:ext cx="4546999" cy="196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1"/>
          <p:cNvPicPr preferRelativeResize="0"/>
          <p:nvPr/>
        </p:nvPicPr>
        <p:blipFill rotWithShape="1">
          <a:blip r:embed="rId3">
            <a:alphaModFix/>
          </a:blip>
          <a:srcRect b="17910" l="37267" r="10836" t="36572"/>
          <a:stretch/>
        </p:blipFill>
        <p:spPr>
          <a:xfrm>
            <a:off x="1754846" y="2517249"/>
            <a:ext cx="3479804" cy="2262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41"/>
          <p:cNvCxnSpPr/>
          <p:nvPr/>
        </p:nvCxnSpPr>
        <p:spPr>
          <a:xfrm rot="10800000">
            <a:off x="4010725" y="2444575"/>
            <a:ext cx="57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41"/>
          <p:cNvSpPr/>
          <p:nvPr/>
        </p:nvSpPr>
        <p:spPr>
          <a:xfrm>
            <a:off x="3264825" y="479100"/>
            <a:ext cx="1554000" cy="811800"/>
          </a:xfrm>
          <a:prstGeom prst="donut">
            <a:avLst>
              <a:gd fmla="val 2323" name="adj"/>
            </a:avLst>
          </a:prstGeom>
          <a:solidFill>
            <a:srgbClr val="FF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3396425" y="1759950"/>
            <a:ext cx="1234500" cy="811800"/>
          </a:xfrm>
          <a:prstGeom prst="donut">
            <a:avLst>
              <a:gd fmla="val 2323" name="adj"/>
            </a:avLst>
          </a:prstGeom>
          <a:solidFill>
            <a:srgbClr val="FF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025" y="3560175"/>
            <a:ext cx="2933350" cy="11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1"/>
          <p:cNvSpPr/>
          <p:nvPr/>
        </p:nvSpPr>
        <p:spPr>
          <a:xfrm>
            <a:off x="2575500" y="3001625"/>
            <a:ext cx="752100" cy="651900"/>
          </a:xfrm>
          <a:prstGeom prst="donut">
            <a:avLst>
              <a:gd fmla="val 2323" name="adj"/>
            </a:avLst>
          </a:prstGeom>
          <a:solidFill>
            <a:srgbClr val="FF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3103875" y="4208450"/>
            <a:ext cx="1671000" cy="651900"/>
          </a:xfrm>
          <a:prstGeom prst="donut">
            <a:avLst>
              <a:gd fmla="val 2323" name="adj"/>
            </a:avLst>
          </a:prstGeom>
          <a:solidFill>
            <a:srgbClr val="FF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 txBox="1"/>
          <p:nvPr/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79">
                <a:solidFill>
                  <a:srgbClr val="000000"/>
                </a:solidFill>
              </a:rPr>
              <a:t>Release Vision</a:t>
            </a:r>
            <a:endParaRPr b="1" sz="1979">
              <a:solidFill>
                <a:srgbClr val="000000"/>
              </a:solidFill>
            </a:endParaRPr>
          </a:p>
        </p:txBody>
      </p:sp>
      <p:sp>
        <p:nvSpPr>
          <p:cNvPr id="526" name="Google Shape;526;p42"/>
          <p:cNvSpPr/>
          <p:nvPr/>
        </p:nvSpPr>
        <p:spPr>
          <a:xfrm rot="-711236">
            <a:off x="5285775" y="2390013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 flipH="1" rot="711236">
            <a:off x="4001037" y="2390013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 rot="-1789476">
            <a:off x="5182317" y="2475331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"/>
          <p:cNvSpPr txBox="1"/>
          <p:nvPr/>
        </p:nvSpPr>
        <p:spPr>
          <a:xfrm>
            <a:off x="4906188" y="2639843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  <a:r>
              <a:rPr b="1"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5217550" y="2908622"/>
            <a:ext cx="90000" cy="67500"/>
          </a:xfrm>
          <a:prstGeom prst="triangle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 rot="-711236">
            <a:off x="2719963" y="2390013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2"/>
          <p:cNvSpPr/>
          <p:nvPr/>
        </p:nvSpPr>
        <p:spPr>
          <a:xfrm rot="10800000">
            <a:off x="3964450" y="1843978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2708063" y="2908622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42"/>
          <p:cNvGrpSpPr/>
          <p:nvPr/>
        </p:nvGrpSpPr>
        <p:grpSpPr>
          <a:xfrm>
            <a:off x="162563" y="1144884"/>
            <a:ext cx="2535987" cy="1440910"/>
            <a:chOff x="1342538" y="1382072"/>
            <a:chExt cx="2535987" cy="1440910"/>
          </a:xfrm>
        </p:grpSpPr>
        <p:sp>
          <p:nvSpPr>
            <p:cNvPr id="535" name="Google Shape;535;p42"/>
            <p:cNvSpPr/>
            <p:nvPr/>
          </p:nvSpPr>
          <p:spPr>
            <a:xfrm flipH="1" rot="710907">
              <a:off x="2609120" y="2619692"/>
              <a:ext cx="1277008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 rot="-711236">
              <a:off x="1334133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1789875" y="138207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2"/>
            <p:cNvSpPr txBox="1"/>
            <p:nvPr/>
          </p:nvSpPr>
          <p:spPr>
            <a:xfrm>
              <a:off x="2296951" y="2147425"/>
              <a:ext cx="817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fr" sz="1000">
                  <a:solidFill>
                    <a:srgbClr val="858585"/>
                  </a:solidFill>
                </a:rPr>
                <a:t>Sprint 0</a:t>
              </a:r>
              <a:endParaRPr b="1" sz="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 rot="10800000">
              <a:off x="2601200" y="2081165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2"/>
            <p:cNvSpPr txBox="1"/>
            <p:nvPr/>
          </p:nvSpPr>
          <p:spPr>
            <a:xfrm>
              <a:off x="1834125" y="1419272"/>
              <a:ext cx="1624200" cy="624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First version of the state machine. 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Project plan done.</a:t>
              </a:r>
              <a:endParaRPr sz="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 rot="-1789476">
              <a:off x="2563165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542" name="Google Shape;542;p42"/>
          <p:cNvGrpSpPr/>
          <p:nvPr/>
        </p:nvGrpSpPr>
        <p:grpSpPr>
          <a:xfrm>
            <a:off x="1896700" y="2446056"/>
            <a:ext cx="1712725" cy="1636306"/>
            <a:chOff x="3076675" y="2683244"/>
            <a:chExt cx="1712725" cy="1636306"/>
          </a:xfrm>
        </p:grpSpPr>
        <p:sp>
          <p:nvSpPr>
            <p:cNvPr id="543" name="Google Shape;543;p42"/>
            <p:cNvSpPr txBox="1"/>
            <p:nvPr/>
          </p:nvSpPr>
          <p:spPr>
            <a:xfrm>
              <a:off x="3584602" y="2877025"/>
              <a:ext cx="841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Sprint 1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 rot="-1789476">
              <a:off x="3852803" y="2712518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3076700" y="3210450"/>
              <a:ext cx="1712700" cy="11091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 txBox="1"/>
            <p:nvPr/>
          </p:nvSpPr>
          <p:spPr>
            <a:xfrm>
              <a:off x="3076675" y="3455384"/>
              <a:ext cx="1712700" cy="8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Final state machine.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666666"/>
                  </a:solidFill>
                </a:rPr>
                <a:t>- Manual control.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666666"/>
                  </a:solidFill>
                </a:rPr>
                <a:t>- Obstacle detection.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666666"/>
                  </a:solidFill>
                </a:rPr>
                <a:t>- Emergency stop button on the remote control.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HMI : visual feedback on the computer (console).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2"/>
          <p:cNvGrpSpPr/>
          <p:nvPr/>
        </p:nvGrpSpPr>
        <p:grpSpPr>
          <a:xfrm>
            <a:off x="3153125" y="1061137"/>
            <a:ext cx="1746250" cy="1330500"/>
            <a:chOff x="4333100" y="1298325"/>
            <a:chExt cx="1746250" cy="1330500"/>
          </a:xfrm>
        </p:grpSpPr>
        <p:sp>
          <p:nvSpPr>
            <p:cNvPr id="548" name="Google Shape;548;p42"/>
            <p:cNvSpPr/>
            <p:nvPr/>
          </p:nvSpPr>
          <p:spPr>
            <a:xfrm rot="-1789476">
              <a:off x="5109216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 txBox="1"/>
            <p:nvPr/>
          </p:nvSpPr>
          <p:spPr>
            <a:xfrm>
              <a:off x="4845531" y="2147426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Sprint 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4333100" y="1298325"/>
              <a:ext cx="1712700" cy="7872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2"/>
            <p:cNvSpPr txBox="1"/>
            <p:nvPr/>
          </p:nvSpPr>
          <p:spPr>
            <a:xfrm>
              <a:off x="4366650" y="1298334"/>
              <a:ext cx="17127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5E5E5E"/>
                  </a:solidFill>
                </a:rPr>
                <a:t>- First version of the </a:t>
              </a:r>
              <a:r>
                <a:rPr lang="fr" sz="900">
                  <a:solidFill>
                    <a:srgbClr val="5E5E5E"/>
                  </a:solidFill>
                </a:rPr>
                <a:t>app</a:t>
              </a:r>
              <a:r>
                <a:rPr lang="fr" sz="900">
                  <a:solidFill>
                    <a:srgbClr val="5E5E5E"/>
                  </a:solidFill>
                </a:rPr>
                <a:t>. </a:t>
              </a:r>
              <a:endParaRPr sz="900">
                <a:solidFill>
                  <a:srgbClr val="5E5E5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5E5E5E"/>
                  </a:solidFill>
                </a:rPr>
                <a:t>- Detect obstacles with LIDAR</a:t>
              </a:r>
              <a:endParaRPr sz="900">
                <a:solidFill>
                  <a:srgbClr val="5E5E5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5E5E5E"/>
                  </a:solidFill>
                </a:rPr>
                <a:t>- Recognize a human.</a:t>
              </a:r>
              <a:endParaRPr sz="900">
                <a:solidFill>
                  <a:srgbClr val="5E5E5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5E5E5E"/>
                  </a:solidFill>
                </a:rPr>
                <a:t>- Follow a tracked person.</a:t>
              </a:r>
              <a:endParaRPr sz="1000">
                <a:solidFill>
                  <a:srgbClr val="5E5E5E"/>
                </a:solidFill>
              </a:endParaRPr>
            </a:p>
          </p:txBody>
        </p:sp>
      </p:grpSp>
      <p:cxnSp>
        <p:nvCxnSpPr>
          <p:cNvPr id="552" name="Google Shape;552;p42"/>
          <p:cNvCxnSpPr/>
          <p:nvPr/>
        </p:nvCxnSpPr>
        <p:spPr>
          <a:xfrm flipH="1" rot="10800000">
            <a:off x="6652525" y="2449275"/>
            <a:ext cx="1800" cy="74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42"/>
          <p:cNvSpPr/>
          <p:nvPr/>
        </p:nvSpPr>
        <p:spPr>
          <a:xfrm>
            <a:off x="4406200" y="2973263"/>
            <a:ext cx="1674900" cy="712200"/>
          </a:xfrm>
          <a:prstGeom prst="roundRect">
            <a:avLst>
              <a:gd fmla="val 448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5217550" y="2908622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2B2B2"/>
              </a:solidFill>
            </a:endParaRPr>
          </a:p>
        </p:txBody>
      </p:sp>
      <p:sp>
        <p:nvSpPr>
          <p:cNvPr id="555" name="Google Shape;555;p42"/>
          <p:cNvSpPr txBox="1"/>
          <p:nvPr/>
        </p:nvSpPr>
        <p:spPr>
          <a:xfrm>
            <a:off x="4406200" y="2969888"/>
            <a:ext cx="1712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- Improve Tracking mode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- Improve Web Interface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666666"/>
                </a:solidFill>
              </a:rPr>
              <a:t>- A safer and a more accurate Tracking mode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556" name="Google Shape;556;p42"/>
          <p:cNvSpPr/>
          <p:nvPr/>
        </p:nvSpPr>
        <p:spPr>
          <a:xfrm rot="795699">
            <a:off x="6642899" y="2390079"/>
            <a:ext cx="1350926" cy="57564"/>
          </a:xfrm>
          <a:prstGeom prst="roundRect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 rot="-1789476">
            <a:off x="6575192" y="2201931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5817975" y="1199275"/>
            <a:ext cx="2012100" cy="712200"/>
          </a:xfrm>
          <a:prstGeom prst="roundRect">
            <a:avLst>
              <a:gd fmla="val 4485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/>
          <p:nvPr/>
        </p:nvSpPr>
        <p:spPr>
          <a:xfrm rot="10800000">
            <a:off x="6610425" y="1911485"/>
            <a:ext cx="90000" cy="67500"/>
          </a:xfrm>
          <a:prstGeom prst="triangle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2"/>
          <p:cNvSpPr txBox="1"/>
          <p:nvPr/>
        </p:nvSpPr>
        <p:spPr>
          <a:xfrm>
            <a:off x="6294050" y="1911478"/>
            <a:ext cx="696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0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Sprint 4</a:t>
            </a:r>
            <a:r>
              <a:rPr b="1" lang="fr"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42"/>
          <p:cNvSpPr txBox="1"/>
          <p:nvPr/>
        </p:nvSpPr>
        <p:spPr>
          <a:xfrm>
            <a:off x="5817975" y="1199275"/>
            <a:ext cx="19224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- Sensor’s failure detection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- Continue obstacle avoidance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- Improve Tracking mode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- Vocal feedback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62" name="Google Shape;562;p42"/>
          <p:cNvSpPr/>
          <p:nvPr/>
        </p:nvSpPr>
        <p:spPr>
          <a:xfrm rot="-1789476">
            <a:off x="7889242" y="2491531"/>
            <a:ext cx="160451" cy="16045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2"/>
          <p:cNvSpPr txBox="1"/>
          <p:nvPr/>
        </p:nvSpPr>
        <p:spPr>
          <a:xfrm>
            <a:off x="7658925" y="2659353"/>
            <a:ext cx="696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Sprint 5 </a:t>
            </a:r>
            <a:endParaRPr b="1" sz="1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42"/>
          <p:cNvSpPr/>
          <p:nvPr/>
        </p:nvSpPr>
        <p:spPr>
          <a:xfrm>
            <a:off x="7132025" y="2989000"/>
            <a:ext cx="1844700" cy="712200"/>
          </a:xfrm>
          <a:prstGeom prst="roundRect">
            <a:avLst>
              <a:gd fmla="val 4485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2"/>
          <p:cNvSpPr/>
          <p:nvPr/>
        </p:nvSpPr>
        <p:spPr>
          <a:xfrm>
            <a:off x="7924475" y="2908922"/>
            <a:ext cx="90000" cy="675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2"/>
          <p:cNvSpPr txBox="1"/>
          <p:nvPr/>
        </p:nvSpPr>
        <p:spPr>
          <a:xfrm>
            <a:off x="7132025" y="3017375"/>
            <a:ext cx="201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-  Improve vocal feedback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-  Finishing Obstacle Avoidance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-  Documentation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3"/>
          <p:cNvSpPr txBox="1"/>
          <p:nvPr/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572" name="Google Shape;572;p43"/>
          <p:cNvSpPr txBox="1"/>
          <p:nvPr/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79">
                <a:solidFill>
                  <a:srgbClr val="000000"/>
                </a:solidFill>
              </a:rPr>
              <a:t>Release Vision</a:t>
            </a:r>
            <a:endParaRPr b="1" sz="1979">
              <a:solidFill>
                <a:srgbClr val="000000"/>
              </a:solidFill>
            </a:endParaRPr>
          </a:p>
        </p:txBody>
      </p:sp>
      <p:sp>
        <p:nvSpPr>
          <p:cNvPr id="573" name="Google Shape;573;p43"/>
          <p:cNvSpPr/>
          <p:nvPr/>
        </p:nvSpPr>
        <p:spPr>
          <a:xfrm rot="-711236">
            <a:off x="5285775" y="2390013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 flipH="1" rot="711236">
            <a:off x="4001037" y="2390013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 rot="-1789476">
            <a:off x="5182317" y="2475331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 txBox="1"/>
          <p:nvPr/>
        </p:nvSpPr>
        <p:spPr>
          <a:xfrm>
            <a:off x="4906188" y="2639843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  <a:r>
              <a:rPr b="1" lang="fr"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3"/>
          <p:cNvSpPr/>
          <p:nvPr/>
        </p:nvSpPr>
        <p:spPr>
          <a:xfrm>
            <a:off x="5217550" y="2908622"/>
            <a:ext cx="90000" cy="67500"/>
          </a:xfrm>
          <a:prstGeom prst="triangle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 rot="-711236">
            <a:off x="2719963" y="2390013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 rot="10800000">
            <a:off x="3964450" y="1843978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2708063" y="2908622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43"/>
          <p:cNvGrpSpPr/>
          <p:nvPr/>
        </p:nvGrpSpPr>
        <p:grpSpPr>
          <a:xfrm>
            <a:off x="162563" y="1144884"/>
            <a:ext cx="2535987" cy="1440910"/>
            <a:chOff x="1342538" y="1382072"/>
            <a:chExt cx="2535987" cy="1440910"/>
          </a:xfrm>
        </p:grpSpPr>
        <p:sp>
          <p:nvSpPr>
            <p:cNvPr id="582" name="Google Shape;582;p43"/>
            <p:cNvSpPr/>
            <p:nvPr/>
          </p:nvSpPr>
          <p:spPr>
            <a:xfrm flipH="1" rot="710907">
              <a:off x="2609120" y="2619692"/>
              <a:ext cx="1277008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 rot="-711236">
              <a:off x="1334133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1789875" y="138207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3"/>
            <p:cNvSpPr txBox="1"/>
            <p:nvPr/>
          </p:nvSpPr>
          <p:spPr>
            <a:xfrm>
              <a:off x="2296951" y="2147425"/>
              <a:ext cx="817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fr" sz="1000">
                  <a:solidFill>
                    <a:srgbClr val="858585"/>
                  </a:solidFill>
                </a:rPr>
                <a:t>Sprint 0</a:t>
              </a:r>
              <a:endParaRPr b="1" sz="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 rot="10800000">
              <a:off x="2601200" y="2081165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3"/>
            <p:cNvSpPr txBox="1"/>
            <p:nvPr/>
          </p:nvSpPr>
          <p:spPr>
            <a:xfrm>
              <a:off x="1834125" y="1419272"/>
              <a:ext cx="1624200" cy="624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First version of the state machine. 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Project plan done.</a:t>
              </a:r>
              <a:endParaRPr sz="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 rot="-1789476">
              <a:off x="2563165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589" name="Google Shape;589;p43"/>
          <p:cNvGrpSpPr/>
          <p:nvPr/>
        </p:nvGrpSpPr>
        <p:grpSpPr>
          <a:xfrm>
            <a:off x="1896700" y="2446056"/>
            <a:ext cx="1712725" cy="1636306"/>
            <a:chOff x="3076675" y="2683244"/>
            <a:chExt cx="1712725" cy="1636306"/>
          </a:xfrm>
        </p:grpSpPr>
        <p:sp>
          <p:nvSpPr>
            <p:cNvPr id="590" name="Google Shape;590;p43"/>
            <p:cNvSpPr txBox="1"/>
            <p:nvPr/>
          </p:nvSpPr>
          <p:spPr>
            <a:xfrm>
              <a:off x="3584602" y="2877025"/>
              <a:ext cx="841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Sprint 1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 rot="-1789476">
              <a:off x="3852803" y="2712518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3076700" y="3210450"/>
              <a:ext cx="1712700" cy="11091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3"/>
            <p:cNvSpPr txBox="1"/>
            <p:nvPr/>
          </p:nvSpPr>
          <p:spPr>
            <a:xfrm>
              <a:off x="3076675" y="3455384"/>
              <a:ext cx="1712700" cy="8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Final state machine.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666666"/>
                  </a:solidFill>
                </a:rPr>
                <a:t>- Manual control.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666666"/>
                  </a:solidFill>
                </a:rPr>
                <a:t>- Obstacle detection.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666666"/>
                  </a:solidFill>
                </a:rPr>
                <a:t>- Emergency stop button on the remote control.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HMI : visual feedback on the computer (console).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43"/>
          <p:cNvGrpSpPr/>
          <p:nvPr/>
        </p:nvGrpSpPr>
        <p:grpSpPr>
          <a:xfrm>
            <a:off x="3153125" y="1061137"/>
            <a:ext cx="1746250" cy="1330500"/>
            <a:chOff x="4333100" y="1298325"/>
            <a:chExt cx="1746250" cy="1330500"/>
          </a:xfrm>
        </p:grpSpPr>
        <p:sp>
          <p:nvSpPr>
            <p:cNvPr id="595" name="Google Shape;595;p43"/>
            <p:cNvSpPr/>
            <p:nvPr/>
          </p:nvSpPr>
          <p:spPr>
            <a:xfrm rot="-1789476">
              <a:off x="5109216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3"/>
            <p:cNvSpPr txBox="1"/>
            <p:nvPr/>
          </p:nvSpPr>
          <p:spPr>
            <a:xfrm>
              <a:off x="4845531" y="2147426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Sprint 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333100" y="1298325"/>
              <a:ext cx="1712700" cy="7872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3"/>
            <p:cNvSpPr txBox="1"/>
            <p:nvPr/>
          </p:nvSpPr>
          <p:spPr>
            <a:xfrm>
              <a:off x="4366650" y="1298334"/>
              <a:ext cx="17127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5E5E5E"/>
                  </a:solidFill>
                </a:rPr>
                <a:t>- First version of the app. </a:t>
              </a:r>
              <a:endParaRPr sz="900">
                <a:solidFill>
                  <a:srgbClr val="5E5E5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5E5E5E"/>
                  </a:solidFill>
                </a:rPr>
                <a:t>- Detect obstacles with LIDAR</a:t>
              </a:r>
              <a:endParaRPr sz="900">
                <a:solidFill>
                  <a:srgbClr val="5E5E5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5E5E5E"/>
                  </a:solidFill>
                </a:rPr>
                <a:t>- Recognize a human.</a:t>
              </a:r>
              <a:endParaRPr sz="900">
                <a:solidFill>
                  <a:srgbClr val="5E5E5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5E5E5E"/>
                  </a:solidFill>
                </a:rPr>
                <a:t>- Follow a tracked person.</a:t>
              </a:r>
              <a:endParaRPr sz="1000">
                <a:solidFill>
                  <a:srgbClr val="5E5E5E"/>
                </a:solidFill>
              </a:endParaRPr>
            </a:p>
          </p:txBody>
        </p:sp>
      </p:grpSp>
      <p:cxnSp>
        <p:nvCxnSpPr>
          <p:cNvPr id="599" name="Google Shape;599;p43"/>
          <p:cNvCxnSpPr/>
          <p:nvPr/>
        </p:nvCxnSpPr>
        <p:spPr>
          <a:xfrm flipH="1">
            <a:off x="7967275" y="1478725"/>
            <a:ext cx="236400" cy="97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43"/>
          <p:cNvSpPr/>
          <p:nvPr/>
        </p:nvSpPr>
        <p:spPr>
          <a:xfrm>
            <a:off x="4406200" y="2973263"/>
            <a:ext cx="1674900" cy="712200"/>
          </a:xfrm>
          <a:prstGeom prst="roundRect">
            <a:avLst>
              <a:gd fmla="val 448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>
            <a:off x="5217550" y="2908622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3"/>
          <p:cNvSpPr txBox="1"/>
          <p:nvPr/>
        </p:nvSpPr>
        <p:spPr>
          <a:xfrm>
            <a:off x="4406200" y="2987200"/>
            <a:ext cx="1712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5E5E5E"/>
                </a:solidFill>
              </a:rPr>
              <a:t>- Improve Tracking mode</a:t>
            </a:r>
            <a:endParaRPr sz="400">
              <a:solidFill>
                <a:srgbClr val="5E5E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5E5E5E"/>
                </a:solidFill>
              </a:rPr>
              <a:t>- Improve Web Interface</a:t>
            </a:r>
            <a:endParaRPr sz="900">
              <a:solidFill>
                <a:srgbClr val="5E5E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5E5E5E"/>
                </a:solidFill>
              </a:rPr>
              <a:t>- A safer and a more accurate Tracking mode</a:t>
            </a:r>
            <a:endParaRPr sz="900">
              <a:solidFill>
                <a:srgbClr val="5E5E5E"/>
              </a:solidFill>
            </a:endParaRPr>
          </a:p>
        </p:txBody>
      </p:sp>
      <p:sp>
        <p:nvSpPr>
          <p:cNvPr id="603" name="Google Shape;603;p43"/>
          <p:cNvSpPr/>
          <p:nvPr/>
        </p:nvSpPr>
        <p:spPr>
          <a:xfrm rot="795699">
            <a:off x="6642899" y="2390079"/>
            <a:ext cx="1350926" cy="57564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 rot="-1789476">
            <a:off x="6575192" y="2201931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>
            <a:off x="5817975" y="1155600"/>
            <a:ext cx="2042100" cy="712200"/>
          </a:xfrm>
          <a:prstGeom prst="roundRect">
            <a:avLst>
              <a:gd fmla="val 448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rot="10800000">
            <a:off x="6610425" y="1851772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 txBox="1"/>
          <p:nvPr/>
        </p:nvSpPr>
        <p:spPr>
          <a:xfrm>
            <a:off x="6306975" y="1959053"/>
            <a:ext cx="696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Sprint 4</a:t>
            </a:r>
            <a:r>
              <a:rPr b="1" lang="fr"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3"/>
          <p:cNvSpPr txBox="1"/>
          <p:nvPr/>
        </p:nvSpPr>
        <p:spPr>
          <a:xfrm>
            <a:off x="5817975" y="1155600"/>
            <a:ext cx="1913100" cy="57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5E5E5E"/>
                </a:solidFill>
              </a:rPr>
              <a:t>- </a:t>
            </a:r>
            <a:r>
              <a:rPr lang="fr" sz="900">
                <a:solidFill>
                  <a:srgbClr val="5E5E5E"/>
                </a:solidFill>
              </a:rPr>
              <a:t>Sensor’s failure detection</a:t>
            </a:r>
            <a:endParaRPr sz="900">
              <a:solidFill>
                <a:srgbClr val="5E5E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5E5E5E"/>
                </a:solidFill>
              </a:rPr>
              <a:t>- Continue obstacle avoidance</a:t>
            </a:r>
            <a:endParaRPr sz="900">
              <a:solidFill>
                <a:srgbClr val="5E5E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5E5E5E"/>
                </a:solidFill>
              </a:rPr>
              <a:t>- Improve Tracking mode</a:t>
            </a:r>
            <a:endParaRPr sz="900">
              <a:solidFill>
                <a:srgbClr val="5E5E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5E5E5E"/>
                </a:solidFill>
              </a:rPr>
              <a:t>- Vocal feedback</a:t>
            </a:r>
            <a:endParaRPr sz="900">
              <a:solidFill>
                <a:srgbClr val="5E5E5E"/>
              </a:solidFill>
            </a:endParaRPr>
          </a:p>
        </p:txBody>
      </p:sp>
      <p:sp>
        <p:nvSpPr>
          <p:cNvPr id="609" name="Google Shape;609;p43"/>
          <p:cNvSpPr/>
          <p:nvPr/>
        </p:nvSpPr>
        <p:spPr>
          <a:xfrm rot="-1789476">
            <a:off x="7889242" y="2491531"/>
            <a:ext cx="160451" cy="16045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3"/>
          <p:cNvSpPr txBox="1"/>
          <p:nvPr/>
        </p:nvSpPr>
        <p:spPr>
          <a:xfrm>
            <a:off x="7658925" y="2659353"/>
            <a:ext cx="696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Sprint 5 </a:t>
            </a:r>
            <a:endParaRPr b="1" sz="1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3"/>
          <p:cNvSpPr/>
          <p:nvPr/>
        </p:nvSpPr>
        <p:spPr>
          <a:xfrm>
            <a:off x="7132025" y="2989000"/>
            <a:ext cx="1844700" cy="712200"/>
          </a:xfrm>
          <a:prstGeom prst="roundRect">
            <a:avLst>
              <a:gd fmla="val 4485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3"/>
          <p:cNvSpPr/>
          <p:nvPr/>
        </p:nvSpPr>
        <p:spPr>
          <a:xfrm>
            <a:off x="5369950" y="3061022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3"/>
          <p:cNvSpPr/>
          <p:nvPr/>
        </p:nvSpPr>
        <p:spPr>
          <a:xfrm>
            <a:off x="7924475" y="2908922"/>
            <a:ext cx="90000" cy="675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3"/>
          <p:cNvSpPr txBox="1"/>
          <p:nvPr/>
        </p:nvSpPr>
        <p:spPr>
          <a:xfrm>
            <a:off x="7132025" y="3017375"/>
            <a:ext cx="201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-  Improve vocal feedback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-  Finishing Obstacle Avoidance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-  Documentation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Introduction - why the X-Car ?</a:t>
            </a:r>
            <a:endParaRPr baseline="-25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195" y="1276769"/>
            <a:ext cx="2698796" cy="269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879505" y="1588688"/>
            <a:ext cx="485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0000"/>
                </a:solidFill>
              </a:rPr>
              <a:t>Transport heavy loads around the campus 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7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979">
              <a:solidFill>
                <a:srgbClr val="000000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920330" y="2413188"/>
            <a:ext cx="485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0000"/>
                </a:solidFill>
              </a:rPr>
              <a:t>An intelligent car that you can trust 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7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979">
              <a:solidFill>
                <a:srgbClr val="000000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879505" y="3237688"/>
            <a:ext cx="485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0000"/>
                </a:solidFill>
              </a:rPr>
              <a:t>An intuitive interface for the user 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7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979">
              <a:solidFill>
                <a:srgbClr val="000000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25" y="1500575"/>
            <a:ext cx="493325" cy="4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525" y="2325075"/>
            <a:ext cx="493325" cy="4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525" y="3149587"/>
            <a:ext cx="493325" cy="4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4"/>
          <p:cNvSpPr txBox="1"/>
          <p:nvPr>
            <p:ph idx="2" type="body"/>
          </p:nvPr>
        </p:nvSpPr>
        <p:spPr>
          <a:xfrm>
            <a:off x="1879150" y="960200"/>
            <a:ext cx="4444200" cy="132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fr"/>
              <a:t>Story 1 : Improve vocal feedback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21" name="Google Shape;621;p44"/>
          <p:cNvSpPr txBox="1"/>
          <p:nvPr>
            <p:ph idx="2" type="body"/>
          </p:nvPr>
        </p:nvSpPr>
        <p:spPr>
          <a:xfrm>
            <a:off x="1879150" y="2176725"/>
            <a:ext cx="3564600" cy="121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fr"/>
              <a:t>Story 2 : Tra</a:t>
            </a:r>
            <a:r>
              <a:rPr lang="fr"/>
              <a:t>cking and avoidance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22" name="Google Shape;622;p44"/>
          <p:cNvSpPr txBox="1"/>
          <p:nvPr/>
        </p:nvSpPr>
        <p:spPr>
          <a:xfrm>
            <a:off x="1796946" y="111244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79"/>
              <a:t>Sprint 5 overview</a:t>
            </a:r>
            <a:endParaRPr b="1" sz="1979">
              <a:solidFill>
                <a:srgbClr val="000000"/>
              </a:solidFill>
            </a:endParaRPr>
          </a:p>
        </p:txBody>
      </p:sp>
      <p:sp>
        <p:nvSpPr>
          <p:cNvPr id="623" name="Google Shape;623;p44"/>
          <p:cNvSpPr txBox="1"/>
          <p:nvPr>
            <p:ph idx="2" type="body"/>
          </p:nvPr>
        </p:nvSpPr>
        <p:spPr>
          <a:xfrm>
            <a:off x="1879150" y="3328684"/>
            <a:ext cx="4444200" cy="132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fr"/>
              <a:t>Story 3 : </a:t>
            </a:r>
            <a:r>
              <a:rPr lang="fr"/>
              <a:t>Make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24" name="Google Shape;6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150" y="3218525"/>
            <a:ext cx="643850" cy="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700" y="2139725"/>
            <a:ext cx="491700" cy="4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8148" y="960200"/>
            <a:ext cx="491700" cy="49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/>
          <p:nvPr/>
        </p:nvSpPr>
        <p:spPr>
          <a:xfrm>
            <a:off x="1605350" y="111675"/>
            <a:ext cx="3912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1 : Vocal feedback backup video  </a:t>
            </a:r>
            <a:endParaRPr/>
          </a:p>
        </p:txBody>
      </p:sp>
      <p:sp>
        <p:nvSpPr>
          <p:cNvPr id="632" name="Google Shape;632;p45"/>
          <p:cNvSpPr txBox="1"/>
          <p:nvPr/>
        </p:nvSpPr>
        <p:spPr>
          <a:xfrm>
            <a:off x="497050" y="1631875"/>
            <a:ext cx="84327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Demo video 1 :</a:t>
            </a:r>
            <a:r>
              <a:rPr lang="fr" sz="1100"/>
              <a:t> https://drive.google.com/file/d/1QECoODoERYKgy6BbuLRRDJjGDceDd7AP/view?usp=sharing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6"/>
          <p:cNvSpPr txBox="1"/>
          <p:nvPr/>
        </p:nvSpPr>
        <p:spPr>
          <a:xfrm>
            <a:off x="1605350" y="111675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2 : </a:t>
            </a:r>
            <a:endParaRPr/>
          </a:p>
        </p:txBody>
      </p:sp>
      <p:sp>
        <p:nvSpPr>
          <p:cNvPr id="638" name="Google Shape;638;p46"/>
          <p:cNvSpPr txBox="1"/>
          <p:nvPr/>
        </p:nvSpPr>
        <p:spPr>
          <a:xfrm>
            <a:off x="507975" y="1631875"/>
            <a:ext cx="84327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Demo video 1 :</a:t>
            </a:r>
            <a:r>
              <a:rPr lang="fr" sz="1100"/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Demo video 2 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7"/>
          <p:cNvSpPr txBox="1"/>
          <p:nvPr/>
        </p:nvSpPr>
        <p:spPr>
          <a:xfrm>
            <a:off x="1605350" y="111675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3 : </a:t>
            </a:r>
            <a:endParaRPr/>
          </a:p>
        </p:txBody>
      </p:sp>
      <p:sp>
        <p:nvSpPr>
          <p:cNvPr id="644" name="Google Shape;644;p47"/>
          <p:cNvSpPr txBox="1"/>
          <p:nvPr/>
        </p:nvSpPr>
        <p:spPr>
          <a:xfrm>
            <a:off x="507975" y="1631875"/>
            <a:ext cx="8432700" cy="197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Demo video1 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030"/>
            <a:ext cx="8839198" cy="2680479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48"/>
          <p:cNvSpPr/>
          <p:nvPr/>
        </p:nvSpPr>
        <p:spPr>
          <a:xfrm rot="-2080254">
            <a:off x="3878993" y="1963262"/>
            <a:ext cx="806874" cy="2313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1" name="Google Shape;651;p48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4 : Deliverables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9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5 : Website </a:t>
            </a:r>
            <a:endParaRPr/>
          </a:p>
        </p:txBody>
      </p:sp>
      <p:pic>
        <p:nvPicPr>
          <p:cNvPr id="657" name="Google Shape;6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100" y="495650"/>
            <a:ext cx="4152200" cy="41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The team</a:t>
            </a:r>
            <a:endParaRPr sz="1979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502" y="868165"/>
            <a:ext cx="7077004" cy="351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700" y="868175"/>
            <a:ext cx="433425" cy="4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366725" y="3927550"/>
            <a:ext cx="49596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Story 4 : Obstacle Avoidance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sz="1979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sz="1979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sz="1979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2267696" y="144694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Realised Stories</a:t>
            </a:r>
            <a:endParaRPr sz="1979"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366725" y="2055538"/>
            <a:ext cx="4413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Story 2 : System Checking</a:t>
            </a:r>
            <a:endParaRPr sz="19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025" y="2740325"/>
            <a:ext cx="710775" cy="7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366725" y="3019525"/>
            <a:ext cx="322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Story 3 : </a:t>
            </a:r>
            <a:r>
              <a:rPr lang="fr" sz="1500"/>
              <a:t>Improve</a:t>
            </a:r>
            <a:r>
              <a:rPr lang="fr" sz="1500"/>
              <a:t> Tracking mode</a:t>
            </a:r>
            <a:endParaRPr sz="1979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225" y="3857571"/>
            <a:ext cx="710775" cy="7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b="30380" l="61389" r="29588" t="46190"/>
          <a:stretch/>
        </p:blipFill>
        <p:spPr>
          <a:xfrm>
            <a:off x="4911477" y="1736187"/>
            <a:ext cx="638472" cy="82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5">
            <a:alphaModFix/>
          </a:blip>
          <a:srcRect b="55772" l="26188" r="62807" t="20797"/>
          <a:stretch/>
        </p:blipFill>
        <p:spPr>
          <a:xfrm>
            <a:off x="4809439" y="3833902"/>
            <a:ext cx="778779" cy="82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5">
            <a:alphaModFix/>
          </a:blip>
          <a:srcRect b="76569" l="12599" r="74222" t="0"/>
          <a:stretch/>
        </p:blipFill>
        <p:spPr>
          <a:xfrm>
            <a:off x="4834175" y="2845650"/>
            <a:ext cx="881699" cy="77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 b="68577" l="50727" r="41135" t="7992"/>
          <a:stretch/>
        </p:blipFill>
        <p:spPr>
          <a:xfrm>
            <a:off x="5702350" y="2621000"/>
            <a:ext cx="690899" cy="98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66417" l="60989" r="30972" t="11571"/>
          <a:stretch/>
        </p:blipFill>
        <p:spPr>
          <a:xfrm>
            <a:off x="6519825" y="2706050"/>
            <a:ext cx="690899" cy="93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5">
            <a:alphaModFix/>
          </a:blip>
          <a:srcRect b="68311" l="41245" r="49732" t="8258"/>
          <a:stretch/>
        </p:blipFill>
        <p:spPr>
          <a:xfrm>
            <a:off x="4818900" y="566827"/>
            <a:ext cx="778779" cy="1004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 b="70729" l="77884" r="11111" t="3857"/>
          <a:stretch/>
        </p:blipFill>
        <p:spPr>
          <a:xfrm>
            <a:off x="5646125" y="3796712"/>
            <a:ext cx="778779" cy="8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69400" l="35480" r="57281" t="7763"/>
          <a:stretch/>
        </p:blipFill>
        <p:spPr>
          <a:xfrm>
            <a:off x="6558750" y="3574425"/>
            <a:ext cx="710772" cy="111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7263" y="1831575"/>
            <a:ext cx="726300" cy="7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66725" y="861488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</a:rPr>
              <a:t>Story 1: Vocal </a:t>
            </a:r>
            <a:r>
              <a:rPr b="1" lang="fr" sz="1500">
                <a:solidFill>
                  <a:schemeClr val="dk1"/>
                </a:solidFill>
              </a:rPr>
              <a:t>feedback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3525" y="670825"/>
            <a:ext cx="606175" cy="6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1584025" y="173175"/>
            <a:ext cx="4457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1 : </a:t>
            </a:r>
            <a:r>
              <a:rPr lang="fr" sz="1800"/>
              <a:t>Vocal Feedback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sp>
        <p:nvSpPr>
          <p:cNvPr id="136" name="Google Shape;136;p20"/>
          <p:cNvSpPr/>
          <p:nvPr/>
        </p:nvSpPr>
        <p:spPr>
          <a:xfrm>
            <a:off x="390850" y="9475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423550" y="949650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Objectives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90850" y="1415550"/>
            <a:ext cx="3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Improve explainability 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90850" y="1868400"/>
            <a:ext cx="265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Improve user safety </a:t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999" y="1213276"/>
            <a:ext cx="1536175" cy="16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5144315" y="1596280"/>
            <a:ext cx="295200" cy="384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6070013" y="2169009"/>
            <a:ext cx="66690" cy="69822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6122042" y="2184791"/>
            <a:ext cx="33642" cy="3828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587948" y="2184782"/>
            <a:ext cx="66690" cy="69822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572001" y="2200563"/>
            <a:ext cx="33642" cy="3828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8637" y="49275"/>
            <a:ext cx="689475" cy="6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407200" y="2781588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439900" y="2783688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Feedback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90850" y="3343950"/>
            <a:ext cx="21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Change mode 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90850" y="3779375"/>
            <a:ext cx="24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Obstacle detected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90850" y="4214788"/>
            <a:ext cx="21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Sensor failure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8179" y="1433543"/>
            <a:ext cx="343594" cy="3596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5483800" y="812150"/>
            <a:ext cx="1702200" cy="487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Tracking mode</a:t>
            </a:r>
            <a:r>
              <a:rPr lang="fr"/>
              <a:t> 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125300" y="1209300"/>
            <a:ext cx="1236375" cy="12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 rot="-5400000">
            <a:off x="5151538" y="1303163"/>
            <a:ext cx="234000" cy="343800"/>
          </a:xfrm>
          <a:prstGeom prst="flowChartDelay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096638" y="1592075"/>
            <a:ext cx="343800" cy="426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 rot="5400000">
            <a:off x="5388898" y="1488978"/>
            <a:ext cx="86100" cy="55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999" y="3236151"/>
            <a:ext cx="1536175" cy="16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5144315" y="3619155"/>
            <a:ext cx="295200" cy="384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070013" y="4191884"/>
            <a:ext cx="66690" cy="69822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6122042" y="4207666"/>
            <a:ext cx="33642" cy="3828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587948" y="4207657"/>
            <a:ext cx="66690" cy="69822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572001" y="4223438"/>
            <a:ext cx="33642" cy="3828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8179" y="3456418"/>
            <a:ext cx="343594" cy="3596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5483800" y="2922325"/>
            <a:ext cx="1702200" cy="400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Sensor failure</a:t>
            </a:r>
            <a:r>
              <a:rPr lang="fr"/>
              <a:t> 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 rot="-5400000">
            <a:off x="5151538" y="3326038"/>
            <a:ext cx="234000" cy="343800"/>
          </a:xfrm>
          <a:prstGeom prst="flowChartDelay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5096638" y="3614950"/>
            <a:ext cx="343800" cy="426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rot="5400000">
            <a:off x="5388898" y="3511853"/>
            <a:ext cx="86100" cy="55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4773350" y="3003800"/>
            <a:ext cx="396414" cy="487350"/>
          </a:xfrm>
          <a:prstGeom prst="lightningBol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096650" y="3162600"/>
            <a:ext cx="268920" cy="321300"/>
          </a:xfrm>
          <a:prstGeom prst="lightningBol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1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176" name="Google Shape;176;p21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Improve vocal feedback</a:t>
              </a:r>
              <a:r>
                <a:rPr b="1" lang="fr">
                  <a:solidFill>
                    <a:schemeClr val="lt1"/>
                  </a:solidFill>
                </a:rPr>
                <a:t> :</a:t>
              </a:r>
              <a:r>
                <a:rPr i="1" lang="fr">
                  <a:solidFill>
                    <a:schemeClr val="lt1"/>
                  </a:solidFill>
                </a:rPr>
                <a:t> As a user, I want the Xcar to be able to warn me of current state changing and system checking : Arthur - Baptiste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178" name="Google Shape;178;p21"/>
          <p:cNvSpPr txBox="1"/>
          <p:nvPr/>
        </p:nvSpPr>
        <p:spPr>
          <a:xfrm>
            <a:off x="621275" y="1743550"/>
            <a:ext cx="61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Play only the current vocal that correspond to the situation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422675" y="1850662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0" name="Google Shape;180;p21"/>
          <p:cNvSpPr/>
          <p:nvPr/>
        </p:nvSpPr>
        <p:spPr>
          <a:xfrm>
            <a:off x="520300" y="869650"/>
            <a:ext cx="412800" cy="4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7233050" y="1743550"/>
            <a:ext cx="3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8</a:t>
            </a:r>
            <a:r>
              <a:rPr lang="fr">
                <a:solidFill>
                  <a:schemeClr val="dk1"/>
                </a:solidFill>
              </a:rPr>
              <a:t> Story Points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Next Sprint : story 1</a:t>
            </a:r>
            <a:endParaRPr sz="1979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81" y="864575"/>
            <a:ext cx="378600" cy="37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149" y="3618051"/>
            <a:ext cx="1536175" cy="16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3249465" y="4001055"/>
            <a:ext cx="295200" cy="384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175163" y="4573784"/>
            <a:ext cx="66690" cy="69822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4227192" y="4589566"/>
            <a:ext cx="33642" cy="3828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2693098" y="4589557"/>
            <a:ext cx="66690" cy="69822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2677151" y="4605338"/>
            <a:ext cx="33642" cy="3828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329" y="3838318"/>
            <a:ext cx="343594" cy="3596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/>
          <p:nvPr/>
        </p:nvSpPr>
        <p:spPr>
          <a:xfrm>
            <a:off x="3588950" y="2315925"/>
            <a:ext cx="1702200" cy="1388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230450" y="3614075"/>
            <a:ext cx="1236375" cy="12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 rot="-5400000">
            <a:off x="3256688" y="3707938"/>
            <a:ext cx="234000" cy="343800"/>
          </a:xfrm>
          <a:prstGeom prst="flowChartDelay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3201788" y="3996850"/>
            <a:ext cx="343800" cy="426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rot="5400000">
            <a:off x="3494048" y="3893753"/>
            <a:ext cx="86100" cy="55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3474325" y="2315925"/>
            <a:ext cx="1927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dk1"/>
                </a:solidFill>
              </a:rPr>
              <a:t>Tracking mode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dk1"/>
                </a:solidFill>
              </a:rPr>
              <a:t>IDLE return …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dk1"/>
                </a:solidFill>
              </a:rPr>
              <a:t>Manual mode 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dk1"/>
                </a:solidFill>
              </a:rPr>
              <a:t>Obstacle detected 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dk1"/>
                </a:solidFill>
              </a:rPr>
              <a:t>…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dk1"/>
                </a:solidFill>
              </a:rPr>
              <a:t>…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5678263" y="3163225"/>
            <a:ext cx="295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5909363" y="3300950"/>
            <a:ext cx="295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5973463" y="3027225"/>
            <a:ext cx="295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2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205" name="Google Shape;205;p22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Improve vocal feedback :</a:t>
              </a:r>
              <a:r>
                <a:rPr i="1" lang="fr">
                  <a:solidFill>
                    <a:schemeClr val="lt1"/>
                  </a:solidFill>
                </a:rPr>
                <a:t> As a user, I want the Xcar to be able to warn me of current state changing and system checking : Arthur </a:t>
              </a:r>
              <a:r>
                <a:rPr i="1" lang="fr">
                  <a:solidFill>
                    <a:schemeClr val="lt1"/>
                  </a:solidFill>
                </a:rPr>
                <a:t>- Baptiste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207" name="Google Shape;207;p22"/>
          <p:cNvSpPr txBox="1"/>
          <p:nvPr/>
        </p:nvSpPr>
        <p:spPr>
          <a:xfrm>
            <a:off x="621275" y="1743550"/>
            <a:ext cx="61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 </a:t>
            </a:r>
            <a:r>
              <a:rPr lang="fr"/>
              <a:t>- Warn the user when there is a low level of battery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22675" y="1850662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9" name="Google Shape;209;p22"/>
          <p:cNvSpPr/>
          <p:nvPr/>
        </p:nvSpPr>
        <p:spPr>
          <a:xfrm>
            <a:off x="520300" y="869650"/>
            <a:ext cx="412800" cy="4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7233050" y="1743550"/>
            <a:ext cx="3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4</a:t>
            </a:r>
            <a:r>
              <a:rPr lang="fr">
                <a:solidFill>
                  <a:schemeClr val="dk1"/>
                </a:solidFill>
              </a:rPr>
              <a:t> Story Points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2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Next Sprint : story 1</a:t>
            </a:r>
            <a:endParaRPr sz="1979"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81" y="864575"/>
            <a:ext cx="378600" cy="37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124" y="3132201"/>
            <a:ext cx="1536175" cy="16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4908440" y="3515205"/>
            <a:ext cx="295200" cy="384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5834138" y="4087934"/>
            <a:ext cx="66690" cy="69822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886167" y="4103716"/>
            <a:ext cx="33642" cy="3828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4352073" y="4103707"/>
            <a:ext cx="66690" cy="69822"/>
          </a:xfrm>
          <a:prstGeom prst="flowChartTerminator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4336126" y="4119488"/>
            <a:ext cx="33642" cy="38286"/>
          </a:xfrm>
          <a:prstGeom prst="flowChartTerminator">
            <a:avLst/>
          </a:prstGeom>
          <a:solidFill>
            <a:srgbClr val="85858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304" y="3352468"/>
            <a:ext cx="343594" cy="3596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/>
          <p:nvPr/>
        </p:nvSpPr>
        <p:spPr>
          <a:xfrm>
            <a:off x="5247925" y="2731075"/>
            <a:ext cx="1702200" cy="487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Low Battery </a:t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 rot="-5400000">
            <a:off x="4915663" y="3222088"/>
            <a:ext cx="234000" cy="343800"/>
          </a:xfrm>
          <a:prstGeom prst="flowChartDelay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4860763" y="3511000"/>
            <a:ext cx="343800" cy="42600"/>
          </a:xfrm>
          <a:prstGeom prst="roundRect">
            <a:avLst>
              <a:gd fmla="val 16667" name="adj"/>
            </a:avLst>
          </a:prstGeom>
          <a:solidFill>
            <a:srgbClr val="B2B2B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 rot="5400000">
            <a:off x="5153023" y="3407903"/>
            <a:ext cx="86100" cy="55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500" y="3350588"/>
            <a:ext cx="1171200" cy="11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3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230" name="Google Shape;230;p23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System checking :</a:t>
              </a:r>
              <a:r>
                <a:rPr i="1" lang="fr">
                  <a:solidFill>
                    <a:schemeClr val="lt1"/>
                  </a:solidFill>
                </a:rPr>
                <a:t> As a user, I want to check that the system is </a:t>
              </a:r>
              <a:r>
                <a:rPr i="1" lang="fr">
                  <a:solidFill>
                    <a:schemeClr val="lt1"/>
                  </a:solidFill>
                </a:rPr>
                <a:t>functioning</a:t>
              </a:r>
              <a:r>
                <a:rPr i="1" lang="fr">
                  <a:solidFill>
                    <a:schemeClr val="lt1"/>
                  </a:solidFill>
                </a:rPr>
                <a:t> correctly and that all sensors are operational: Baptiste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232" name="Google Shape;232;p23"/>
          <p:cNvSpPr txBox="1"/>
          <p:nvPr/>
        </p:nvSpPr>
        <p:spPr>
          <a:xfrm>
            <a:off x="595650" y="1590188"/>
            <a:ext cx="473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Detect when a sensor has stopped to work correctly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383850" y="1673312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4" name="Google Shape;234;p23"/>
          <p:cNvSpPr/>
          <p:nvPr/>
        </p:nvSpPr>
        <p:spPr>
          <a:xfrm>
            <a:off x="520300" y="869650"/>
            <a:ext cx="412800" cy="4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83850" y="2369325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6" name="Google Shape;236;p23"/>
          <p:cNvSpPr txBox="1"/>
          <p:nvPr/>
        </p:nvSpPr>
        <p:spPr>
          <a:xfrm>
            <a:off x="595650" y="2264713"/>
            <a:ext cx="473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Display the information on the web interface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150" y="3403775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3"/>
          <p:cNvCxnSpPr/>
          <p:nvPr/>
        </p:nvCxnSpPr>
        <p:spPr>
          <a:xfrm>
            <a:off x="1397250" y="3391875"/>
            <a:ext cx="1458000" cy="140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3"/>
          <p:cNvCxnSpPr/>
          <p:nvPr/>
        </p:nvCxnSpPr>
        <p:spPr>
          <a:xfrm flipH="1" rot="10800000">
            <a:off x="1366875" y="3391950"/>
            <a:ext cx="1427700" cy="140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" name="Google Shape;2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361" y="3319950"/>
            <a:ext cx="2818749" cy="14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7725" y="3335850"/>
            <a:ext cx="1519500" cy="15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/>
        </p:nvSpPr>
        <p:spPr>
          <a:xfrm>
            <a:off x="582366" y="2825013"/>
            <a:ext cx="58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3</a:t>
            </a:r>
            <a:r>
              <a:rPr lang="fr"/>
              <a:t>- Add obstacle detection in front of the car (tracking mode)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83850" y="2942888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4" name="Google Shape;244;p23"/>
          <p:cNvSpPr txBox="1"/>
          <p:nvPr>
            <p:ph idx="2" type="body"/>
          </p:nvPr>
        </p:nvSpPr>
        <p:spPr>
          <a:xfrm>
            <a:off x="1584024" y="173175"/>
            <a:ext cx="3935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879"/>
              <a:t>Story 2 : System Checking</a:t>
            </a:r>
            <a:endParaRPr sz="18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879"/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0900" y="173175"/>
            <a:ext cx="4497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850" y="851200"/>
            <a:ext cx="449700" cy="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6EB7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