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0279975" cy="42805350"/>
  <p:notesSz cx="10234613" cy="14662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198E4"/>
    <a:srgbClr val="FFFF99"/>
    <a:srgbClr val="FFFF66"/>
    <a:srgbClr val="CCFFCC"/>
    <a:srgbClr val="000099"/>
    <a:srgbClr val="A50021"/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485" autoAdjust="0"/>
    <p:restoredTop sz="88917" autoAdjust="0"/>
  </p:normalViewPr>
  <p:slideViewPr>
    <p:cSldViewPr>
      <p:cViewPr>
        <p:scale>
          <a:sx n="25" d="100"/>
          <a:sy n="25" d="100"/>
        </p:scale>
        <p:origin x="1104" y="-3980"/>
      </p:cViewPr>
      <p:guideLst>
        <p:guide orient="horz" pos="13482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1713" y="13296900"/>
            <a:ext cx="25736550" cy="917575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838" y="24257000"/>
            <a:ext cx="21196300" cy="10937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92652-363B-463A-853D-6FA33C9C80C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253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00834-2EE9-47E1-995A-C7708532E4A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527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F9CFD-652B-46DE-AC5D-4CDC9F9A5409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26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A64414-9977-448F-8749-E73C9A54D4D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53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363" y="27506613"/>
            <a:ext cx="25738137" cy="85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363" y="18141950"/>
            <a:ext cx="25738137" cy="93646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A953A-7256-4E95-AAD0-772531BB2D5A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717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9313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16188" y="9986963"/>
            <a:ext cx="13549312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3E733-A5C7-4E3D-80FC-02147BF6AC1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1496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2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2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288" y="13574713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4D68A-AB22-4238-93AD-A6BA2AF56AFB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4542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7EF52-55CD-4A7B-A8CB-9637B62721F4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0636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F0308-1D00-4E21-911F-C3C940D7025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9884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3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61563" cy="2928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B7897-9483-4640-BE4A-CE5DC9B5789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37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663" y="29964063"/>
            <a:ext cx="18167350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4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663" y="33501013"/>
            <a:ext cx="18167350" cy="5024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4F394-CC82-4FB2-8624-913D236A0E5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0983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6963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les styles du texte du masque</a:t>
            </a:r>
          </a:p>
          <a:p>
            <a:pPr lvl="1"/>
            <a:r>
              <a:rPr lang="en-US" altLang="fr-FR"/>
              <a:t>Deuxième niveau</a:t>
            </a:r>
          </a:p>
          <a:p>
            <a:pPr lvl="2"/>
            <a:r>
              <a:rPr lang="en-US" altLang="fr-FR"/>
              <a:t>Troisième niveau</a:t>
            </a:r>
          </a:p>
          <a:p>
            <a:pPr lvl="3"/>
            <a:r>
              <a:rPr lang="en-US" altLang="fr-FR"/>
              <a:t>Quatrième niveau</a:t>
            </a:r>
          </a:p>
          <a:p>
            <a:pPr lvl="4"/>
            <a:r>
              <a:rPr lang="en-US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1063"/>
            <a:ext cx="70659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>
            <a:lvl1pPr>
              <a:defRPr sz="6400" i="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1063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>
            <a:lvl1pPr algn="ctr">
              <a:defRPr sz="6400" i="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9538" y="38981063"/>
            <a:ext cx="70659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>
            <a:lvl1pPr algn="r">
              <a:defRPr sz="6400" i="0"/>
            </a:lvl1pPr>
          </a:lstStyle>
          <a:p>
            <a:fld id="{7F9D785F-8E01-4AE3-9574-1F071CBFDB9F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51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6163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512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4575" algn="l" defTabSz="417512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6364123" y="41976675"/>
            <a:ext cx="129986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fr-FR" altLang="fr-FR" sz="440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Présentation des stages de 4</a:t>
            </a:r>
            <a:r>
              <a:rPr lang="fr-FR" altLang="fr-FR" sz="4400" baseline="3000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ème</a:t>
            </a:r>
            <a:r>
              <a:rPr lang="fr-FR" altLang="fr-FR" sz="440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année </a:t>
            </a:r>
            <a:r>
              <a:rPr lang="fr-FR" altLang="fr-FR" sz="440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2022- 2023</a:t>
            </a:r>
            <a:endParaRPr lang="fr-FR" altLang="fr-FR" sz="4400" dirty="0">
              <a:solidFill>
                <a:schemeClr val="bg1">
                  <a:lumMod val="50000"/>
                </a:schemeClr>
              </a:solidFill>
              <a:ea typeface="MS PGothic" pitchFamily="34" charset="-128"/>
            </a:endParaRPr>
          </a:p>
        </p:txBody>
      </p:sp>
      <p:pic>
        <p:nvPicPr>
          <p:cNvPr id="20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69888"/>
            <a:ext cx="41989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ZoneTexte 3"/>
          <p:cNvSpPr txBox="1">
            <a:spLocks noChangeArrowheads="1"/>
          </p:cNvSpPr>
          <p:nvPr/>
        </p:nvSpPr>
        <p:spPr bwMode="auto">
          <a:xfrm>
            <a:off x="15644813" y="4264025"/>
            <a:ext cx="18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6000"/>
          </a:p>
        </p:txBody>
      </p:sp>
      <p:sp>
        <p:nvSpPr>
          <p:cNvPr id="2058" name="ZoneTexte 4"/>
          <p:cNvSpPr txBox="1">
            <a:spLocks noChangeArrowheads="1"/>
          </p:cNvSpPr>
          <p:nvPr/>
        </p:nvSpPr>
        <p:spPr bwMode="auto">
          <a:xfrm>
            <a:off x="21672093" y="785584"/>
            <a:ext cx="412003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4000"/>
              <a:t>Thomas Loïc - IR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4000"/>
              <a:t>LAAS-CNRS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r-FR" sz="6000" dirty="0">
              <a:solidFill>
                <a:srgbClr val="C00000"/>
              </a:solidFill>
            </a:endParaRPr>
          </a:p>
        </p:txBody>
      </p:sp>
      <p:sp>
        <p:nvSpPr>
          <p:cNvPr id="2059" name="Rectangle 5"/>
          <p:cNvSpPr>
            <a:spLocks noChangeArrowheads="1"/>
          </p:cNvSpPr>
          <p:nvPr/>
        </p:nvSpPr>
        <p:spPr bwMode="auto">
          <a:xfrm>
            <a:off x="1312424" y="2972849"/>
            <a:ext cx="27579638" cy="439091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defTabSz="4175125"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5125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5125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5125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5125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400" b="1" i="0" dirty="0" err="1"/>
              <a:t>Trouver</a:t>
            </a:r>
            <a:r>
              <a:rPr lang="en-GB" sz="4400" b="1" i="0" dirty="0"/>
              <a:t> </a:t>
            </a:r>
            <a:r>
              <a:rPr lang="en-GB" sz="4400" b="1" i="0" dirty="0" err="1"/>
              <a:t>une</a:t>
            </a:r>
            <a:r>
              <a:rPr lang="en-GB" sz="4400" b="1" i="0" dirty="0"/>
              <a:t> </a:t>
            </a:r>
            <a:r>
              <a:rPr lang="en-GB" sz="4400" b="1" i="0" dirty="0" err="1"/>
              <a:t>méthode</a:t>
            </a:r>
            <a:r>
              <a:rPr lang="en-GB" sz="4400" b="1" i="0" dirty="0"/>
              <a:t> </a:t>
            </a:r>
            <a:r>
              <a:rPr lang="en-GB" sz="4400" b="1" i="0" dirty="0" err="1"/>
              <a:t>d’allocation</a:t>
            </a:r>
            <a:r>
              <a:rPr lang="en-GB" sz="4400" b="1" i="0" dirty="0"/>
              <a:t> </a:t>
            </a:r>
            <a:r>
              <a:rPr lang="en-GB" sz="4400" b="1" i="0" dirty="0" err="1"/>
              <a:t>mémoire</a:t>
            </a:r>
            <a:r>
              <a:rPr lang="en-GB" sz="4400" b="1" i="0" dirty="0"/>
              <a:t> </a:t>
            </a:r>
            <a:r>
              <a:rPr lang="en-GB" sz="4400" b="1" i="0" dirty="0" err="1"/>
              <a:t>afin</a:t>
            </a:r>
            <a:r>
              <a:rPr lang="en-GB" sz="4400" b="1" i="0" dirty="0"/>
              <a:t> de minimiser la consummation </a:t>
            </a:r>
            <a:r>
              <a:rPr lang="en-GB" sz="4400" b="1" i="0" dirty="0" err="1"/>
              <a:t>électrique</a:t>
            </a:r>
            <a:r>
              <a:rPr lang="en-GB" sz="4400" b="1" i="0" dirty="0"/>
              <a:t> d’un </a:t>
            </a:r>
            <a:r>
              <a:rPr lang="en-GB" sz="4400" b="1" i="0" dirty="0" err="1"/>
              <a:t>système</a:t>
            </a:r>
            <a:r>
              <a:rPr lang="en-GB" sz="4400" b="1" i="0" dirty="0"/>
              <a:t> temps reel.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sz="4400" b="1" i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sz="4400" b="1" i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400" i="0" dirty="0"/>
              <a:t>Des tests </a:t>
            </a:r>
            <a:r>
              <a:rPr lang="en-GB" sz="4400" i="0" dirty="0" err="1"/>
              <a:t>seront</a:t>
            </a:r>
            <a:r>
              <a:rPr lang="en-GB" sz="4400" i="0" dirty="0"/>
              <a:t> fait sur les </a:t>
            </a:r>
            <a:r>
              <a:rPr lang="en-GB" sz="4400" i="0" dirty="0" err="1"/>
              <a:t>microproceseurs</a:t>
            </a:r>
            <a:r>
              <a:rPr lang="en-GB" sz="4400" i="0" dirty="0"/>
              <a:t> STM32G431KB et STM32F303. La consummation </a:t>
            </a:r>
            <a:r>
              <a:rPr lang="en-GB" sz="4400" i="0" dirty="0" err="1"/>
              <a:t>électrique</a:t>
            </a:r>
            <a:r>
              <a:rPr lang="en-GB" sz="4400" i="0" dirty="0"/>
              <a:t> a </a:t>
            </a:r>
            <a:r>
              <a:rPr lang="en-GB" sz="4400" i="0" dirty="0" err="1"/>
              <a:t>été</a:t>
            </a:r>
            <a:r>
              <a:rPr lang="en-GB" sz="4400" i="0" dirty="0"/>
              <a:t> </a:t>
            </a:r>
            <a:r>
              <a:rPr lang="en-GB" sz="4400" i="0" dirty="0" err="1"/>
              <a:t>relevée</a:t>
            </a:r>
            <a:r>
              <a:rPr lang="en-GB" sz="4400" i="0" dirty="0"/>
              <a:t> grâce au NUCLEO-LPM01A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sz="6000" i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fr-FR" sz="6000" i="0" dirty="0"/>
          </a:p>
        </p:txBody>
      </p:sp>
      <p:pic>
        <p:nvPicPr>
          <p:cNvPr id="2062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81113"/>
            <a:ext cx="302577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4" descr="S:\serv_com\01_CHARTE-INSA-Rennes\2014\08_Modèles-PPT\Triangle-bas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557338" y="41976675"/>
            <a:ext cx="3432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4" name="Groupe 27"/>
          <p:cNvGrpSpPr>
            <a:grpSpLocks/>
          </p:cNvGrpSpPr>
          <p:nvPr/>
        </p:nvGrpSpPr>
        <p:grpSpPr bwMode="auto">
          <a:xfrm>
            <a:off x="25796875" y="0"/>
            <a:ext cx="4464050" cy="2968625"/>
            <a:chOff x="3563886" y="-7634"/>
            <a:chExt cx="5599613" cy="3923411"/>
          </a:xfrm>
        </p:grpSpPr>
        <p:sp>
          <p:nvSpPr>
            <p:cNvPr id="29" name="Triangle isocèle 10"/>
            <p:cNvSpPr/>
            <p:nvPr/>
          </p:nvSpPr>
          <p:spPr>
            <a:xfrm rot="16200000">
              <a:off x="4399012" y="-842760"/>
              <a:ext cx="3923411" cy="5593663"/>
            </a:xfrm>
            <a:custGeom>
              <a:avLst/>
              <a:gdLst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7304492 w 7304492"/>
                <a:gd name="connsiteY2" fmla="*/ 7085811 h 7085811"/>
                <a:gd name="connsiteX3" fmla="*/ 0 w 7304492"/>
                <a:gd name="connsiteY3" fmla="*/ 7085811 h 7085811"/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4862555 w 7304492"/>
                <a:gd name="connsiteY2" fmla="*/ 2355029 h 7085811"/>
                <a:gd name="connsiteX3" fmla="*/ 7304492 w 7304492"/>
                <a:gd name="connsiteY3" fmla="*/ 7085811 h 7085811"/>
                <a:gd name="connsiteX4" fmla="*/ 0 w 7304492"/>
                <a:gd name="connsiteY4" fmla="*/ 7085811 h 7085811"/>
                <a:gd name="connsiteX0" fmla="*/ 0 w 7304492"/>
                <a:gd name="connsiteY0" fmla="*/ 7085811 h 7092282"/>
                <a:gd name="connsiteX1" fmla="*/ 3652246 w 7304492"/>
                <a:gd name="connsiteY1" fmla="*/ 0 h 7092282"/>
                <a:gd name="connsiteX2" fmla="*/ 4862555 w 7304492"/>
                <a:gd name="connsiteY2" fmla="*/ 2355029 h 7092282"/>
                <a:gd name="connsiteX3" fmla="*/ 7304492 w 7304492"/>
                <a:gd name="connsiteY3" fmla="*/ 7085811 h 7092282"/>
                <a:gd name="connsiteX4" fmla="*/ 4840524 w 7304492"/>
                <a:gd name="connsiteY4" fmla="*/ 7092282 h 7092282"/>
                <a:gd name="connsiteX5" fmla="*/ 0 w 7304492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47730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57148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111136"/>
                <a:gd name="connsiteX1" fmla="*/ 3652246 w 4862555"/>
                <a:gd name="connsiteY1" fmla="*/ 0 h 7111136"/>
                <a:gd name="connsiteX2" fmla="*/ 4862555 w 4862555"/>
                <a:gd name="connsiteY2" fmla="*/ 2355029 h 7111136"/>
                <a:gd name="connsiteX3" fmla="*/ 4857148 w 4862555"/>
                <a:gd name="connsiteY3" fmla="*/ 4794303 h 7111136"/>
                <a:gd name="connsiteX4" fmla="*/ 4859360 w 4862555"/>
                <a:gd name="connsiteY4" fmla="*/ 7111136 h 7111136"/>
                <a:gd name="connsiteX5" fmla="*/ 0 w 4862555"/>
                <a:gd name="connsiteY5" fmla="*/ 7085811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4303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9016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871972 w 4873486"/>
                <a:gd name="connsiteY2" fmla="*/ 2326748 h 7111136"/>
                <a:gd name="connsiteX3" fmla="*/ 4871274 w 4873486"/>
                <a:gd name="connsiteY3" fmla="*/ 4799016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5163"/>
                <a:gd name="connsiteY0" fmla="*/ 7104665 h 7111136"/>
                <a:gd name="connsiteX1" fmla="*/ 3666372 w 4875163"/>
                <a:gd name="connsiteY1" fmla="*/ 0 h 7111136"/>
                <a:gd name="connsiteX2" fmla="*/ 4871972 w 4875163"/>
                <a:gd name="connsiteY2" fmla="*/ 2326748 h 7111136"/>
                <a:gd name="connsiteX3" fmla="*/ 4871274 w 4875163"/>
                <a:gd name="connsiteY3" fmla="*/ 4799016 h 7111136"/>
                <a:gd name="connsiteX4" fmla="*/ 4873486 w 4875163"/>
                <a:gd name="connsiteY4" fmla="*/ 7111136 h 7111136"/>
                <a:gd name="connsiteX5" fmla="*/ 0 w 4875163"/>
                <a:gd name="connsiteY5" fmla="*/ 7104665 h 7111136"/>
                <a:gd name="connsiteX0" fmla="*/ 0 w 4984444"/>
                <a:gd name="connsiteY0" fmla="*/ 7104665 h 7111136"/>
                <a:gd name="connsiteX1" fmla="*/ 3666372 w 4984444"/>
                <a:gd name="connsiteY1" fmla="*/ 0 h 7111136"/>
                <a:gd name="connsiteX2" fmla="*/ 4871972 w 4984444"/>
                <a:gd name="connsiteY2" fmla="*/ 2326748 h 7111136"/>
                <a:gd name="connsiteX3" fmla="*/ 4984287 w 4984444"/>
                <a:gd name="connsiteY3" fmla="*/ 4817872 h 7111136"/>
                <a:gd name="connsiteX4" fmla="*/ 4873486 w 4984444"/>
                <a:gd name="connsiteY4" fmla="*/ 7111136 h 7111136"/>
                <a:gd name="connsiteX5" fmla="*/ 0 w 4984444"/>
                <a:gd name="connsiteY5" fmla="*/ 7104665 h 7111136"/>
                <a:gd name="connsiteX0" fmla="*/ 0 w 4875164"/>
                <a:gd name="connsiteY0" fmla="*/ 7104665 h 7111136"/>
                <a:gd name="connsiteX1" fmla="*/ 3666372 w 4875164"/>
                <a:gd name="connsiteY1" fmla="*/ 0 h 7111136"/>
                <a:gd name="connsiteX2" fmla="*/ 4871972 w 4875164"/>
                <a:gd name="connsiteY2" fmla="*/ 2326748 h 7111136"/>
                <a:gd name="connsiteX3" fmla="*/ 4871276 w 4875164"/>
                <a:gd name="connsiteY3" fmla="*/ 4836728 h 7111136"/>
                <a:gd name="connsiteX4" fmla="*/ 4873486 w 4875164"/>
                <a:gd name="connsiteY4" fmla="*/ 7111136 h 7111136"/>
                <a:gd name="connsiteX5" fmla="*/ 0 w 4875164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871276 w 4873486"/>
                <a:gd name="connsiteY3" fmla="*/ 4836728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719025 w 4873486"/>
                <a:gd name="connsiteY3" fmla="*/ 4693853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720435"/>
                <a:gd name="connsiteY0" fmla="*/ 7104665 h 7104665"/>
                <a:gd name="connsiteX1" fmla="*/ 3666372 w 4720435"/>
                <a:gd name="connsiteY1" fmla="*/ 0 h 7104665"/>
                <a:gd name="connsiteX2" fmla="*/ 4710205 w 4720435"/>
                <a:gd name="connsiteY2" fmla="*/ 2021948 h 7104665"/>
                <a:gd name="connsiteX3" fmla="*/ 4719025 w 4720435"/>
                <a:gd name="connsiteY3" fmla="*/ 4693853 h 7104665"/>
                <a:gd name="connsiteX4" fmla="*/ 4711719 w 4720435"/>
                <a:gd name="connsiteY4" fmla="*/ 5606186 h 7104665"/>
                <a:gd name="connsiteX5" fmla="*/ 0 w 4720435"/>
                <a:gd name="connsiteY5" fmla="*/ 7104665 h 7104665"/>
                <a:gd name="connsiteX0" fmla="*/ 0 w 3940147"/>
                <a:gd name="connsiteY0" fmla="*/ 5571143 h 5606186"/>
                <a:gd name="connsiteX1" fmla="*/ 2886084 w 3940147"/>
                <a:gd name="connsiteY1" fmla="*/ 0 h 5606186"/>
                <a:gd name="connsiteX2" fmla="*/ 3929917 w 3940147"/>
                <a:gd name="connsiteY2" fmla="*/ 2021948 h 5606186"/>
                <a:gd name="connsiteX3" fmla="*/ 3938737 w 3940147"/>
                <a:gd name="connsiteY3" fmla="*/ 4693853 h 5606186"/>
                <a:gd name="connsiteX4" fmla="*/ 3931431 w 3940147"/>
                <a:gd name="connsiteY4" fmla="*/ 5606186 h 5606186"/>
                <a:gd name="connsiteX5" fmla="*/ 0 w 3940147"/>
                <a:gd name="connsiteY5" fmla="*/ 5571143 h 5606186"/>
                <a:gd name="connsiteX0" fmla="*/ 0 w 3939313"/>
                <a:gd name="connsiteY0" fmla="*/ 5571143 h 5606186"/>
                <a:gd name="connsiteX1" fmla="*/ 2886084 w 3939313"/>
                <a:gd name="connsiteY1" fmla="*/ 0 h 5606186"/>
                <a:gd name="connsiteX2" fmla="*/ 3910886 w 3939313"/>
                <a:gd name="connsiteY2" fmla="*/ 2002898 h 5606186"/>
                <a:gd name="connsiteX3" fmla="*/ 3938737 w 3939313"/>
                <a:gd name="connsiteY3" fmla="*/ 4693853 h 5606186"/>
                <a:gd name="connsiteX4" fmla="*/ 3931431 w 3939313"/>
                <a:gd name="connsiteY4" fmla="*/ 5606186 h 5606186"/>
                <a:gd name="connsiteX5" fmla="*/ 0 w 3939313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02898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12966"/>
                <a:gd name="connsiteY0" fmla="*/ 5571143 h 5609320"/>
                <a:gd name="connsiteX1" fmla="*/ 2886084 w 3912966"/>
                <a:gd name="connsiteY1" fmla="*/ 0 h 5609320"/>
                <a:gd name="connsiteX2" fmla="*/ 3910886 w 3912966"/>
                <a:gd name="connsiteY2" fmla="*/ 2012295 h 5609320"/>
                <a:gd name="connsiteX3" fmla="*/ 3910192 w 3912966"/>
                <a:gd name="connsiteY3" fmla="*/ 4703381 h 5609320"/>
                <a:gd name="connsiteX4" fmla="*/ 3868863 w 3912966"/>
                <a:gd name="connsiteY4" fmla="*/ 5609320 h 5609320"/>
                <a:gd name="connsiteX5" fmla="*/ 0 w 3912966"/>
                <a:gd name="connsiteY5" fmla="*/ 5571143 h 5609320"/>
                <a:gd name="connsiteX0" fmla="*/ 0 w 3915790"/>
                <a:gd name="connsiteY0" fmla="*/ 5571143 h 5593663"/>
                <a:gd name="connsiteX1" fmla="*/ 2886084 w 3915790"/>
                <a:gd name="connsiteY1" fmla="*/ 0 h 5593663"/>
                <a:gd name="connsiteX2" fmla="*/ 3910886 w 3915790"/>
                <a:gd name="connsiteY2" fmla="*/ 2012295 h 5593663"/>
                <a:gd name="connsiteX3" fmla="*/ 3910192 w 3915790"/>
                <a:gd name="connsiteY3" fmla="*/ 4703381 h 5593663"/>
                <a:gd name="connsiteX4" fmla="*/ 3915790 w 3915790"/>
                <a:gd name="connsiteY4" fmla="*/ 5593663 h 5593663"/>
                <a:gd name="connsiteX5" fmla="*/ 0 w 3915790"/>
                <a:gd name="connsiteY5" fmla="*/ 5571143 h 5593663"/>
                <a:gd name="connsiteX0" fmla="*/ 0 w 3916271"/>
                <a:gd name="connsiteY0" fmla="*/ 5571143 h 5593663"/>
                <a:gd name="connsiteX1" fmla="*/ 2886084 w 3916271"/>
                <a:gd name="connsiteY1" fmla="*/ 0 h 5593663"/>
                <a:gd name="connsiteX2" fmla="*/ 3910886 w 3916271"/>
                <a:gd name="connsiteY2" fmla="*/ 2012295 h 5593663"/>
                <a:gd name="connsiteX3" fmla="*/ 3910192 w 3916271"/>
                <a:gd name="connsiteY3" fmla="*/ 4703381 h 5593663"/>
                <a:gd name="connsiteX4" fmla="*/ 3915790 w 3916271"/>
                <a:gd name="connsiteY4" fmla="*/ 5593663 h 5593663"/>
                <a:gd name="connsiteX5" fmla="*/ 0 w 3916271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583" h="5593663">
                  <a:moveTo>
                    <a:pt x="0" y="5571143"/>
                  </a:moveTo>
                  <a:lnTo>
                    <a:pt x="2886084" y="0"/>
                  </a:lnTo>
                  <a:cubicBezTo>
                    <a:pt x="3296866" y="781336"/>
                    <a:pt x="3503232" y="1243485"/>
                    <a:pt x="3914014" y="2024821"/>
                  </a:cubicBezTo>
                  <a:cubicBezTo>
                    <a:pt x="3912240" y="2295005"/>
                    <a:pt x="3918271" y="3614728"/>
                    <a:pt x="3919583" y="4687730"/>
                  </a:cubicBezTo>
                  <a:cubicBezTo>
                    <a:pt x="3917192" y="5350405"/>
                    <a:pt x="3918181" y="5087563"/>
                    <a:pt x="3915790" y="5593663"/>
                  </a:cubicBezTo>
                  <a:lnTo>
                    <a:pt x="0" y="5571143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004D6F">
                    <a:alpha val="90000"/>
                  </a:srgbClr>
                </a:gs>
                <a:gs pos="1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30" name="Triangle isocèle 7"/>
            <p:cNvSpPr/>
            <p:nvPr/>
          </p:nvSpPr>
          <p:spPr>
            <a:xfrm rot="16200000">
              <a:off x="6825055" y="-469057"/>
              <a:ext cx="1874105" cy="2802782"/>
            </a:xfrm>
            <a:custGeom>
              <a:avLst/>
              <a:gdLst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4540840 w 4540840"/>
                <a:gd name="connsiteY2" fmla="*/ 4404897 h 4404897"/>
                <a:gd name="connsiteX3" fmla="*/ 0 w 4540840"/>
                <a:gd name="connsiteY3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0 w 4540840"/>
                <a:gd name="connsiteY4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2933996 w 4540840"/>
                <a:gd name="connsiteY4" fmla="*/ 4404420 h 4404897"/>
                <a:gd name="connsiteX5" fmla="*/ 0 w 4540840"/>
                <a:gd name="connsiteY5" fmla="*/ 4404897 h 4404897"/>
                <a:gd name="connsiteX0" fmla="*/ 0 w 2933997"/>
                <a:gd name="connsiteY0" fmla="*/ 4404897 h 4404897"/>
                <a:gd name="connsiteX1" fmla="*/ 2270420 w 2933997"/>
                <a:gd name="connsiteY1" fmla="*/ 0 h 4404897"/>
                <a:gd name="connsiteX2" fmla="*/ 2933997 w 2933997"/>
                <a:gd name="connsiteY2" fmla="*/ 1284148 h 4404897"/>
                <a:gd name="connsiteX3" fmla="*/ 2933573 w 2933997"/>
                <a:gd name="connsiteY3" fmla="*/ 3532921 h 4404897"/>
                <a:gd name="connsiteX4" fmla="*/ 2933996 w 2933997"/>
                <a:gd name="connsiteY4" fmla="*/ 4404420 h 4404897"/>
                <a:gd name="connsiteX5" fmla="*/ 0 w 2933997"/>
                <a:gd name="connsiteY5" fmla="*/ 4404897 h 4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997" h="4404897">
                  <a:moveTo>
                    <a:pt x="0" y="4404897"/>
                  </a:moveTo>
                  <a:lnTo>
                    <a:pt x="2270420" y="0"/>
                  </a:lnTo>
                  <a:cubicBezTo>
                    <a:pt x="2493183" y="426477"/>
                    <a:pt x="2711234" y="857671"/>
                    <a:pt x="2933997" y="1284148"/>
                  </a:cubicBezTo>
                  <a:cubicBezTo>
                    <a:pt x="2933856" y="2033739"/>
                    <a:pt x="2933714" y="2783330"/>
                    <a:pt x="2933573" y="3532921"/>
                  </a:cubicBezTo>
                  <a:lnTo>
                    <a:pt x="2933996" y="4404420"/>
                  </a:lnTo>
                  <a:lnTo>
                    <a:pt x="0" y="4404897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004D6F">
                    <a:alpha val="86000"/>
                  </a:srgbClr>
                </a:gs>
                <a:gs pos="1000">
                  <a:schemeClr val="bg1">
                    <a:alpha val="3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31" name="Triangle isocèle 30"/>
            <p:cNvSpPr/>
            <p:nvPr/>
          </p:nvSpPr>
          <p:spPr>
            <a:xfrm rot="16200000">
              <a:off x="7319312" y="360679"/>
              <a:ext cx="1872209" cy="1816159"/>
            </a:xfrm>
            <a:prstGeom prst="triangle">
              <a:avLst/>
            </a:prstGeom>
            <a:gradFill flip="none" rotWithShape="1">
              <a:gsLst>
                <a:gs pos="81000">
                  <a:srgbClr val="004D6F">
                    <a:alpha val="79000"/>
                  </a:srgbClr>
                </a:gs>
                <a:gs pos="5000">
                  <a:schemeClr val="bg1">
                    <a:alpha val="3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</a:t>
              </a:r>
            </a:p>
          </p:txBody>
        </p:sp>
      </p:grpSp>
      <p:pic>
        <p:nvPicPr>
          <p:cNvPr id="1026" name="Picture 2" descr="Le LAAS-CNRS – EpiCentre">
            <a:extLst>
              <a:ext uri="{FF2B5EF4-FFF2-40B4-BE49-F238E27FC236}">
                <a16:creationId xmlns:a16="http://schemas.microsoft.com/office/drawing/2014/main" id="{020FCB95-C3C8-95E9-3411-BF30C4D7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70676"/>
            <a:ext cx="4725632" cy="24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6A52CFE-1831-C0AA-7D21-3C76A49ABF9B}"/>
              </a:ext>
            </a:extLst>
          </p:cNvPr>
          <p:cNvSpPr txBox="1"/>
          <p:nvPr/>
        </p:nvSpPr>
        <p:spPr>
          <a:xfrm>
            <a:off x="9076472" y="606708"/>
            <a:ext cx="12127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6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Energy-aware memory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 in real-time systems</a:t>
            </a:r>
            <a:endParaRPr lang="en-US" alt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801A273-21D9-A274-8C8C-E6AA9D5FC580}"/>
              </a:ext>
            </a:extLst>
          </p:cNvPr>
          <p:cNvCxnSpPr/>
          <p:nvPr/>
        </p:nvCxnSpPr>
        <p:spPr bwMode="auto">
          <a:xfrm>
            <a:off x="1915925" y="7649147"/>
            <a:ext cx="26976137" cy="0"/>
          </a:xfrm>
          <a:prstGeom prst="line">
            <a:avLst/>
          </a:prstGeom>
          <a:ln w="57150">
            <a:prstDash val="dash"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32D51BC-408D-6A94-71F6-F0900F46C08E}"/>
              </a:ext>
            </a:extLst>
          </p:cNvPr>
          <p:cNvCxnSpPr>
            <a:cxnSpLocks/>
          </p:cNvCxnSpPr>
          <p:nvPr/>
        </p:nvCxnSpPr>
        <p:spPr bwMode="auto">
          <a:xfrm>
            <a:off x="15139987" y="8441235"/>
            <a:ext cx="0" cy="32259584"/>
          </a:xfrm>
          <a:prstGeom prst="line">
            <a:avLst/>
          </a:prstGeom>
          <a:ln w="571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32898C2-2DFD-C10F-CBB9-D6F5FCBDC840}"/>
              </a:ext>
            </a:extLst>
          </p:cNvPr>
          <p:cNvGrpSpPr/>
          <p:nvPr/>
        </p:nvGrpSpPr>
        <p:grpSpPr>
          <a:xfrm>
            <a:off x="590030" y="16879918"/>
            <a:ext cx="14058825" cy="9996240"/>
            <a:chOff x="735175" y="8094068"/>
            <a:chExt cx="14058825" cy="999624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2EF101F-8330-29BA-9E2D-602C80C41682}"/>
                </a:ext>
              </a:extLst>
            </p:cNvPr>
            <p:cNvSpPr txBox="1"/>
            <p:nvPr/>
          </p:nvSpPr>
          <p:spPr>
            <a:xfrm>
              <a:off x="3224676" y="8094068"/>
              <a:ext cx="99002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Mesures sur les microprocesseurs</a:t>
              </a:r>
              <a:endPara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Image 22" descr="Une image contenant Appareils électroniques, Ingénierie électronique, Composant électronique, Composant de circuit&#10;&#10;Description générée automatiquement">
              <a:extLst>
                <a:ext uri="{FF2B5EF4-FFF2-40B4-BE49-F238E27FC236}">
                  <a16:creationId xmlns:a16="http://schemas.microsoft.com/office/drawing/2014/main" id="{47D78A8A-EDE1-B319-189F-F4032112F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9" t="7197" r="5088" b="7808"/>
            <a:stretch/>
          </p:blipFill>
          <p:spPr>
            <a:xfrm>
              <a:off x="735175" y="9388665"/>
              <a:ext cx="3432174" cy="4752529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33" name="Image 32" descr="Une image contenant Appareils électroniques, Ingénierie électronique, Composant de circuit, Composant électronique">
              <a:extLst>
                <a:ext uri="{FF2B5EF4-FFF2-40B4-BE49-F238E27FC236}">
                  <a16:creationId xmlns:a16="http://schemas.microsoft.com/office/drawing/2014/main" id="{81E90A1F-3AED-150F-9328-385F677C5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3" t="11590" b="13716"/>
            <a:stretch/>
          </p:blipFill>
          <p:spPr>
            <a:xfrm>
              <a:off x="735176" y="14216900"/>
              <a:ext cx="3488628" cy="3873408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FB97067-5140-6F0A-E4BD-30A2BE08D920}"/>
                </a:ext>
              </a:extLst>
            </p:cNvPr>
            <p:cNvSpPr/>
            <p:nvPr/>
          </p:nvSpPr>
          <p:spPr bwMode="auto">
            <a:xfrm>
              <a:off x="2713831" y="9788483"/>
              <a:ext cx="576061" cy="648072"/>
            </a:xfrm>
            <a:prstGeom prst="ellipse">
              <a:avLst/>
            </a:prstGeom>
            <a:solidFill>
              <a:srgbClr val="FF0000">
                <a:alpha val="16078"/>
              </a:srgbClr>
            </a:solidFill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3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</a:t>
              </a:r>
              <a:endParaRPr kumimoji="0" lang="en-GB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A3A6E70-7AF6-1EC8-D3AA-01AC79902B70}"/>
                </a:ext>
              </a:extLst>
            </p:cNvPr>
            <p:cNvSpPr/>
            <p:nvPr/>
          </p:nvSpPr>
          <p:spPr bwMode="auto">
            <a:xfrm>
              <a:off x="1833289" y="14378951"/>
              <a:ext cx="576061" cy="648072"/>
            </a:xfrm>
            <a:prstGeom prst="ellipse">
              <a:avLst/>
            </a:prstGeom>
            <a:solidFill>
              <a:srgbClr val="FF0000">
                <a:alpha val="16078"/>
              </a:srgbClr>
            </a:solidFill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3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</a:t>
              </a:r>
              <a:endParaRPr kumimoji="0" lang="en-GB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CDA1843-0DD0-1596-2A2F-93527A681C22}"/>
                </a:ext>
              </a:extLst>
            </p:cNvPr>
            <p:cNvSpPr/>
            <p:nvPr/>
          </p:nvSpPr>
          <p:spPr bwMode="auto">
            <a:xfrm>
              <a:off x="3245306" y="13206939"/>
              <a:ext cx="576061" cy="648072"/>
            </a:xfrm>
            <a:prstGeom prst="ellipse">
              <a:avLst/>
            </a:prstGeom>
            <a:solidFill>
              <a:srgbClr val="00B050">
                <a:alpha val="16078"/>
              </a:srgbClr>
            </a:solidFill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32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Arial" charset="0"/>
                </a:rPr>
                <a:t>2</a:t>
              </a:r>
              <a:endParaRPr kumimoji="0" lang="en-GB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FFBE54-8DA3-4A88-CBFC-B12B93954845}"/>
                </a:ext>
              </a:extLst>
            </p:cNvPr>
            <p:cNvSpPr/>
            <p:nvPr/>
          </p:nvSpPr>
          <p:spPr bwMode="auto">
            <a:xfrm>
              <a:off x="1627894" y="16927046"/>
              <a:ext cx="576061" cy="648072"/>
            </a:xfrm>
            <a:prstGeom prst="ellipse">
              <a:avLst/>
            </a:prstGeom>
            <a:solidFill>
              <a:srgbClr val="7030A0">
                <a:alpha val="16078"/>
              </a:srgbClr>
            </a:solidFill>
            <a:ln w="571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200" b="1" i="0" dirty="0">
                  <a:solidFill>
                    <a:srgbClr val="7030A0"/>
                  </a:solidFill>
                  <a:latin typeface="Arial" charset="0"/>
                </a:rPr>
                <a:t>3</a:t>
              </a:r>
              <a:endParaRPr kumimoji="0" lang="en-GB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08030B0C-A5DD-18C1-ECF5-A90FDD07EBF7}"/>
                </a:ext>
              </a:extLst>
            </p:cNvPr>
            <p:cNvSpPr txBox="1"/>
            <p:nvPr/>
          </p:nvSpPr>
          <p:spPr>
            <a:xfrm>
              <a:off x="4410795" y="10477415"/>
              <a:ext cx="10383205" cy="747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fr-FR" sz="3200" dirty="0"/>
                <a:t>La carte NUCLEO-LPM01A est connectée au alimente le processeur cible et permet de relever sa consommation. Les informations sont transmises à l’ordinateur par USB</a:t>
              </a:r>
            </a:p>
            <a:p>
              <a:pPr marL="514350" indent="-514350">
                <a:buFont typeface="+mj-lt"/>
                <a:buAutoNum type="arabicPeriod"/>
              </a:pPr>
              <a:endParaRPr lang="fr-FR" sz="3200" dirty="0"/>
            </a:p>
            <a:p>
              <a:pPr marL="514350" indent="-514350">
                <a:buFont typeface="+mj-lt"/>
                <a:buAutoNum type="arabicPeriod"/>
              </a:pPr>
              <a:r>
                <a:rPr lang="fr-FR" sz="3200" dirty="0"/>
                <a:t>Microprocesseurs </a:t>
              </a:r>
              <a:r>
                <a:rPr lang="en-GB" sz="3200" i="0" dirty="0"/>
                <a:t>STM32F303</a:t>
              </a:r>
              <a:r>
                <a:rPr lang="fr-FR" sz="3200" dirty="0"/>
                <a:t> équipé d’une CCM-SRAM de ,,, </a:t>
              </a:r>
              <a:r>
                <a:rPr lang="fr-FR" sz="3200" dirty="0" err="1"/>
                <a:t>kB</a:t>
              </a:r>
              <a:r>
                <a:rPr lang="fr-FR" sz="3200" dirty="0"/>
                <a:t> et pouvant tourner jusqu’à 72MHz</a:t>
              </a:r>
            </a:p>
            <a:p>
              <a:pPr marL="514350" indent="-514350">
                <a:buFont typeface="+mj-lt"/>
                <a:buAutoNum type="arabicPeriod"/>
              </a:pPr>
              <a:endParaRPr lang="fr-FR" sz="3200" dirty="0"/>
            </a:p>
            <a:p>
              <a:pPr marL="514350" indent="-514350">
                <a:buFont typeface="+mj-lt"/>
                <a:buAutoNum type="arabicPeriod"/>
              </a:pPr>
              <a:r>
                <a:rPr lang="fr-FR" sz="3200" dirty="0"/>
                <a:t>Microprocesseur </a:t>
              </a:r>
              <a:r>
                <a:rPr lang="en-GB" sz="3200" i="0" dirty="0"/>
                <a:t>STM32G431KB </a:t>
              </a:r>
              <a:r>
                <a:rPr lang="en-GB" sz="3200" i="0" dirty="0" err="1"/>
                <a:t>ayant</a:t>
              </a:r>
              <a:r>
                <a:rPr lang="en-GB" sz="3200" i="0" dirty="0"/>
                <a:t> </a:t>
              </a:r>
              <a:r>
                <a:rPr lang="en-GB" sz="3200" i="0" dirty="0" err="1"/>
                <a:t>aussi</a:t>
              </a:r>
              <a:r>
                <a:rPr lang="en-GB" sz="3200" i="0" dirty="0"/>
                <a:t> </a:t>
              </a:r>
              <a:r>
                <a:rPr lang="en-GB" sz="3200" i="0" dirty="0" err="1"/>
                <a:t>une</a:t>
              </a:r>
              <a:r>
                <a:rPr lang="en-GB" sz="3200" i="0" dirty="0"/>
                <a:t> CCM-SRAM </a:t>
              </a:r>
              <a:r>
                <a:rPr lang="en-GB" sz="3200" i="0" dirty="0" err="1"/>
                <a:t>mais</a:t>
              </a:r>
              <a:r>
                <a:rPr lang="en-GB" sz="3200" i="0" dirty="0"/>
                <a:t> de ,,, kB. </a:t>
              </a:r>
              <a:r>
                <a:rPr lang="en-GB" sz="3200" i="0" dirty="0" err="1"/>
                <a:t>Contrairement</a:t>
              </a:r>
              <a:r>
                <a:rPr lang="en-GB" sz="3200" i="0" dirty="0"/>
                <a:t> au STM32F il </a:t>
              </a:r>
              <a:r>
                <a:rPr lang="en-GB" sz="3200" i="0" dirty="0" err="1"/>
                <a:t>embarque</a:t>
              </a:r>
              <a:r>
                <a:rPr lang="en-GB" sz="3200" i="0" dirty="0"/>
                <a:t> </a:t>
              </a:r>
              <a:r>
                <a:rPr lang="en-GB" sz="3200" i="0" dirty="0" err="1"/>
                <a:t>d’autres</a:t>
              </a:r>
              <a:r>
                <a:rPr lang="en-GB" sz="3200" i="0" dirty="0"/>
                <a:t> </a:t>
              </a:r>
              <a:r>
                <a:rPr lang="en-GB" sz="3200" i="0" dirty="0" err="1"/>
                <a:t>caractéristiques</a:t>
              </a:r>
              <a:r>
                <a:rPr lang="en-GB" sz="3200" i="0" dirty="0"/>
                <a:t> </a:t>
              </a:r>
              <a:r>
                <a:rPr lang="en-GB" sz="3200" i="0" dirty="0" err="1"/>
                <a:t>comme</a:t>
              </a:r>
              <a:r>
                <a:rPr lang="en-GB" sz="3200" i="0" dirty="0"/>
                <a:t> : </a:t>
              </a:r>
            </a:p>
            <a:p>
              <a:pPr marL="2343150" lvl="4" indent="-514350">
                <a:buFont typeface="Arial" panose="020B0604020202020204" pitchFamily="34" charset="0"/>
                <a:buChar char="•"/>
              </a:pPr>
              <a:r>
                <a:rPr lang="en-GB" sz="3200" i="0" dirty="0"/>
                <a:t>Un cache </a:t>
              </a:r>
              <a:r>
                <a:rPr lang="en-GB" sz="3200" i="0" dirty="0" err="1"/>
                <a:t>d’instructions</a:t>
              </a:r>
              <a:r>
                <a:rPr lang="en-GB" sz="3200" i="0" dirty="0"/>
                <a:t> et de </a:t>
              </a:r>
              <a:r>
                <a:rPr lang="en-GB" sz="3200" i="0" dirty="0" err="1"/>
                <a:t>données</a:t>
              </a:r>
              <a:r>
                <a:rPr lang="en-GB" sz="3200" i="0" dirty="0"/>
                <a:t> </a:t>
              </a:r>
            </a:p>
            <a:p>
              <a:pPr marL="2343150" lvl="4" indent="-514350">
                <a:buFont typeface="Arial" panose="020B0604020202020204" pitchFamily="34" charset="0"/>
                <a:buChar char="•"/>
              </a:pPr>
              <a:r>
                <a:rPr lang="en-GB" sz="3200" i="0" dirty="0"/>
                <a:t>Deux </a:t>
              </a:r>
              <a:r>
                <a:rPr lang="en-GB" sz="3200" i="0" dirty="0" err="1"/>
                <a:t>différentes</a:t>
              </a:r>
              <a:r>
                <a:rPr lang="en-GB" sz="3200" i="0" dirty="0"/>
                <a:t> SRAM (1 et 2) </a:t>
              </a:r>
            </a:p>
            <a:p>
              <a:pPr marL="2343150" lvl="4" indent="-514350">
                <a:buFont typeface="Arial" panose="020B0604020202020204" pitchFamily="34" charset="0"/>
                <a:buChar char="•"/>
              </a:pPr>
              <a:r>
                <a:rPr lang="en-GB" sz="3200" i="0" dirty="0"/>
                <a:t>Une option de PRE-FETCH</a:t>
              </a:r>
              <a:endParaRPr lang="fr-FR" sz="3200" dirty="0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3F8214A-5694-8E24-B6C0-9A66F617A45D}"/>
              </a:ext>
            </a:extLst>
          </p:cNvPr>
          <p:cNvGrpSpPr/>
          <p:nvPr/>
        </p:nvGrpSpPr>
        <p:grpSpPr>
          <a:xfrm>
            <a:off x="1495456" y="8194439"/>
            <a:ext cx="12816823" cy="8577880"/>
            <a:chOff x="1495456" y="8194439"/>
            <a:chExt cx="12816823" cy="8577880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FB0FAB9B-9ED7-3A28-E4CF-6E960D7EA9BC}"/>
                </a:ext>
              </a:extLst>
            </p:cNvPr>
            <p:cNvSpPr txBox="1"/>
            <p:nvPr/>
          </p:nvSpPr>
          <p:spPr>
            <a:xfrm>
              <a:off x="1746998" y="8194439"/>
              <a:ext cx="125652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 CCM-SRAM sur les </a:t>
              </a:r>
              <a:r>
                <a:rPr lang="fr-FR" sz="4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microcontroleurs</a:t>
              </a:r>
              <a:endPara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1B7CAA15-5F28-8B39-4CF8-9D8CF00E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9307" y="9017680"/>
              <a:ext cx="9188695" cy="4099304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60CEE8E-FFEE-1F0B-B656-7D9A7567D912}"/>
                </a:ext>
              </a:extLst>
            </p:cNvPr>
            <p:cNvSpPr txBox="1"/>
            <p:nvPr/>
          </p:nvSpPr>
          <p:spPr>
            <a:xfrm>
              <a:off x="1495456" y="12894334"/>
              <a:ext cx="12708427" cy="3877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3200" dirty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fr-FR" sz="3200" dirty="0"/>
                <a:t>Peux transférer aussi bien des données que des instructions au processeur</a:t>
              </a:r>
            </a:p>
            <a:p>
              <a:endParaRPr lang="fr-FR" sz="3200" dirty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fr-FR" sz="3200" dirty="0"/>
                <a:t>Accès mémoire plus rapide pouvant accélérer l’exécution d’un code 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endParaRPr lang="fr-FR" sz="5400" dirty="0"/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31670F25-10CE-F639-C5C8-24F1C9E36649}"/>
              </a:ext>
            </a:extLst>
          </p:cNvPr>
          <p:cNvSpPr txBox="1"/>
          <p:nvPr/>
        </p:nvSpPr>
        <p:spPr>
          <a:xfrm>
            <a:off x="3273425" y="27901979"/>
            <a:ext cx="9108128" cy="7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Obtention des données </a:t>
            </a:r>
            <a:endParaRPr lang="en-GB" sz="4400" b="1" dirty="0"/>
          </a:p>
        </p:txBody>
      </p:sp>
      <p:pic>
        <p:nvPicPr>
          <p:cNvPr id="46" name="Image 45" descr="Une image contenant texte, Tracé, ligne, nombre&#10;&#10;Description générée automatiquement">
            <a:extLst>
              <a:ext uri="{FF2B5EF4-FFF2-40B4-BE49-F238E27FC236}">
                <a16:creationId xmlns:a16="http://schemas.microsoft.com/office/drawing/2014/main" id="{7061520B-074B-1FF9-4068-B88F497C2E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21" y="29234341"/>
            <a:ext cx="11819248" cy="434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8542E41A-8276-7621-69AB-9D9658E9C590}"/>
              </a:ext>
            </a:extLst>
          </p:cNvPr>
          <p:cNvSpPr txBox="1"/>
          <p:nvPr/>
        </p:nvSpPr>
        <p:spPr>
          <a:xfrm>
            <a:off x="1495455" y="33578603"/>
            <a:ext cx="129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Résultat d’une mesure d’intensité sur l’exécution du pointer </a:t>
            </a:r>
            <a:r>
              <a:rPr lang="fr-FR" sz="2400" dirty="0" err="1"/>
              <a:t>chase</a:t>
            </a:r>
            <a:endParaRPr lang="en-GB" sz="2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900F82A-BCEA-A308-7FD4-CA428271AF9A}"/>
              </a:ext>
            </a:extLst>
          </p:cNvPr>
          <p:cNvSpPr txBox="1"/>
          <p:nvPr/>
        </p:nvSpPr>
        <p:spPr>
          <a:xfrm>
            <a:off x="1312424" y="34606331"/>
            <a:ext cx="1317948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Pour obtenir suffisamment de données nous avons écrit 10 benchmarks tournant sur les deux processeurs. </a:t>
            </a:r>
          </a:p>
          <a:p>
            <a:endParaRPr lang="fr-FR" sz="3200" dirty="0"/>
          </a:p>
          <a:p>
            <a:r>
              <a:rPr lang="fr-FR" sz="3200" dirty="0"/>
              <a:t>Nous exécutons chacun des benchmarks à différentes fréquences et avec toutes les configurations mémoire possible : </a:t>
            </a:r>
          </a:p>
          <a:p>
            <a:endParaRPr lang="fr-FR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3200" dirty="0"/>
              <a:t>Instructions dans le CCM, la SRAM ou la FLASH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3200" dirty="0"/>
              <a:t>Données d’entrées dans la SRAM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3200" dirty="0"/>
              <a:t>Données en lecture seule dans le CCM, la SRAM ou la FLASH</a:t>
            </a:r>
          </a:p>
          <a:p>
            <a:pPr lvl="1"/>
            <a:endParaRPr lang="fr-FR" sz="3200" dirty="0"/>
          </a:p>
          <a:p>
            <a:pPr lvl="1"/>
            <a:r>
              <a:rPr lang="fr-FR" sz="3200" dirty="0"/>
              <a:t>Le graphique ci-dessus peut être sauvegardé en format CSV et grâce à un script python nous pouvons récolter les informations de consommation pour tous les benchmarks 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02107B9-A7CC-7644-30B4-668E37EE89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258" r="311"/>
          <a:stretch/>
        </p:blipFill>
        <p:spPr>
          <a:xfrm>
            <a:off x="16985371" y="9551033"/>
            <a:ext cx="10488683" cy="4992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6F507FBA-519E-555E-F5D9-595DB8D711C2}"/>
              </a:ext>
            </a:extLst>
          </p:cNvPr>
          <p:cNvSpPr txBox="1"/>
          <p:nvPr/>
        </p:nvSpPr>
        <p:spPr>
          <a:xfrm>
            <a:off x="16247788" y="8286063"/>
            <a:ext cx="125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impact du CCM sur l’énergie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1243D71-56FC-2349-0D57-6074B3B50284}"/>
              </a:ext>
            </a:extLst>
          </p:cNvPr>
          <p:cNvSpPr txBox="1"/>
          <p:nvPr/>
        </p:nvSpPr>
        <p:spPr>
          <a:xfrm>
            <a:off x="16932006" y="14577100"/>
            <a:ext cx="129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Amélioration de l’énergie en déplaçant les instructions de la FLASH vers le CCM</a:t>
            </a:r>
            <a:endParaRPr lang="en-GB" sz="24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D6EB7F7-83F8-56D5-BFD6-DA14DCE929E4}"/>
              </a:ext>
            </a:extLst>
          </p:cNvPr>
          <p:cNvSpPr txBox="1"/>
          <p:nvPr/>
        </p:nvSpPr>
        <p:spPr>
          <a:xfrm>
            <a:off x="16247788" y="15426011"/>
            <a:ext cx="126442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Quand la fréquence augmente l’impact du CCM est de plus en plus notable. </a:t>
            </a:r>
          </a:p>
          <a:p>
            <a:endParaRPr lang="fr-FR" sz="3200" dirty="0"/>
          </a:p>
          <a:p>
            <a:r>
              <a:rPr lang="fr-FR" sz="3200" dirty="0"/>
              <a:t>La mémoire FLASH a une vitesse maximale inférieur à celle du processeur. Si la différence entre ces deux vitesses est trop grande alors le processeur doit attendre ce qui augmente le temps d’exécution et l’énergie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00874AC-BFD9-84A1-35BD-D966114CAD08}"/>
              </a:ext>
            </a:extLst>
          </p:cNvPr>
          <p:cNvSpPr txBox="1"/>
          <p:nvPr/>
        </p:nvSpPr>
        <p:spPr>
          <a:xfrm>
            <a:off x="16570500" y="19320947"/>
            <a:ext cx="1256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Minimiser l’énergie dans le cas du temps réel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1C9E25-E914-2F3B-708D-665F25B12FCF}"/>
              </a:ext>
            </a:extLst>
          </p:cNvPr>
          <p:cNvSpPr/>
          <p:nvPr/>
        </p:nvSpPr>
        <p:spPr bwMode="auto">
          <a:xfrm>
            <a:off x="18732776" y="21056368"/>
            <a:ext cx="2870787" cy="27489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D75A3D53-3176-A1CB-743F-F5E1B38DD3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0382" y="21722901"/>
            <a:ext cx="2822380" cy="105839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E3C0697-6FEE-7D02-03C5-EFD08A1C855B}"/>
              </a:ext>
            </a:extLst>
          </p:cNvPr>
          <p:cNvSpPr txBox="1"/>
          <p:nvPr/>
        </p:nvSpPr>
        <p:spPr>
          <a:xfrm>
            <a:off x="18716603" y="20141815"/>
            <a:ext cx="2870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Modèle d’optimisation</a:t>
            </a:r>
            <a:endParaRPr lang="en-GB" sz="2800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7AE15958-9355-3A93-6FC9-D8CECCA8CD77}"/>
              </a:ext>
            </a:extLst>
          </p:cNvPr>
          <p:cNvSpPr/>
          <p:nvPr/>
        </p:nvSpPr>
        <p:spPr bwMode="auto">
          <a:xfrm rot="16200000">
            <a:off x="22019657" y="21379305"/>
            <a:ext cx="1101160" cy="15701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5F94702B-E54F-58E1-3E8A-B2DF6BBBDD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42202" y="20475847"/>
            <a:ext cx="6469133" cy="3681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AA011CF6-22BE-E378-CD9E-510DCE9CFA25}"/>
              </a:ext>
            </a:extLst>
          </p:cNvPr>
          <p:cNvSpPr/>
          <p:nvPr/>
        </p:nvSpPr>
        <p:spPr bwMode="auto">
          <a:xfrm rot="16200000">
            <a:off x="17241008" y="21430114"/>
            <a:ext cx="1101160" cy="15701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4E9E4EBF-FDEF-712A-69F3-998C3F9D54C7}"/>
              </a:ext>
            </a:extLst>
          </p:cNvPr>
          <p:cNvSpPr txBox="1"/>
          <p:nvPr/>
        </p:nvSpPr>
        <p:spPr>
          <a:xfrm>
            <a:off x="15934595" y="24585829"/>
            <a:ext cx="1395305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Pour toutes les taches du </a:t>
            </a:r>
            <a:r>
              <a:rPr lang="fr-FR" sz="3200" dirty="0" err="1"/>
              <a:t>taskset</a:t>
            </a:r>
            <a:r>
              <a:rPr lang="fr-FR" sz="3200" dirty="0"/>
              <a:t> nous avons les données de temps d’exécution et d’énergie pour chaque configuration mémoire. </a:t>
            </a:r>
          </a:p>
          <a:p>
            <a:endParaRPr lang="fr-FR" sz="3200" dirty="0"/>
          </a:p>
          <a:p>
            <a:r>
              <a:rPr lang="fr-FR" sz="3200" dirty="0"/>
              <a:t>Grâce à cela le modèle d’optimisation peut trouver l’allocation de l’ensemble des tâches pour minimiser l’énergie. </a:t>
            </a:r>
          </a:p>
          <a:p>
            <a:endParaRPr lang="fr-FR" sz="3200" dirty="0"/>
          </a:p>
          <a:p>
            <a:r>
              <a:rPr lang="fr-FR" sz="3200" dirty="0"/>
              <a:t>Le modèle respecte des contraintes : </a:t>
            </a:r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/>
              <a:t>Temps réel : </a:t>
            </a:r>
            <a:r>
              <a:rPr lang="fr-FR" sz="3200" dirty="0"/>
              <a:t>les deadlines des tâches doivent être respectées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/>
              <a:t>Mémoire : </a:t>
            </a:r>
            <a:r>
              <a:rPr lang="fr-FR" sz="3200" dirty="0"/>
              <a:t>nous spécifions les capacités de chacune des mémoires et elles ne doivent pas être dépassé </a:t>
            </a:r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600" b="1" dirty="0"/>
              <a:t>Résultats : </a:t>
            </a:r>
          </a:p>
          <a:p>
            <a:endParaRPr lang="fr-FR" sz="3200" dirty="0"/>
          </a:p>
          <a:p>
            <a:r>
              <a:rPr lang="fr-FR" sz="3200" dirty="0"/>
              <a:t>Le modèle peut permettre d’économiser jusqu’à 21% d’énergie. </a:t>
            </a:r>
          </a:p>
          <a:p>
            <a:r>
              <a:rPr lang="fr-FR" sz="3200" dirty="0"/>
              <a:t>Pour cela les tâches allouées au CCM tournent à fréquence maximale et fait gagner du temps pour pouvoir faire tourner les autres tâches depuis la FLASH le plus lentement possible </a:t>
            </a:r>
          </a:p>
        </p:txBody>
      </p:sp>
      <p:sp>
        <p:nvSpPr>
          <p:cNvPr id="1025" name="Rectangle : coins arrondis 1024">
            <a:extLst>
              <a:ext uri="{FF2B5EF4-FFF2-40B4-BE49-F238E27FC236}">
                <a16:creationId xmlns:a16="http://schemas.microsoft.com/office/drawing/2014/main" id="{622F1C95-748E-FC95-4413-871F0299439F}"/>
              </a:ext>
            </a:extLst>
          </p:cNvPr>
          <p:cNvSpPr/>
          <p:nvPr/>
        </p:nvSpPr>
        <p:spPr bwMode="auto">
          <a:xfrm>
            <a:off x="15223622" y="21438590"/>
            <a:ext cx="1699253" cy="16270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Taskset</a:t>
            </a:r>
            <a:r>
              <a:rPr lang="fr-FR" sz="2800" i="0" dirty="0">
                <a:latin typeface="Arial" charset="0"/>
              </a:rPr>
              <a:t>  </a:t>
            </a:r>
          </a:p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Image 1027">
            <a:extLst>
              <a:ext uri="{FF2B5EF4-FFF2-40B4-BE49-F238E27FC236}">
                <a16:creationId xmlns:a16="http://schemas.microsoft.com/office/drawing/2014/main" id="{DAC0A314-6BA8-4570-B490-A4424BA39C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44813" y="34885364"/>
            <a:ext cx="7975308" cy="5149525"/>
          </a:xfrm>
          <a:prstGeom prst="rect">
            <a:avLst/>
          </a:prstGeom>
        </p:spPr>
      </p:pic>
      <p:pic>
        <p:nvPicPr>
          <p:cNvPr id="1030" name="Image 1029">
            <a:extLst>
              <a:ext uri="{FF2B5EF4-FFF2-40B4-BE49-F238E27FC236}">
                <a16:creationId xmlns:a16="http://schemas.microsoft.com/office/drawing/2014/main" id="{5A5062DB-2FB7-0AF6-AE2D-AD244D87D0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85159" y="34885364"/>
            <a:ext cx="7941397" cy="5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52125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945</TotalTime>
  <Words>458</Words>
  <Application>Microsoft Office PowerPoint</Application>
  <PresentationFormat>Personnalisé</PresentationFormat>
  <Paragraphs>64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Modèle par défaut</vt:lpstr>
      <vt:lpstr>Présentation PowerPoint</vt:lpstr>
    </vt:vector>
  </TitlesOfParts>
  <Company>LAAS-CNRS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farmando</dc:creator>
  <cp:lastModifiedBy>Loïc thomas</cp:lastModifiedBy>
  <cp:revision>60</cp:revision>
  <dcterms:created xsi:type="dcterms:W3CDTF">2007-05-31T09:13:29Z</dcterms:created>
  <dcterms:modified xsi:type="dcterms:W3CDTF">2023-09-19T12:32:36Z</dcterms:modified>
</cp:coreProperties>
</file>