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0279975" cy="42805350"/>
  <p:notesSz cx="10234613" cy="14662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6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646464"/>
    <a:srgbClr val="989898"/>
    <a:srgbClr val="FFC000"/>
    <a:srgbClr val="FFD85B"/>
    <a:srgbClr val="FF0000"/>
    <a:srgbClr val="A198E4"/>
    <a:srgbClr val="FFFF99"/>
    <a:srgbClr val="FF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485" autoAdjust="0"/>
    <p:restoredTop sz="88917" autoAdjust="0"/>
  </p:normalViewPr>
  <p:slideViewPr>
    <p:cSldViewPr>
      <p:cViewPr>
        <p:scale>
          <a:sx n="33" d="100"/>
          <a:sy n="33" d="100"/>
        </p:scale>
        <p:origin x="376" y="-2168"/>
      </p:cViewPr>
      <p:guideLst>
        <p:guide orient="horz" pos="13482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1713" y="13296900"/>
            <a:ext cx="25736550" cy="917575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838" y="24257000"/>
            <a:ext cx="21196300" cy="10937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92652-363B-463A-853D-6FA33C9C80C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253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00834-2EE9-47E1-995A-C7708532E4A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527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F9CFD-652B-46DE-AC5D-4CDC9F9A5409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26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A64414-9977-448F-8749-E73C9A54D4D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53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363" y="27506613"/>
            <a:ext cx="25738137" cy="85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363" y="18141950"/>
            <a:ext cx="25738137" cy="93646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A953A-7256-4E95-AAD0-772531BB2D5A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717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9313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16188" y="9986963"/>
            <a:ext cx="13549312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3E733-A5C7-4E3D-80FC-02147BF6AC1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1496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2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2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288" y="13574713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4D68A-AB22-4238-93AD-A6BA2AF56AFB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4542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7EF52-55CD-4A7B-A8CB-9637B62721F4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0636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F0308-1D00-4E21-911F-C3C940D7025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9884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3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61563" cy="2928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B7897-9483-4640-BE4A-CE5DC9B5789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37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663" y="29964063"/>
            <a:ext cx="18167350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4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663" y="33501013"/>
            <a:ext cx="18167350" cy="5024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4F394-CC82-4FB2-8624-913D236A0E5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0983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6963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les styles du texte du masque</a:t>
            </a:r>
          </a:p>
          <a:p>
            <a:pPr lvl="1"/>
            <a:r>
              <a:rPr lang="en-US" altLang="fr-FR"/>
              <a:t>Deuxième niveau</a:t>
            </a:r>
          </a:p>
          <a:p>
            <a:pPr lvl="2"/>
            <a:r>
              <a:rPr lang="en-US" altLang="fr-FR"/>
              <a:t>Troisième niveau</a:t>
            </a:r>
          </a:p>
          <a:p>
            <a:pPr lvl="3"/>
            <a:r>
              <a:rPr lang="en-US" altLang="fr-FR"/>
              <a:t>Quatrième niveau</a:t>
            </a:r>
          </a:p>
          <a:p>
            <a:pPr lvl="4"/>
            <a:r>
              <a:rPr lang="en-US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1063"/>
            <a:ext cx="70659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>
            <a:lvl1pPr>
              <a:defRPr sz="6400" i="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1063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>
            <a:lvl1pPr algn="ctr">
              <a:defRPr sz="6400" i="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9538" y="38981063"/>
            <a:ext cx="70659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>
            <a:lvl1pPr algn="r">
              <a:defRPr sz="6400" i="0"/>
            </a:lvl1pPr>
          </a:lstStyle>
          <a:p>
            <a:fld id="{7F9D785F-8E01-4AE3-9574-1F071CBFDB9F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51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6163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512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4575" algn="l" defTabSz="417512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w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2460DAA-26B9-871C-69AE-A726F517A74B}"/>
              </a:ext>
            </a:extLst>
          </p:cNvPr>
          <p:cNvSpPr/>
          <p:nvPr/>
        </p:nvSpPr>
        <p:spPr bwMode="auto">
          <a:xfrm>
            <a:off x="1116302" y="3796725"/>
            <a:ext cx="27900453" cy="1823024"/>
          </a:xfrm>
          <a:prstGeom prst="roundRect">
            <a:avLst/>
          </a:prstGeom>
          <a:solidFill>
            <a:srgbClr val="FFD85B">
              <a:alpha val="9020"/>
            </a:srgb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175125"/>
            <a:r>
              <a:rPr lang="fr-FR" sz="3600" b="1" i="0" dirty="0"/>
              <a:t>Contexte : </a:t>
            </a:r>
            <a:r>
              <a:rPr lang="fr-FR" sz="3200" i="0" dirty="0"/>
              <a:t>J’ai effectué mon stage au sein de l’équipe VERTICS au LAAS-CNRS. </a:t>
            </a:r>
            <a:r>
              <a:rPr lang="fr-FR" sz="3200" b="0" i="0" dirty="0">
                <a:effectLst/>
                <a:latin typeface="+mn-lt"/>
              </a:rPr>
              <a:t>J’ai étudié </a:t>
            </a:r>
            <a:r>
              <a:rPr lang="fr-FR" sz="3200" i="0" dirty="0"/>
              <a:t>des travaux sur l’impact de la mémoire CCM-SRAM sur le temps d’exécution de programmes. En m’appuyant sur ces travaux, j’ai déterminé l’impact énergétique de cette mémoire sur des microcontrôleurs avec et sans Dynamic Voltage Frequency </a:t>
            </a:r>
            <a:r>
              <a:rPr lang="fr-FR" sz="3200" i="0" dirty="0" err="1"/>
              <a:t>Scaling</a:t>
            </a:r>
            <a:r>
              <a:rPr lang="fr-FR" sz="3200" i="0" dirty="0"/>
              <a:t> (DVFS). Ces résultats seront ensuite appliqués dans le domaine du temps réel.</a:t>
            </a:r>
            <a:endParaRPr lang="fr-FR" sz="3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571500" marR="0" indent="-57150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6364123" y="41976675"/>
            <a:ext cx="129986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fr-FR" altLang="fr-FR" sz="440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Présentation des stages de 4</a:t>
            </a:r>
            <a:r>
              <a:rPr lang="fr-FR" altLang="fr-FR" sz="4400" baseline="3000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ème</a:t>
            </a:r>
            <a:r>
              <a:rPr lang="fr-FR" altLang="fr-FR" sz="440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année 2022- 2023</a:t>
            </a:r>
          </a:p>
        </p:txBody>
      </p:sp>
      <p:pic>
        <p:nvPicPr>
          <p:cNvPr id="20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69889"/>
            <a:ext cx="4058083" cy="88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ZoneTexte 3"/>
          <p:cNvSpPr txBox="1">
            <a:spLocks noChangeArrowheads="1"/>
          </p:cNvSpPr>
          <p:nvPr/>
        </p:nvSpPr>
        <p:spPr bwMode="auto">
          <a:xfrm>
            <a:off x="15644813" y="4264025"/>
            <a:ext cx="18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6000" dirty="0"/>
          </a:p>
        </p:txBody>
      </p:sp>
      <p:pic>
        <p:nvPicPr>
          <p:cNvPr id="2062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81113"/>
            <a:ext cx="2924275" cy="121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4" descr="S:\serv_com\01_CHARTE-INSA-Rennes\2014\08_Modèles-PPT\Triangle-bas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557338" y="41976675"/>
            <a:ext cx="3432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4" name="Groupe 27"/>
          <p:cNvGrpSpPr>
            <a:grpSpLocks/>
          </p:cNvGrpSpPr>
          <p:nvPr/>
        </p:nvGrpSpPr>
        <p:grpSpPr bwMode="auto">
          <a:xfrm>
            <a:off x="25796875" y="0"/>
            <a:ext cx="4464050" cy="2968625"/>
            <a:chOff x="3563886" y="-7634"/>
            <a:chExt cx="5599613" cy="3923411"/>
          </a:xfrm>
        </p:grpSpPr>
        <p:sp>
          <p:nvSpPr>
            <p:cNvPr id="29" name="Triangle isocèle 10"/>
            <p:cNvSpPr/>
            <p:nvPr/>
          </p:nvSpPr>
          <p:spPr>
            <a:xfrm rot="16200000">
              <a:off x="4399012" y="-842760"/>
              <a:ext cx="3923411" cy="5593663"/>
            </a:xfrm>
            <a:custGeom>
              <a:avLst/>
              <a:gdLst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7304492 w 7304492"/>
                <a:gd name="connsiteY2" fmla="*/ 7085811 h 7085811"/>
                <a:gd name="connsiteX3" fmla="*/ 0 w 7304492"/>
                <a:gd name="connsiteY3" fmla="*/ 7085811 h 7085811"/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4862555 w 7304492"/>
                <a:gd name="connsiteY2" fmla="*/ 2355029 h 7085811"/>
                <a:gd name="connsiteX3" fmla="*/ 7304492 w 7304492"/>
                <a:gd name="connsiteY3" fmla="*/ 7085811 h 7085811"/>
                <a:gd name="connsiteX4" fmla="*/ 0 w 7304492"/>
                <a:gd name="connsiteY4" fmla="*/ 7085811 h 7085811"/>
                <a:gd name="connsiteX0" fmla="*/ 0 w 7304492"/>
                <a:gd name="connsiteY0" fmla="*/ 7085811 h 7092282"/>
                <a:gd name="connsiteX1" fmla="*/ 3652246 w 7304492"/>
                <a:gd name="connsiteY1" fmla="*/ 0 h 7092282"/>
                <a:gd name="connsiteX2" fmla="*/ 4862555 w 7304492"/>
                <a:gd name="connsiteY2" fmla="*/ 2355029 h 7092282"/>
                <a:gd name="connsiteX3" fmla="*/ 7304492 w 7304492"/>
                <a:gd name="connsiteY3" fmla="*/ 7085811 h 7092282"/>
                <a:gd name="connsiteX4" fmla="*/ 4840524 w 7304492"/>
                <a:gd name="connsiteY4" fmla="*/ 7092282 h 7092282"/>
                <a:gd name="connsiteX5" fmla="*/ 0 w 7304492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47730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57148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111136"/>
                <a:gd name="connsiteX1" fmla="*/ 3652246 w 4862555"/>
                <a:gd name="connsiteY1" fmla="*/ 0 h 7111136"/>
                <a:gd name="connsiteX2" fmla="*/ 4862555 w 4862555"/>
                <a:gd name="connsiteY2" fmla="*/ 2355029 h 7111136"/>
                <a:gd name="connsiteX3" fmla="*/ 4857148 w 4862555"/>
                <a:gd name="connsiteY3" fmla="*/ 4794303 h 7111136"/>
                <a:gd name="connsiteX4" fmla="*/ 4859360 w 4862555"/>
                <a:gd name="connsiteY4" fmla="*/ 7111136 h 7111136"/>
                <a:gd name="connsiteX5" fmla="*/ 0 w 4862555"/>
                <a:gd name="connsiteY5" fmla="*/ 7085811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4303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9016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871972 w 4873486"/>
                <a:gd name="connsiteY2" fmla="*/ 2326748 h 7111136"/>
                <a:gd name="connsiteX3" fmla="*/ 4871274 w 4873486"/>
                <a:gd name="connsiteY3" fmla="*/ 4799016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5163"/>
                <a:gd name="connsiteY0" fmla="*/ 7104665 h 7111136"/>
                <a:gd name="connsiteX1" fmla="*/ 3666372 w 4875163"/>
                <a:gd name="connsiteY1" fmla="*/ 0 h 7111136"/>
                <a:gd name="connsiteX2" fmla="*/ 4871972 w 4875163"/>
                <a:gd name="connsiteY2" fmla="*/ 2326748 h 7111136"/>
                <a:gd name="connsiteX3" fmla="*/ 4871274 w 4875163"/>
                <a:gd name="connsiteY3" fmla="*/ 4799016 h 7111136"/>
                <a:gd name="connsiteX4" fmla="*/ 4873486 w 4875163"/>
                <a:gd name="connsiteY4" fmla="*/ 7111136 h 7111136"/>
                <a:gd name="connsiteX5" fmla="*/ 0 w 4875163"/>
                <a:gd name="connsiteY5" fmla="*/ 7104665 h 7111136"/>
                <a:gd name="connsiteX0" fmla="*/ 0 w 4984444"/>
                <a:gd name="connsiteY0" fmla="*/ 7104665 h 7111136"/>
                <a:gd name="connsiteX1" fmla="*/ 3666372 w 4984444"/>
                <a:gd name="connsiteY1" fmla="*/ 0 h 7111136"/>
                <a:gd name="connsiteX2" fmla="*/ 4871972 w 4984444"/>
                <a:gd name="connsiteY2" fmla="*/ 2326748 h 7111136"/>
                <a:gd name="connsiteX3" fmla="*/ 4984287 w 4984444"/>
                <a:gd name="connsiteY3" fmla="*/ 4817872 h 7111136"/>
                <a:gd name="connsiteX4" fmla="*/ 4873486 w 4984444"/>
                <a:gd name="connsiteY4" fmla="*/ 7111136 h 7111136"/>
                <a:gd name="connsiteX5" fmla="*/ 0 w 4984444"/>
                <a:gd name="connsiteY5" fmla="*/ 7104665 h 7111136"/>
                <a:gd name="connsiteX0" fmla="*/ 0 w 4875164"/>
                <a:gd name="connsiteY0" fmla="*/ 7104665 h 7111136"/>
                <a:gd name="connsiteX1" fmla="*/ 3666372 w 4875164"/>
                <a:gd name="connsiteY1" fmla="*/ 0 h 7111136"/>
                <a:gd name="connsiteX2" fmla="*/ 4871972 w 4875164"/>
                <a:gd name="connsiteY2" fmla="*/ 2326748 h 7111136"/>
                <a:gd name="connsiteX3" fmla="*/ 4871276 w 4875164"/>
                <a:gd name="connsiteY3" fmla="*/ 4836728 h 7111136"/>
                <a:gd name="connsiteX4" fmla="*/ 4873486 w 4875164"/>
                <a:gd name="connsiteY4" fmla="*/ 7111136 h 7111136"/>
                <a:gd name="connsiteX5" fmla="*/ 0 w 4875164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871276 w 4873486"/>
                <a:gd name="connsiteY3" fmla="*/ 4836728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719025 w 4873486"/>
                <a:gd name="connsiteY3" fmla="*/ 4693853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720435"/>
                <a:gd name="connsiteY0" fmla="*/ 7104665 h 7104665"/>
                <a:gd name="connsiteX1" fmla="*/ 3666372 w 4720435"/>
                <a:gd name="connsiteY1" fmla="*/ 0 h 7104665"/>
                <a:gd name="connsiteX2" fmla="*/ 4710205 w 4720435"/>
                <a:gd name="connsiteY2" fmla="*/ 2021948 h 7104665"/>
                <a:gd name="connsiteX3" fmla="*/ 4719025 w 4720435"/>
                <a:gd name="connsiteY3" fmla="*/ 4693853 h 7104665"/>
                <a:gd name="connsiteX4" fmla="*/ 4711719 w 4720435"/>
                <a:gd name="connsiteY4" fmla="*/ 5606186 h 7104665"/>
                <a:gd name="connsiteX5" fmla="*/ 0 w 4720435"/>
                <a:gd name="connsiteY5" fmla="*/ 7104665 h 7104665"/>
                <a:gd name="connsiteX0" fmla="*/ 0 w 3940147"/>
                <a:gd name="connsiteY0" fmla="*/ 5571143 h 5606186"/>
                <a:gd name="connsiteX1" fmla="*/ 2886084 w 3940147"/>
                <a:gd name="connsiteY1" fmla="*/ 0 h 5606186"/>
                <a:gd name="connsiteX2" fmla="*/ 3929917 w 3940147"/>
                <a:gd name="connsiteY2" fmla="*/ 2021948 h 5606186"/>
                <a:gd name="connsiteX3" fmla="*/ 3938737 w 3940147"/>
                <a:gd name="connsiteY3" fmla="*/ 4693853 h 5606186"/>
                <a:gd name="connsiteX4" fmla="*/ 3931431 w 3940147"/>
                <a:gd name="connsiteY4" fmla="*/ 5606186 h 5606186"/>
                <a:gd name="connsiteX5" fmla="*/ 0 w 3940147"/>
                <a:gd name="connsiteY5" fmla="*/ 5571143 h 5606186"/>
                <a:gd name="connsiteX0" fmla="*/ 0 w 3939313"/>
                <a:gd name="connsiteY0" fmla="*/ 5571143 h 5606186"/>
                <a:gd name="connsiteX1" fmla="*/ 2886084 w 3939313"/>
                <a:gd name="connsiteY1" fmla="*/ 0 h 5606186"/>
                <a:gd name="connsiteX2" fmla="*/ 3910886 w 3939313"/>
                <a:gd name="connsiteY2" fmla="*/ 2002898 h 5606186"/>
                <a:gd name="connsiteX3" fmla="*/ 3938737 w 3939313"/>
                <a:gd name="connsiteY3" fmla="*/ 4693853 h 5606186"/>
                <a:gd name="connsiteX4" fmla="*/ 3931431 w 3939313"/>
                <a:gd name="connsiteY4" fmla="*/ 5606186 h 5606186"/>
                <a:gd name="connsiteX5" fmla="*/ 0 w 3939313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02898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12966"/>
                <a:gd name="connsiteY0" fmla="*/ 5571143 h 5609320"/>
                <a:gd name="connsiteX1" fmla="*/ 2886084 w 3912966"/>
                <a:gd name="connsiteY1" fmla="*/ 0 h 5609320"/>
                <a:gd name="connsiteX2" fmla="*/ 3910886 w 3912966"/>
                <a:gd name="connsiteY2" fmla="*/ 2012295 h 5609320"/>
                <a:gd name="connsiteX3" fmla="*/ 3910192 w 3912966"/>
                <a:gd name="connsiteY3" fmla="*/ 4703381 h 5609320"/>
                <a:gd name="connsiteX4" fmla="*/ 3868863 w 3912966"/>
                <a:gd name="connsiteY4" fmla="*/ 5609320 h 5609320"/>
                <a:gd name="connsiteX5" fmla="*/ 0 w 3912966"/>
                <a:gd name="connsiteY5" fmla="*/ 5571143 h 5609320"/>
                <a:gd name="connsiteX0" fmla="*/ 0 w 3915790"/>
                <a:gd name="connsiteY0" fmla="*/ 5571143 h 5593663"/>
                <a:gd name="connsiteX1" fmla="*/ 2886084 w 3915790"/>
                <a:gd name="connsiteY1" fmla="*/ 0 h 5593663"/>
                <a:gd name="connsiteX2" fmla="*/ 3910886 w 3915790"/>
                <a:gd name="connsiteY2" fmla="*/ 2012295 h 5593663"/>
                <a:gd name="connsiteX3" fmla="*/ 3910192 w 3915790"/>
                <a:gd name="connsiteY3" fmla="*/ 4703381 h 5593663"/>
                <a:gd name="connsiteX4" fmla="*/ 3915790 w 3915790"/>
                <a:gd name="connsiteY4" fmla="*/ 5593663 h 5593663"/>
                <a:gd name="connsiteX5" fmla="*/ 0 w 3915790"/>
                <a:gd name="connsiteY5" fmla="*/ 5571143 h 5593663"/>
                <a:gd name="connsiteX0" fmla="*/ 0 w 3916271"/>
                <a:gd name="connsiteY0" fmla="*/ 5571143 h 5593663"/>
                <a:gd name="connsiteX1" fmla="*/ 2886084 w 3916271"/>
                <a:gd name="connsiteY1" fmla="*/ 0 h 5593663"/>
                <a:gd name="connsiteX2" fmla="*/ 3910886 w 3916271"/>
                <a:gd name="connsiteY2" fmla="*/ 2012295 h 5593663"/>
                <a:gd name="connsiteX3" fmla="*/ 3910192 w 3916271"/>
                <a:gd name="connsiteY3" fmla="*/ 4703381 h 5593663"/>
                <a:gd name="connsiteX4" fmla="*/ 3915790 w 3916271"/>
                <a:gd name="connsiteY4" fmla="*/ 5593663 h 5593663"/>
                <a:gd name="connsiteX5" fmla="*/ 0 w 3916271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583" h="5593663">
                  <a:moveTo>
                    <a:pt x="0" y="5571143"/>
                  </a:moveTo>
                  <a:lnTo>
                    <a:pt x="2886084" y="0"/>
                  </a:lnTo>
                  <a:cubicBezTo>
                    <a:pt x="3296866" y="781336"/>
                    <a:pt x="3503232" y="1243485"/>
                    <a:pt x="3914014" y="2024821"/>
                  </a:cubicBezTo>
                  <a:cubicBezTo>
                    <a:pt x="3912240" y="2295005"/>
                    <a:pt x="3918271" y="3614728"/>
                    <a:pt x="3919583" y="4687730"/>
                  </a:cubicBezTo>
                  <a:cubicBezTo>
                    <a:pt x="3917192" y="5350405"/>
                    <a:pt x="3918181" y="5087563"/>
                    <a:pt x="3915790" y="5593663"/>
                  </a:cubicBezTo>
                  <a:lnTo>
                    <a:pt x="0" y="5571143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004D6F">
                    <a:alpha val="90000"/>
                  </a:srgbClr>
                </a:gs>
                <a:gs pos="1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30" name="Triangle isocèle 7"/>
            <p:cNvSpPr/>
            <p:nvPr/>
          </p:nvSpPr>
          <p:spPr>
            <a:xfrm rot="16200000">
              <a:off x="6825055" y="-469057"/>
              <a:ext cx="1874105" cy="2802782"/>
            </a:xfrm>
            <a:custGeom>
              <a:avLst/>
              <a:gdLst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4540840 w 4540840"/>
                <a:gd name="connsiteY2" fmla="*/ 4404897 h 4404897"/>
                <a:gd name="connsiteX3" fmla="*/ 0 w 4540840"/>
                <a:gd name="connsiteY3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0 w 4540840"/>
                <a:gd name="connsiteY4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2933996 w 4540840"/>
                <a:gd name="connsiteY4" fmla="*/ 4404420 h 4404897"/>
                <a:gd name="connsiteX5" fmla="*/ 0 w 4540840"/>
                <a:gd name="connsiteY5" fmla="*/ 4404897 h 4404897"/>
                <a:gd name="connsiteX0" fmla="*/ 0 w 2933997"/>
                <a:gd name="connsiteY0" fmla="*/ 4404897 h 4404897"/>
                <a:gd name="connsiteX1" fmla="*/ 2270420 w 2933997"/>
                <a:gd name="connsiteY1" fmla="*/ 0 h 4404897"/>
                <a:gd name="connsiteX2" fmla="*/ 2933997 w 2933997"/>
                <a:gd name="connsiteY2" fmla="*/ 1284148 h 4404897"/>
                <a:gd name="connsiteX3" fmla="*/ 2933573 w 2933997"/>
                <a:gd name="connsiteY3" fmla="*/ 3532921 h 4404897"/>
                <a:gd name="connsiteX4" fmla="*/ 2933996 w 2933997"/>
                <a:gd name="connsiteY4" fmla="*/ 4404420 h 4404897"/>
                <a:gd name="connsiteX5" fmla="*/ 0 w 2933997"/>
                <a:gd name="connsiteY5" fmla="*/ 4404897 h 4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997" h="4404897">
                  <a:moveTo>
                    <a:pt x="0" y="4404897"/>
                  </a:moveTo>
                  <a:lnTo>
                    <a:pt x="2270420" y="0"/>
                  </a:lnTo>
                  <a:cubicBezTo>
                    <a:pt x="2493183" y="426477"/>
                    <a:pt x="2711234" y="857671"/>
                    <a:pt x="2933997" y="1284148"/>
                  </a:cubicBezTo>
                  <a:cubicBezTo>
                    <a:pt x="2933856" y="2033739"/>
                    <a:pt x="2933714" y="2783330"/>
                    <a:pt x="2933573" y="3532921"/>
                  </a:cubicBezTo>
                  <a:lnTo>
                    <a:pt x="2933996" y="4404420"/>
                  </a:lnTo>
                  <a:lnTo>
                    <a:pt x="0" y="4404897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004D6F">
                    <a:alpha val="86000"/>
                  </a:srgbClr>
                </a:gs>
                <a:gs pos="1000">
                  <a:schemeClr val="bg1">
                    <a:alpha val="3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31" name="Triangle isocèle 30"/>
            <p:cNvSpPr/>
            <p:nvPr/>
          </p:nvSpPr>
          <p:spPr>
            <a:xfrm rot="16200000">
              <a:off x="7319312" y="360679"/>
              <a:ext cx="1872209" cy="1816159"/>
            </a:xfrm>
            <a:prstGeom prst="triangle">
              <a:avLst/>
            </a:prstGeom>
            <a:gradFill flip="none" rotWithShape="1">
              <a:gsLst>
                <a:gs pos="81000">
                  <a:srgbClr val="004D6F">
                    <a:alpha val="79000"/>
                  </a:srgbClr>
                </a:gs>
                <a:gs pos="5000">
                  <a:schemeClr val="bg1">
                    <a:alpha val="3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</a:t>
              </a:r>
            </a:p>
          </p:txBody>
        </p:sp>
      </p:grpSp>
      <p:pic>
        <p:nvPicPr>
          <p:cNvPr id="1026" name="Picture 2" descr="Le LAAS-CNRS – EpiCentre">
            <a:extLst>
              <a:ext uri="{FF2B5EF4-FFF2-40B4-BE49-F238E27FC236}">
                <a16:creationId xmlns:a16="http://schemas.microsoft.com/office/drawing/2014/main" id="{020FCB95-C3C8-95E9-3411-BF30C4D7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70676"/>
            <a:ext cx="4459307" cy="23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6A52CFE-1831-C0AA-7D21-3C76A49ABF9B}"/>
              </a:ext>
            </a:extLst>
          </p:cNvPr>
          <p:cNvSpPr txBox="1"/>
          <p:nvPr/>
        </p:nvSpPr>
        <p:spPr>
          <a:xfrm>
            <a:off x="9076472" y="376339"/>
            <a:ext cx="12127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54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Energy-</a:t>
            </a:r>
            <a:r>
              <a:rPr lang="fr-FR" sz="5400" b="1" i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</a:t>
            </a:r>
            <a:r>
              <a:rPr lang="fr-FR" sz="54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</a:t>
            </a:r>
            <a:br>
              <a:rPr lang="fr-FR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 in real-time </a:t>
            </a:r>
            <a:r>
              <a:rPr lang="fr-FR" sz="5400" b="1" i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fr-FR" altLang="fr-F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801A273-21D9-A274-8C8C-E6AA9D5FC580}"/>
              </a:ext>
            </a:extLst>
          </p:cNvPr>
          <p:cNvCxnSpPr>
            <a:cxnSpLocks/>
          </p:cNvCxnSpPr>
          <p:nvPr/>
        </p:nvCxnSpPr>
        <p:spPr bwMode="auto">
          <a:xfrm>
            <a:off x="540000" y="5992963"/>
            <a:ext cx="28800000" cy="0"/>
          </a:xfrm>
          <a:prstGeom prst="line">
            <a:avLst/>
          </a:prstGeom>
          <a:ln w="57150">
            <a:prstDash val="dash"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32D51BC-408D-6A94-71F6-F0900F46C08E}"/>
              </a:ext>
            </a:extLst>
          </p:cNvPr>
          <p:cNvCxnSpPr>
            <a:cxnSpLocks/>
          </p:cNvCxnSpPr>
          <p:nvPr/>
        </p:nvCxnSpPr>
        <p:spPr bwMode="auto">
          <a:xfrm>
            <a:off x="15128802" y="6230130"/>
            <a:ext cx="27663" cy="31230329"/>
          </a:xfrm>
          <a:prstGeom prst="line">
            <a:avLst/>
          </a:prstGeom>
          <a:ln w="571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77D223A-2A8A-8742-2EAE-6D50B9C835EB}"/>
              </a:ext>
            </a:extLst>
          </p:cNvPr>
          <p:cNvSpPr/>
          <p:nvPr/>
        </p:nvSpPr>
        <p:spPr bwMode="auto">
          <a:xfrm>
            <a:off x="903130" y="38128865"/>
            <a:ext cx="28459689" cy="3885731"/>
          </a:xfrm>
          <a:prstGeom prst="roundRect">
            <a:avLst/>
          </a:prstGeom>
          <a:solidFill>
            <a:srgbClr val="FFD85B">
              <a:alpha val="9020"/>
            </a:srgb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Conclusion / </a:t>
            </a:r>
            <a:r>
              <a:rPr kumimoji="0" lang="fr-FR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Compétences acquises : </a:t>
            </a:r>
            <a:endParaRPr lang="fr-FR" sz="5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R="0" algn="l" defTabSz="4175125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3200" i="0" dirty="0">
                <a:latin typeface="Arial" charset="0"/>
              </a:rPr>
              <a:t>        </a:t>
            </a:r>
            <a:r>
              <a:rPr kumimoji="0" 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Meilleure compréhension du temps réel grâce à la lecture de plusieurs articles.</a:t>
            </a:r>
            <a:endParaRPr lang="fr-FR" sz="3200" i="0" dirty="0">
              <a:latin typeface="Arial" charset="0"/>
            </a:endParaRPr>
          </a:p>
          <a:p>
            <a:pPr marR="0" algn="l" defTabSz="4175125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       Amélioration des compétences de programmation en C et ASM sur des microcontrôleurs</a:t>
            </a:r>
            <a:r>
              <a:rPr lang="fr-FR" sz="3200" i="0" dirty="0">
                <a:latin typeface="Arial" charset="0"/>
              </a:rPr>
              <a:t>.</a:t>
            </a:r>
            <a:r>
              <a:rPr kumimoji="0" 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</a:t>
            </a:r>
            <a:endParaRPr lang="fr-FR" sz="3200" i="0" dirty="0">
              <a:latin typeface="Arial" charset="0"/>
            </a:endParaRPr>
          </a:p>
          <a:p>
            <a:pPr marR="0" algn="l" defTabSz="4175125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3200" i="0" dirty="0">
                <a:latin typeface="Arial" charset="0"/>
              </a:rPr>
              <a:t>        Introduction au monde de la recherche grâce à la rédaction d’un article scientifique.</a:t>
            </a:r>
            <a:endParaRPr kumimoji="0" lang="fr-F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6A6389A-71E9-2A29-530F-AE0826F15D80}"/>
              </a:ext>
            </a:extLst>
          </p:cNvPr>
          <p:cNvGrpSpPr/>
          <p:nvPr/>
        </p:nvGrpSpPr>
        <p:grpSpPr>
          <a:xfrm>
            <a:off x="914248" y="24427011"/>
            <a:ext cx="13722390" cy="13052032"/>
            <a:chOff x="914248" y="24427011"/>
            <a:chExt cx="13722390" cy="13052032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B1BA95C0-420E-0AAD-BBDF-2D5844519481}"/>
                </a:ext>
              </a:extLst>
            </p:cNvPr>
            <p:cNvGrpSpPr/>
            <p:nvPr/>
          </p:nvGrpSpPr>
          <p:grpSpPr>
            <a:xfrm>
              <a:off x="914248" y="24427011"/>
              <a:ext cx="13722390" cy="13052032"/>
              <a:chOff x="865586" y="23730038"/>
              <a:chExt cx="13722390" cy="13052032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1670F25-10CE-F639-C5C8-24F1C9E36649}"/>
                  </a:ext>
                </a:extLst>
              </p:cNvPr>
              <p:cNvSpPr txBox="1"/>
              <p:nvPr/>
            </p:nvSpPr>
            <p:spPr>
              <a:xfrm>
                <a:off x="964642" y="23730038"/>
                <a:ext cx="776105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b="1" i="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Obtention des données </a:t>
                </a:r>
              </a:p>
            </p:txBody>
          </p:sp>
          <p:pic>
            <p:nvPicPr>
              <p:cNvPr id="46" name="Image 45" descr="Une image contenant texte, Tracé, ligne, nombre&#10;&#10;Description générée automatiquement">
                <a:extLst>
                  <a:ext uri="{FF2B5EF4-FFF2-40B4-BE49-F238E27FC236}">
                    <a16:creationId xmlns:a16="http://schemas.microsoft.com/office/drawing/2014/main" id="{7061520B-074B-1FF9-4068-B88F497C2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868" y="25002400"/>
                <a:ext cx="11819248" cy="434426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542E41A-8276-7621-69AB-9D9658E9C590}"/>
                  </a:ext>
                </a:extLst>
              </p:cNvPr>
              <p:cNvSpPr txBox="1"/>
              <p:nvPr/>
            </p:nvSpPr>
            <p:spPr>
              <a:xfrm>
                <a:off x="865586" y="29484959"/>
                <a:ext cx="129964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Résultat d’une mesure d’intensité sur l’exécution du pointer </a:t>
                </a:r>
                <a:r>
                  <a:rPr lang="fr-FR" sz="2000" dirty="0" err="1"/>
                  <a:t>chase</a:t>
                </a:r>
                <a:r>
                  <a:rPr lang="fr-FR" sz="2000" dirty="0"/>
                  <a:t> sur le STM32F303 </a:t>
                </a:r>
              </a:p>
              <a:p>
                <a:pPr algn="ctr"/>
                <a:r>
                  <a:rPr lang="fr-FR" sz="2000" dirty="0"/>
                  <a:t>(mesure transmise par le NUCLEO-LPM01A)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C900F82A-BCEA-A308-7FD4-CA428271AF9A}"/>
                  </a:ext>
                </a:extLst>
              </p:cNvPr>
              <p:cNvSpPr txBox="1"/>
              <p:nvPr/>
            </p:nvSpPr>
            <p:spPr>
              <a:xfrm>
                <a:off x="921509" y="30534206"/>
                <a:ext cx="1366646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3200" b="1" i="0" dirty="0"/>
                  <a:t>10 benchmarks </a:t>
                </a:r>
                <a:r>
                  <a:rPr lang="fr-FR" sz="3200" i="0" dirty="0"/>
                  <a:t>ont été portés sur les deux microcontrôleurs afin d’obtenir assez de données. Nous avons mesuré </a:t>
                </a:r>
                <a:r>
                  <a:rPr lang="fr-FR" sz="3200" b="1" i="0" dirty="0"/>
                  <a:t>l’intensité</a:t>
                </a:r>
                <a:r>
                  <a:rPr lang="fr-FR" sz="3200" i="0" dirty="0"/>
                  <a:t> lors de l’exécution des benchmarks à </a:t>
                </a:r>
                <a:r>
                  <a:rPr lang="fr-FR" sz="3200" b="1" i="0" dirty="0"/>
                  <a:t>différentes fréquences </a:t>
                </a:r>
                <a:r>
                  <a:rPr lang="fr-FR" sz="3200" i="0" dirty="0"/>
                  <a:t>et avec toutes les </a:t>
                </a:r>
                <a:r>
                  <a:rPr lang="fr-FR" sz="3200" b="1" i="0" dirty="0"/>
                  <a:t>configurations mémoire </a:t>
                </a:r>
                <a:r>
                  <a:rPr lang="fr-FR" sz="3200" i="0" dirty="0"/>
                  <a:t>possible :</a:t>
                </a:r>
              </a:p>
              <a:p>
                <a:pPr algn="just"/>
                <a:endParaRPr lang="fr-FR" sz="1600" i="0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b="1" i="0" dirty="0"/>
                  <a:t>Instructions</a:t>
                </a:r>
                <a:r>
                  <a:rPr lang="fr-FR" sz="3200" i="0" dirty="0"/>
                  <a:t> dans le CCM, la SRAM ou la FLASH 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b="1" i="0" dirty="0"/>
                  <a:t>Données d’entrées </a:t>
                </a:r>
                <a:r>
                  <a:rPr lang="fr-FR" sz="3200" i="0" dirty="0"/>
                  <a:t>dans la SRAM 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i="0" dirty="0"/>
                  <a:t>Données </a:t>
                </a:r>
                <a:r>
                  <a:rPr lang="fr-FR" sz="3200" b="1" i="0" dirty="0"/>
                  <a:t>en lecture seule </a:t>
                </a:r>
                <a:r>
                  <a:rPr lang="fr-FR" sz="3200" i="0" dirty="0"/>
                  <a:t>dans le CCM, la SRAM ou la FLASH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i="0" dirty="0"/>
                  <a:t>Activation du </a:t>
                </a:r>
                <a:r>
                  <a:rPr lang="fr-FR" sz="3200" b="1" i="0" dirty="0"/>
                  <a:t>cache</a:t>
                </a:r>
                <a:r>
                  <a:rPr lang="fr-FR" sz="3200" i="0" dirty="0"/>
                  <a:t> et du </a:t>
                </a:r>
                <a:r>
                  <a:rPr lang="fr-FR" sz="3200" b="1" i="0" dirty="0" err="1"/>
                  <a:t>pre-fetch</a:t>
                </a:r>
                <a:r>
                  <a:rPr lang="fr-FR" sz="3200" i="0" dirty="0"/>
                  <a:t> (STM32G)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i="0" dirty="0"/>
                  <a:t>Paramétrage du </a:t>
                </a:r>
                <a:r>
                  <a:rPr lang="fr-FR" sz="3200" b="1" i="0" dirty="0"/>
                  <a:t>DVFS</a:t>
                </a:r>
                <a:r>
                  <a:rPr lang="fr-FR" sz="3200" i="0" dirty="0"/>
                  <a:t> (STM32G)</a:t>
                </a:r>
              </a:p>
              <a:p>
                <a:pPr lvl="1" algn="just"/>
                <a:endParaRPr lang="fr-FR" sz="3200" i="0" dirty="0"/>
              </a:p>
              <a:p>
                <a:pPr algn="just"/>
                <a:r>
                  <a:rPr lang="fr-FR" sz="3200" i="0" dirty="0"/>
                  <a:t>Les mesures sont traitées grâce à un script Python qui crée des fichiers CSV en sortie. 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6B0960-38C9-D03F-F905-22021776D5C4}"/>
                </a:ext>
              </a:extLst>
            </p:cNvPr>
            <p:cNvSpPr/>
            <p:nvPr/>
          </p:nvSpPr>
          <p:spPr bwMode="auto">
            <a:xfrm>
              <a:off x="1013304" y="24479819"/>
              <a:ext cx="709392" cy="66286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4400" b="1" i="0" u="none" strike="noStrike" normalizeH="0" baseline="0" dirty="0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E94AD1B-D3D8-33FD-C5A5-4971586C777D}"/>
              </a:ext>
            </a:extLst>
          </p:cNvPr>
          <p:cNvGrpSpPr/>
          <p:nvPr/>
        </p:nvGrpSpPr>
        <p:grpSpPr>
          <a:xfrm>
            <a:off x="903130" y="13332619"/>
            <a:ext cx="13690829" cy="10374312"/>
            <a:chOff x="903130" y="13222500"/>
            <a:chExt cx="13690829" cy="10374312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232898C2-2DFD-C10F-CBB9-D6F5FCBDC840}"/>
                </a:ext>
              </a:extLst>
            </p:cNvPr>
            <p:cNvGrpSpPr/>
            <p:nvPr/>
          </p:nvGrpSpPr>
          <p:grpSpPr>
            <a:xfrm>
              <a:off x="903130" y="13222500"/>
              <a:ext cx="13690829" cy="10374312"/>
              <a:chOff x="1151974" y="7289418"/>
              <a:chExt cx="13690829" cy="10374312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2EF101F-8330-29BA-9E2D-602C80C41682}"/>
                  </a:ext>
                </a:extLst>
              </p:cNvPr>
              <p:cNvSpPr txBox="1"/>
              <p:nvPr/>
            </p:nvSpPr>
            <p:spPr>
              <a:xfrm>
                <a:off x="1262148" y="7289418"/>
                <a:ext cx="115454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r>
                  <a:rPr lang="fr-FR" sz="4400" b="1" i="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Mesures sur les microprocesseurs</a:t>
                </a:r>
              </a:p>
            </p:txBody>
          </p:sp>
          <p:pic>
            <p:nvPicPr>
              <p:cNvPr id="23" name="Image 22" descr="Une image contenant Appareils électroniques, Ingénierie électronique, Composant électronique, Composant de circuit&#10;&#10;Description générée automatiquement">
                <a:extLst>
                  <a:ext uri="{FF2B5EF4-FFF2-40B4-BE49-F238E27FC236}">
                    <a16:creationId xmlns:a16="http://schemas.microsoft.com/office/drawing/2014/main" id="{47D78A8A-EDE1-B319-189F-F4032112FA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69" t="7197" r="5088" b="7808"/>
              <a:stretch/>
            </p:blipFill>
            <p:spPr>
              <a:xfrm rot="16200000">
                <a:off x="3965378" y="7887606"/>
                <a:ext cx="3432174" cy="4752529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  <p:pic>
            <p:nvPicPr>
              <p:cNvPr id="33" name="Image 32" descr="Une image contenant Appareils électroniques, Ingénierie électronique, Composant de circuit, Composant électronique">
                <a:extLst>
                  <a:ext uri="{FF2B5EF4-FFF2-40B4-BE49-F238E27FC236}">
                    <a16:creationId xmlns:a16="http://schemas.microsoft.com/office/drawing/2014/main" id="{81E90A1F-3AED-150F-9328-385F677C50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03" t="11590" b="13716"/>
              <a:stretch/>
            </p:blipFill>
            <p:spPr>
              <a:xfrm>
                <a:off x="8733981" y="8453913"/>
                <a:ext cx="3488628" cy="3873408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FB97067-5140-6F0A-E4BD-30A2BE08D920}"/>
                  </a:ext>
                </a:extLst>
              </p:cNvPr>
              <p:cNvSpPr/>
              <p:nvPr/>
            </p:nvSpPr>
            <p:spPr bwMode="auto">
              <a:xfrm>
                <a:off x="3940389" y="10251813"/>
                <a:ext cx="576061" cy="648072"/>
              </a:xfrm>
              <a:prstGeom prst="ellipse">
                <a:avLst/>
              </a:prstGeom>
              <a:solidFill>
                <a:srgbClr val="FF0000">
                  <a:alpha val="16078"/>
                </a:srgbClr>
              </a:solidFill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2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5A3A6E70-7AF6-1EC8-D3AA-01AC79902B70}"/>
                  </a:ext>
                </a:extLst>
              </p:cNvPr>
              <p:cNvSpPr/>
              <p:nvPr/>
            </p:nvSpPr>
            <p:spPr bwMode="auto">
              <a:xfrm>
                <a:off x="10190264" y="8889065"/>
                <a:ext cx="576061" cy="648072"/>
              </a:xfrm>
              <a:prstGeom prst="ellipse">
                <a:avLst/>
              </a:prstGeom>
              <a:solidFill>
                <a:srgbClr val="FF0000">
                  <a:alpha val="16078"/>
                </a:srgbClr>
              </a:solidFill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2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6CDA1843-0DD0-1596-2A2F-93527A681C22}"/>
                  </a:ext>
                </a:extLst>
              </p:cNvPr>
              <p:cNvSpPr/>
              <p:nvPr/>
            </p:nvSpPr>
            <p:spPr bwMode="auto">
              <a:xfrm>
                <a:off x="6835490" y="9016735"/>
                <a:ext cx="576061" cy="648072"/>
              </a:xfrm>
              <a:prstGeom prst="ellipse">
                <a:avLst/>
              </a:prstGeom>
              <a:solidFill>
                <a:srgbClr val="00B050">
                  <a:alpha val="16078"/>
                </a:srgbClr>
              </a:solidFill>
              <a:ln w="5715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200" b="1" i="0" u="none" strike="noStrike" cap="none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4BFFBE54-8DA3-4A88-CBFC-B12B93954845}"/>
                  </a:ext>
                </a:extLst>
              </p:cNvPr>
              <p:cNvSpPr/>
              <p:nvPr/>
            </p:nvSpPr>
            <p:spPr bwMode="auto">
              <a:xfrm>
                <a:off x="9965894" y="11056335"/>
                <a:ext cx="576061" cy="648072"/>
              </a:xfrm>
              <a:prstGeom prst="ellipse">
                <a:avLst/>
              </a:prstGeom>
              <a:solidFill>
                <a:srgbClr val="7030A0">
                  <a:alpha val="16078"/>
                </a:srgbClr>
              </a:solidFill>
              <a:ln w="5715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200" b="1" i="0" dirty="0">
                    <a:solidFill>
                      <a:srgbClr val="7030A0"/>
                    </a:solidFill>
                    <a:latin typeface="Arial" charset="0"/>
                  </a:rPr>
                  <a:t>3</a:t>
                </a:r>
                <a:endParaRPr kumimoji="0" lang="fr-FR" sz="32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8030B0C-A5DD-18C1-ECF5-A90FDD07EBF7}"/>
                  </a:ext>
                </a:extLst>
              </p:cNvPr>
              <p:cNvSpPr txBox="1"/>
              <p:nvPr/>
            </p:nvSpPr>
            <p:spPr>
              <a:xfrm>
                <a:off x="1151974" y="12985526"/>
                <a:ext cx="13690829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fr-FR" sz="3200" i="0" dirty="0"/>
                  <a:t>La carte </a:t>
                </a:r>
                <a:r>
                  <a:rPr lang="fr-FR" sz="3200" b="1" i="0" dirty="0"/>
                  <a:t>NUCLEO-LPM01A</a:t>
                </a:r>
                <a:r>
                  <a:rPr lang="fr-FR" sz="3200" i="0" dirty="0"/>
                  <a:t> est connectée et alimente le microcontrôleur cible afin de </a:t>
                </a:r>
                <a:r>
                  <a:rPr lang="fr-FR" sz="3200" b="1" i="0" dirty="0"/>
                  <a:t>relever sa consommation</a:t>
                </a:r>
                <a:r>
                  <a:rPr lang="fr-FR" sz="3200" i="0" dirty="0"/>
                  <a:t>. Les informations recueillies sont transmises à l’ordinateur via USB.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fr-FR" sz="1600" i="0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fr-FR" sz="3200" i="0" dirty="0"/>
                  <a:t>Microprocesseur </a:t>
                </a:r>
                <a:r>
                  <a:rPr lang="fr-FR" sz="3200" b="1" i="0" dirty="0"/>
                  <a:t>STM32F303 </a:t>
                </a:r>
                <a:r>
                  <a:rPr lang="fr-FR" sz="2800" i="0" dirty="0"/>
                  <a:t>(</a:t>
                </a:r>
                <a:r>
                  <a:rPr lang="fr-FR" sz="3200" i="0" dirty="0"/>
                  <a:t>utilisé pour les mesures du poster</a:t>
                </a:r>
                <a:r>
                  <a:rPr lang="fr-FR" sz="2800" i="0" dirty="0"/>
                  <a:t>).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fr-FR" sz="1600" i="0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fr-FR" sz="3200" i="0" dirty="0"/>
                  <a:t>Microprocesseur </a:t>
                </a:r>
                <a:r>
                  <a:rPr lang="fr-FR" sz="3200" b="1" i="0" dirty="0"/>
                  <a:t>STM32G431 </a:t>
                </a:r>
                <a:r>
                  <a:rPr lang="fr-FR" sz="3200" i="0" dirty="0"/>
                  <a:t>ayant comme fonctionnalités en plus :</a:t>
                </a:r>
              </a:p>
              <a:p>
                <a:pPr algn="just"/>
                <a:endParaRPr lang="fr-FR" sz="1000" i="0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b="1" i="0" dirty="0"/>
                  <a:t>Dynamic voltage </a:t>
                </a:r>
                <a:r>
                  <a:rPr lang="fr-FR" sz="3200" b="1" i="0" dirty="0" err="1"/>
                  <a:t>frequency</a:t>
                </a:r>
                <a:r>
                  <a:rPr lang="fr-FR" sz="3200" b="1" i="0" dirty="0"/>
                  <a:t> </a:t>
                </a:r>
                <a:r>
                  <a:rPr lang="fr-FR" sz="3200" b="1" i="0" dirty="0" err="1"/>
                  <a:t>scaling</a:t>
                </a:r>
                <a:r>
                  <a:rPr lang="fr-FR" sz="3200" b="1" i="0" dirty="0"/>
                  <a:t> </a:t>
                </a:r>
                <a:r>
                  <a:rPr lang="fr-FR" sz="3200" b="0" i="0" dirty="0">
                    <a:solidFill>
                      <a:srgbClr val="202122"/>
                    </a:solidFill>
                    <a:effectLst/>
                  </a:rPr>
                  <a:t>➔</a:t>
                </a:r>
                <a:r>
                  <a:rPr lang="fr-FR" sz="3200" b="1" i="0" dirty="0">
                    <a:solidFill>
                      <a:srgbClr val="202122"/>
                    </a:solidFill>
                  </a:rPr>
                  <a:t> </a:t>
                </a:r>
                <a:r>
                  <a:rPr lang="fr-FR" sz="3200" i="0" dirty="0"/>
                  <a:t>modes de consommation. 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b="1" i="0" dirty="0"/>
                  <a:t>Cache d’instructions et de données </a:t>
                </a:r>
                <a:r>
                  <a:rPr lang="fr-FR" sz="3200" b="0" i="0" dirty="0">
                    <a:solidFill>
                      <a:srgbClr val="202122"/>
                    </a:solidFill>
                    <a:effectLst/>
                  </a:rPr>
                  <a:t>➔</a:t>
                </a:r>
                <a:r>
                  <a:rPr lang="fr-FR" sz="3200" b="1" i="0" dirty="0">
                    <a:solidFill>
                      <a:srgbClr val="202122"/>
                    </a:solidFill>
                    <a:effectLst/>
                  </a:rPr>
                  <a:t> </a:t>
                </a:r>
                <a:r>
                  <a:rPr lang="fr-FR" sz="3200" i="0" dirty="0"/>
                  <a:t>accès mémoire plus rapide. 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3200" b="1" i="0" dirty="0"/>
                  <a:t>Pre-</a:t>
                </a:r>
                <a:r>
                  <a:rPr lang="fr-FR" sz="3200" b="1" i="0" dirty="0" err="1"/>
                  <a:t>Fetch</a:t>
                </a:r>
                <a:r>
                  <a:rPr lang="fr-FR" sz="3200" i="0" dirty="0"/>
                  <a:t> </a:t>
                </a:r>
                <a:r>
                  <a:rPr lang="fr-FR" sz="3200" b="0" i="0" dirty="0">
                    <a:solidFill>
                      <a:srgbClr val="202122"/>
                    </a:solidFill>
                    <a:effectLst/>
                  </a:rPr>
                  <a:t>➔ </a:t>
                </a:r>
                <a:r>
                  <a:rPr lang="fr-FR" sz="3200" i="0" dirty="0"/>
                  <a:t>Meilleur temps d’exécution, mais consomme plus. </a:t>
                </a:r>
                <a:endParaRPr lang="fr-FR" sz="3200" b="1" i="0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6952E7-D1CE-09DB-4503-4CF2CAACDBFB}"/>
                </a:ext>
              </a:extLst>
            </p:cNvPr>
            <p:cNvSpPr/>
            <p:nvPr/>
          </p:nvSpPr>
          <p:spPr bwMode="auto">
            <a:xfrm>
              <a:off x="1018764" y="13296673"/>
              <a:ext cx="709392" cy="66286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4400" b="1" i="0" dirty="0">
                  <a:solidFill>
                    <a:schemeClr val="bg1"/>
                  </a:solidFill>
                  <a:latin typeface="Arial" charset="0"/>
                </a:rPr>
                <a:t>2</a:t>
              </a:r>
              <a:endParaRPr kumimoji="0" lang="fr-FR" sz="4400" b="1" i="0" u="none" strike="noStrike" normalizeH="0" baseline="0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4C15EF6-64E8-293B-1A8B-FCF2C99327C9}"/>
              </a:ext>
            </a:extLst>
          </p:cNvPr>
          <p:cNvGrpSpPr/>
          <p:nvPr/>
        </p:nvGrpSpPr>
        <p:grpSpPr>
          <a:xfrm>
            <a:off x="1088637" y="6783427"/>
            <a:ext cx="13531039" cy="5762264"/>
            <a:chOff x="1088637" y="6425011"/>
            <a:chExt cx="13531039" cy="576226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3F8214A-5694-8E24-B6C0-9A66F617A45D}"/>
                </a:ext>
              </a:extLst>
            </p:cNvPr>
            <p:cNvGrpSpPr/>
            <p:nvPr/>
          </p:nvGrpSpPr>
          <p:grpSpPr>
            <a:xfrm>
              <a:off x="1088637" y="6425011"/>
              <a:ext cx="13531039" cy="5762264"/>
              <a:chOff x="1256443" y="8189456"/>
              <a:chExt cx="13531039" cy="5762264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1B7CAA15-5F28-8B39-4CF8-9D8CF00ED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1673" y="9071639"/>
                <a:ext cx="7384216" cy="3294281"/>
              </a:xfrm>
              <a:prstGeom prst="rect">
                <a:avLst/>
              </a:prstGeom>
            </p:spPr>
          </p:pic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B0FAB9B-9ED7-3A28-E4CF-6E960D7EA9BC}"/>
                  </a:ext>
                </a:extLst>
              </p:cNvPr>
              <p:cNvSpPr txBox="1"/>
              <p:nvPr/>
            </p:nvSpPr>
            <p:spPr>
              <a:xfrm>
                <a:off x="1284108" y="8189456"/>
                <a:ext cx="130281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	</a:t>
                </a:r>
                <a:r>
                  <a:rPr lang="fr-FR" sz="4400" b="1" i="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Le CCM-SRAM sur les microcontrôleurs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60CEE8E-FFEE-1F0B-B656-7D9A7567D912}"/>
                  </a:ext>
                </a:extLst>
              </p:cNvPr>
              <p:cNvSpPr txBox="1"/>
              <p:nvPr/>
            </p:nvSpPr>
            <p:spPr>
              <a:xfrm>
                <a:off x="1256443" y="11889617"/>
                <a:ext cx="13531039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3200" i="0" dirty="0"/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fr-FR" sz="3200" i="0" dirty="0"/>
                  <a:t>Connecté aux bus de données et d’instructions.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fr-FR" sz="3200" i="0" dirty="0"/>
                  <a:t>Accès mémoire </a:t>
                </a:r>
                <a:r>
                  <a:rPr lang="fr-FR" sz="3200" b="1" i="0" dirty="0"/>
                  <a:t>plus rapide </a:t>
                </a:r>
                <a:r>
                  <a:rPr lang="fr-FR" sz="3200" i="0" dirty="0"/>
                  <a:t>pouvant accélérer l’exécution d’un code.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fr-FR" sz="3200" i="0" dirty="0"/>
                  <a:t>Espace de stockage </a:t>
                </a:r>
                <a:r>
                  <a:rPr lang="fr-FR" sz="3200" b="1" i="0" dirty="0"/>
                  <a:t>assez limité</a:t>
                </a:r>
                <a:r>
                  <a:rPr lang="fr-FR" sz="3200" i="0" dirty="0"/>
                  <a:t> (ex : 8 </a:t>
                </a:r>
                <a:r>
                  <a:rPr lang="fr-FR" sz="3200" i="0" dirty="0" err="1"/>
                  <a:t>kB</a:t>
                </a:r>
                <a:r>
                  <a:rPr lang="fr-FR" sz="3200" i="0" dirty="0"/>
                  <a:t> et 10 </a:t>
                </a:r>
                <a:r>
                  <a:rPr lang="fr-FR" sz="3200" i="0" dirty="0" err="1"/>
                  <a:t>kB</a:t>
                </a:r>
                <a:r>
                  <a:rPr lang="fr-FR" sz="3200" i="0" dirty="0"/>
                  <a:t>).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7DAEB0-1862-3B40-8DE2-EEBD0605A12D}"/>
                </a:ext>
              </a:extLst>
            </p:cNvPr>
            <p:cNvSpPr/>
            <p:nvPr/>
          </p:nvSpPr>
          <p:spPr bwMode="auto">
            <a:xfrm>
              <a:off x="1088637" y="6483282"/>
              <a:ext cx="709392" cy="66286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4400" b="1" i="0" u="none" strike="noStrike" normalizeH="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DCC20E3-FA63-D54C-858E-45C03BBAC525}"/>
              </a:ext>
            </a:extLst>
          </p:cNvPr>
          <p:cNvCxnSpPr>
            <a:cxnSpLocks/>
          </p:cNvCxnSpPr>
          <p:nvPr/>
        </p:nvCxnSpPr>
        <p:spPr bwMode="auto">
          <a:xfrm>
            <a:off x="18668379" y="38579063"/>
            <a:ext cx="0" cy="3114590"/>
          </a:xfrm>
          <a:prstGeom prst="line">
            <a:avLst/>
          </a:prstGeom>
          <a:ln w="57150">
            <a:solidFill>
              <a:srgbClr val="FFC000">
                <a:alpha val="43922"/>
              </a:srgb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que 57" descr="Recherche contour">
            <a:extLst>
              <a:ext uri="{FF2B5EF4-FFF2-40B4-BE49-F238E27FC236}">
                <a16:creationId xmlns:a16="http://schemas.microsoft.com/office/drawing/2014/main" id="{398997F1-936D-57B7-FBFA-3385B737B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132" y="39211704"/>
            <a:ext cx="841043" cy="841043"/>
          </a:xfrm>
          <a:prstGeom prst="rect">
            <a:avLst/>
          </a:prstGeom>
        </p:spPr>
      </p:pic>
      <p:pic>
        <p:nvPicPr>
          <p:cNvPr id="1029" name="Picture 2" descr="latex&quot; Icon - Download for free – Iconduck">
            <a:extLst>
              <a:ext uri="{FF2B5EF4-FFF2-40B4-BE49-F238E27FC236}">
                <a16:creationId xmlns:a16="http://schemas.microsoft.com/office/drawing/2014/main" id="{0148C954-10B0-947E-F23E-FAB9909C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23" y="41240317"/>
            <a:ext cx="602459" cy="61263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4" descr="C (langage) — Wikipédia">
            <a:extLst>
              <a:ext uri="{FF2B5EF4-FFF2-40B4-BE49-F238E27FC236}">
                <a16:creationId xmlns:a16="http://schemas.microsoft.com/office/drawing/2014/main" id="{0C2BD322-8673-34BE-B728-DF0D370F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09" y="40268771"/>
            <a:ext cx="565690" cy="6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ZoneTexte 4"/>
          <p:cNvSpPr txBox="1">
            <a:spLocks noChangeArrowheads="1"/>
          </p:cNvSpPr>
          <p:nvPr/>
        </p:nvSpPr>
        <p:spPr bwMode="auto">
          <a:xfrm>
            <a:off x="20667348" y="38831331"/>
            <a:ext cx="631775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 b="1" dirty="0"/>
              <a:t>Loïc THOMAS - 4IR SI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 dirty="0"/>
              <a:t>Stage du 5 juin au 25 août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 dirty="0"/>
              <a:t>LAAS-CNRS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 dirty="0"/>
              <a:t>Tuteur : </a:t>
            </a:r>
            <a:r>
              <a:rPr lang="fr-FR" altLang="fr-FR" sz="4000" dirty="0" err="1"/>
              <a:t>Tomasz</a:t>
            </a:r>
            <a:r>
              <a:rPr lang="fr-FR" altLang="fr-FR" sz="4000" dirty="0"/>
              <a:t> KLODA</a:t>
            </a:r>
          </a:p>
        </p:txBody>
      </p:sp>
      <p:sp>
        <p:nvSpPr>
          <p:cNvPr id="1033" name="ZoneTexte 1032">
            <a:extLst>
              <a:ext uri="{FF2B5EF4-FFF2-40B4-BE49-F238E27FC236}">
                <a16:creationId xmlns:a16="http://schemas.microsoft.com/office/drawing/2014/main" id="{8B5EF75F-8AD4-5D4A-2C29-AA1263791D05}"/>
              </a:ext>
            </a:extLst>
          </p:cNvPr>
          <p:cNvSpPr txBox="1"/>
          <p:nvPr/>
        </p:nvSpPr>
        <p:spPr>
          <a:xfrm>
            <a:off x="22653365" y="22004871"/>
            <a:ext cx="628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Gains d’utilisation et d’énergie grâce à l’allocation faite par le modèle 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FBB32A4-6FC5-2CEF-0770-DCAAD67FEDCD}"/>
              </a:ext>
            </a:extLst>
          </p:cNvPr>
          <p:cNvGrpSpPr/>
          <p:nvPr/>
        </p:nvGrpSpPr>
        <p:grpSpPr>
          <a:xfrm>
            <a:off x="15828963" y="6843897"/>
            <a:ext cx="13118674" cy="10454322"/>
            <a:chOff x="15828963" y="6483282"/>
            <a:chExt cx="13118674" cy="10454322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A3BDA05-0615-2038-2D29-4844715C86B3}"/>
                </a:ext>
              </a:extLst>
            </p:cNvPr>
            <p:cNvGrpSpPr/>
            <p:nvPr/>
          </p:nvGrpSpPr>
          <p:grpSpPr>
            <a:xfrm>
              <a:off x="15828963" y="6483282"/>
              <a:ext cx="13118674" cy="10454322"/>
              <a:chOff x="15966540" y="5860550"/>
              <a:chExt cx="13118674" cy="10454322"/>
            </a:xfrm>
          </p:grpSpPr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1243D71-56FC-2349-0D57-6074B3B50284}"/>
                  </a:ext>
                </a:extLst>
              </p:cNvPr>
              <p:cNvSpPr txBox="1"/>
              <p:nvPr/>
            </p:nvSpPr>
            <p:spPr>
              <a:xfrm>
                <a:off x="16852953" y="12031612"/>
                <a:ext cx="11107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Amélioration de l’énergie en déplaçant les instructions de la FLASH vers le CCM</a:t>
                </a:r>
              </a:p>
            </p:txBody>
          </p: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99ACD6B8-47D6-FADD-7E2C-A77683FF93EE}"/>
                  </a:ext>
                </a:extLst>
              </p:cNvPr>
              <p:cNvGrpSpPr/>
              <p:nvPr/>
            </p:nvGrpSpPr>
            <p:grpSpPr>
              <a:xfrm>
                <a:off x="15966540" y="5860550"/>
                <a:ext cx="13118674" cy="10454322"/>
                <a:chOff x="16154043" y="5935405"/>
                <a:chExt cx="13118674" cy="10454322"/>
              </a:xfrm>
            </p:grpSpPr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F507FBA-519E-555E-F5D9-595DB8D711C2}"/>
                    </a:ext>
                  </a:extLst>
                </p:cNvPr>
                <p:cNvSpPr txBox="1"/>
                <p:nvPr/>
              </p:nvSpPr>
              <p:spPr>
                <a:xfrm>
                  <a:off x="16154043" y="5935405"/>
                  <a:ext cx="1311867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4400" b="1" dirty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	</a:t>
                  </a:r>
                  <a:r>
                    <a:rPr lang="fr-FR" sz="4400" b="1" i="0" dirty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Étude de l’impact du CCM sur l’énergie</a:t>
                  </a: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2D6EB7F7-83F8-56D5-BFD6-DA14DCE929E4}"/>
                    </a:ext>
                  </a:extLst>
                </p:cNvPr>
                <p:cNvSpPr txBox="1"/>
                <p:nvPr/>
              </p:nvSpPr>
              <p:spPr>
                <a:xfrm>
                  <a:off x="16212638" y="12357854"/>
                  <a:ext cx="13060079" cy="4031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endParaRPr lang="fr-FR" sz="3200" i="0" dirty="0"/>
                </a:p>
                <a:p>
                  <a:pPr algn="just"/>
                  <a:r>
                    <a:rPr lang="fr-FR" sz="3200" i="0" dirty="0"/>
                    <a:t>Le FLASH a une fréquence maximale plus faible que celle du processeur. Exécuter du code depuis le FLASH peut mettre le processeur en </a:t>
                  </a:r>
                  <a:r>
                    <a:rPr lang="fr-FR" sz="3200" b="1" i="0" dirty="0"/>
                    <a:t>état d’attente</a:t>
                  </a:r>
                  <a:r>
                    <a:rPr lang="fr-FR" sz="3200" i="0" dirty="0"/>
                    <a:t>, ce qui </a:t>
                  </a:r>
                  <a:r>
                    <a:rPr lang="fr-FR" sz="3200" b="1" i="0" dirty="0"/>
                    <a:t>consomme plus d’énergie</a:t>
                  </a:r>
                  <a:r>
                    <a:rPr lang="fr-FR" sz="3200" i="0" dirty="0"/>
                    <a:t>. </a:t>
                  </a:r>
                </a:p>
                <a:p>
                  <a:pPr algn="just"/>
                  <a:endParaRPr lang="fr-FR" sz="3200" i="0" dirty="0"/>
                </a:p>
                <a:p>
                  <a:pPr algn="just"/>
                  <a:r>
                    <a:rPr lang="fr-FR" sz="3200" i="0" dirty="0"/>
                    <a:t>Le CCM va toujours aussi vite que le processeur. Il n’y a donc aucune attente. Le CCM sera </a:t>
                  </a:r>
                  <a:r>
                    <a:rPr lang="fr-FR" sz="3200" b="1" i="0" dirty="0"/>
                    <a:t>plus performant</a:t>
                  </a:r>
                  <a:r>
                    <a:rPr lang="fr-FR" sz="3200" i="0" dirty="0"/>
                    <a:t> que le FLASH à hautes fréquences.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79A2830-1DCC-0C7C-C4DD-C0B9C2637D8D}"/>
                    </a:ext>
                  </a:extLst>
                </p:cNvPr>
                <p:cNvSpPr/>
                <p:nvPr/>
              </p:nvSpPr>
              <p:spPr bwMode="auto">
                <a:xfrm>
                  <a:off x="16239698" y="6012567"/>
                  <a:ext cx="709392" cy="662864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r-FR" sz="4400" b="1" i="0" dirty="0">
                      <a:solidFill>
                        <a:schemeClr val="bg1"/>
                      </a:solidFill>
                      <a:latin typeface="Arial" charset="0"/>
                    </a:rPr>
                    <a:t>4</a:t>
                  </a:r>
                  <a:endParaRPr kumimoji="0" lang="fr-FR" sz="4400" b="1" i="0" u="none" strike="noStrike" normalizeH="0" baseline="0" dirty="0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</p:grpSp>
        </p:grpSp>
        <p:pic>
          <p:nvPicPr>
            <p:cNvPr id="1027" name="Image 1026">
              <a:extLst>
                <a:ext uri="{FF2B5EF4-FFF2-40B4-BE49-F238E27FC236}">
                  <a16:creationId xmlns:a16="http://schemas.microsoft.com/office/drawing/2014/main" id="{1794433D-614A-ADDD-0E92-6E98A701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942638" y="7576564"/>
              <a:ext cx="10708429" cy="4995495"/>
            </a:xfrm>
            <a:prstGeom prst="rect">
              <a:avLst/>
            </a:prstGeom>
            <a:ln w="381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2291540-5554-0239-2645-45B8A8E90EC0}"/>
              </a:ext>
            </a:extLst>
          </p:cNvPr>
          <p:cNvGrpSpPr/>
          <p:nvPr/>
        </p:nvGrpSpPr>
        <p:grpSpPr>
          <a:xfrm>
            <a:off x="15605267" y="17623187"/>
            <a:ext cx="13411488" cy="19988320"/>
            <a:chOff x="15605267" y="17298220"/>
            <a:chExt cx="13411488" cy="19988320"/>
          </a:xfrm>
        </p:grpSpPr>
        <p:pic>
          <p:nvPicPr>
            <p:cNvPr id="1030" name="Image 1029">
              <a:extLst>
                <a:ext uri="{FF2B5EF4-FFF2-40B4-BE49-F238E27FC236}">
                  <a16:creationId xmlns:a16="http://schemas.microsoft.com/office/drawing/2014/main" id="{87591653-7009-7A9C-EBA0-7091ED1F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925508" y="18269396"/>
              <a:ext cx="6091247" cy="3430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B9F2934-AC15-C76B-EF45-7809F132187A}"/>
                </a:ext>
              </a:extLst>
            </p:cNvPr>
            <p:cNvGrpSpPr/>
            <p:nvPr/>
          </p:nvGrpSpPr>
          <p:grpSpPr>
            <a:xfrm>
              <a:off x="15605267" y="17298220"/>
              <a:ext cx="13393626" cy="19988320"/>
              <a:chOff x="15605267" y="17298220"/>
              <a:chExt cx="13393626" cy="19988320"/>
            </a:xfrm>
          </p:grpSpPr>
          <p:grpSp>
            <p:nvGrpSpPr>
              <p:cNvPr id="1055" name="Groupe 1054">
                <a:extLst>
                  <a:ext uri="{FF2B5EF4-FFF2-40B4-BE49-F238E27FC236}">
                    <a16:creationId xmlns:a16="http://schemas.microsoft.com/office/drawing/2014/main" id="{A4D40A6A-3148-FE71-550A-D7652DDAFC24}"/>
                  </a:ext>
                </a:extLst>
              </p:cNvPr>
              <p:cNvGrpSpPr/>
              <p:nvPr/>
            </p:nvGrpSpPr>
            <p:grpSpPr>
              <a:xfrm>
                <a:off x="15605267" y="17298220"/>
                <a:ext cx="13393626" cy="19988320"/>
                <a:chOff x="15605267" y="17298220"/>
                <a:chExt cx="13393626" cy="19988320"/>
              </a:xfrm>
            </p:grpSpPr>
            <p:grpSp>
              <p:nvGrpSpPr>
                <p:cNvPr id="32" name="Groupe 31">
                  <a:extLst>
                    <a:ext uri="{FF2B5EF4-FFF2-40B4-BE49-F238E27FC236}">
                      <a16:creationId xmlns:a16="http://schemas.microsoft.com/office/drawing/2014/main" id="{DB0D7DCF-BF02-1531-DDC5-DEBE10C91587}"/>
                    </a:ext>
                  </a:extLst>
                </p:cNvPr>
                <p:cNvGrpSpPr/>
                <p:nvPr/>
              </p:nvGrpSpPr>
              <p:grpSpPr>
                <a:xfrm>
                  <a:off x="15605267" y="17298220"/>
                  <a:ext cx="13393626" cy="19988320"/>
                  <a:chOff x="15577604" y="17558431"/>
                  <a:chExt cx="13393626" cy="19988320"/>
                </a:xfrm>
              </p:grpSpPr>
              <p:grpSp>
                <p:nvGrpSpPr>
                  <p:cNvPr id="28" name="Groupe 27">
                    <a:extLst>
                      <a:ext uri="{FF2B5EF4-FFF2-40B4-BE49-F238E27FC236}">
                        <a16:creationId xmlns:a16="http://schemas.microsoft.com/office/drawing/2014/main" id="{AB4B74EA-6B0B-30C0-189A-18C4CD7DB793}"/>
                      </a:ext>
                    </a:extLst>
                  </p:cNvPr>
                  <p:cNvGrpSpPr/>
                  <p:nvPr/>
                </p:nvGrpSpPr>
                <p:grpSpPr>
                  <a:xfrm>
                    <a:off x="15577604" y="17558431"/>
                    <a:ext cx="13393626" cy="19988320"/>
                    <a:chOff x="15577604" y="17558431"/>
                    <a:chExt cx="13393626" cy="19988320"/>
                  </a:xfrm>
                </p:grpSpPr>
                <p:sp>
                  <p:nvSpPr>
                    <p:cNvPr id="1034" name="ZoneTexte 1033">
                      <a:extLst>
                        <a:ext uri="{FF2B5EF4-FFF2-40B4-BE49-F238E27FC236}">
                          <a16:creationId xmlns:a16="http://schemas.microsoft.com/office/drawing/2014/main" id="{71321D9C-9BF7-E3D3-1FFB-159D54933D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80753" y="36838865"/>
                      <a:ext cx="11665019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2000" dirty="0"/>
                        <a:t>Choix des fréquences par le modèle quand les instructions sont dans le FLASH (1) ou le CCM (2)</a:t>
                      </a:r>
                    </a:p>
                    <a:p>
                      <a:pPr algn="ctr"/>
                      <a:r>
                        <a:rPr lang="fr-FR" sz="2000" dirty="0"/>
                        <a:t>(ex : avec 8 tâches, 75% des tâches sont dans le CCM et tournent à 72MHz)</a:t>
                      </a:r>
                    </a:p>
                  </p:txBody>
                </p:sp>
                <p:grpSp>
                  <p:nvGrpSpPr>
                    <p:cNvPr id="1032" name="Groupe 1031">
                      <a:extLst>
                        <a:ext uri="{FF2B5EF4-FFF2-40B4-BE49-F238E27FC236}">
                          <a16:creationId xmlns:a16="http://schemas.microsoft.com/office/drawing/2014/main" id="{67A96BF2-39FF-3F7F-AD22-CE30D60112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577604" y="17558431"/>
                      <a:ext cx="13393626" cy="14131775"/>
                      <a:chOff x="15577604" y="17558431"/>
                      <a:chExt cx="13393626" cy="14131775"/>
                    </a:xfrm>
                  </p:grpSpPr>
                  <p:grpSp>
                    <p:nvGrpSpPr>
                      <p:cNvPr id="15" name="Groupe 14">
                        <a:extLst>
                          <a:ext uri="{FF2B5EF4-FFF2-40B4-BE49-F238E27FC236}">
                            <a16:creationId xmlns:a16="http://schemas.microsoft.com/office/drawing/2014/main" id="{9398FB45-D33F-28B0-5346-CFFD5F9C47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577604" y="17558431"/>
                        <a:ext cx="13393626" cy="14131775"/>
                        <a:chOff x="15619846" y="17865408"/>
                        <a:chExt cx="13393626" cy="14131775"/>
                      </a:xfrm>
                    </p:grpSpPr>
                    <p:sp>
                      <p:nvSpPr>
                        <p:cNvPr id="56" name="ZoneTexte 55">
                          <a:extLst>
                            <a:ext uri="{FF2B5EF4-FFF2-40B4-BE49-F238E27FC236}">
                              <a16:creationId xmlns:a16="http://schemas.microsoft.com/office/drawing/2014/main" id="{B00874AC-BFD9-84A1-35BD-D966114CAD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871205" y="17865408"/>
                          <a:ext cx="12825172" cy="73866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4200" b="1" dirty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	</a:t>
                          </a:r>
                          <a:r>
                            <a:rPr lang="fr-FR" sz="4200" b="1" i="0" dirty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Minimiser l’énergie d’un système temps réel</a:t>
                          </a:r>
                        </a:p>
                      </p:txBody>
                    </p:sp>
                    <p:sp>
                      <p:nvSpPr>
                        <p:cNvPr id="60" name="ZoneTexte 59">
                          <a:extLst>
                            <a:ext uri="{FF2B5EF4-FFF2-40B4-BE49-F238E27FC236}">
                              <a16:creationId xmlns:a16="http://schemas.microsoft.com/office/drawing/2014/main" id="{2E3C0697-6FEE-7D02-03C5-EFD08A1C85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633083" y="18935822"/>
                          <a:ext cx="2870787" cy="9541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2800" dirty="0"/>
                            <a:t>Modèle d’optimisation</a:t>
                          </a:r>
                        </a:p>
                      </p:txBody>
                    </p:sp>
                    <p:sp>
                      <p:nvSpPr>
                        <p:cNvPr id="63" name="Flèche : bas 62">
                          <a:extLst>
                            <a:ext uri="{FF2B5EF4-FFF2-40B4-BE49-F238E27FC236}">
                              <a16:creationId xmlns:a16="http://schemas.microsoft.com/office/drawing/2014/main" id="{AA011CF6-22BE-E378-CD9E-510DCE9CFA2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16200000">
                          <a:off x="17439409" y="20136609"/>
                          <a:ext cx="905713" cy="666770"/>
                        </a:xfrm>
                        <a:prstGeom prst="downArrow">
                          <a:avLst/>
                        </a:prstGeom>
                        <a:solidFill>
                          <a:srgbClr val="FFC000"/>
                        </a:solid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4175125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sz="83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024" name="ZoneTexte 1023">
                          <a:extLst>
                            <a:ext uri="{FF2B5EF4-FFF2-40B4-BE49-F238E27FC236}">
                              <a16:creationId xmlns:a16="http://schemas.microsoft.com/office/drawing/2014/main" id="{4E9E4EBF-FDEF-712A-69F3-998C3F9D54C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962256" y="23157064"/>
                          <a:ext cx="13051216" cy="72943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just"/>
                          <a:r>
                            <a:rPr lang="fr-FR" sz="3200" i="0" dirty="0"/>
                            <a:t>Nous avons les données de temps d’exécution et d’énergie de chacune des configurations mémoire et pour toutes les fréquences. </a:t>
                          </a:r>
                        </a:p>
                        <a:p>
                          <a:pPr algn="just"/>
                          <a:r>
                            <a:rPr lang="fr-FR" sz="3200" i="0" dirty="0"/>
                            <a:t>Avec ces données, le modèle d’optimisation peut </a:t>
                          </a:r>
                          <a:r>
                            <a:rPr lang="fr-FR" sz="3200" b="1" i="0" dirty="0"/>
                            <a:t>trouver la meilleure configuration </a:t>
                          </a:r>
                          <a:r>
                            <a:rPr lang="fr-FR" sz="3200" i="0" dirty="0"/>
                            <a:t>pour chacune des tâches afin de </a:t>
                          </a:r>
                          <a:r>
                            <a:rPr lang="fr-FR" sz="3200" b="1" i="0" dirty="0"/>
                            <a:t>minimiser l’énergie</a:t>
                          </a:r>
                          <a:r>
                            <a:rPr lang="fr-FR" sz="3200" i="0" dirty="0"/>
                            <a:t>. </a:t>
                          </a:r>
                        </a:p>
                        <a:p>
                          <a:pPr algn="just"/>
                          <a:r>
                            <a:rPr lang="fr-FR" sz="3200" b="0" i="0" dirty="0">
                              <a:solidFill>
                                <a:srgbClr val="202122"/>
                              </a:solidFill>
                              <a:effectLst/>
                            </a:rPr>
                            <a:t>	➔ </a:t>
                          </a:r>
                          <a:r>
                            <a:rPr lang="fr-FR" sz="3200" b="1" i="0" dirty="0"/>
                            <a:t> jusqu’à 21% d’énergie économisée.</a:t>
                          </a:r>
                        </a:p>
                        <a:p>
                          <a:pPr algn="just"/>
                          <a:endParaRPr lang="fr-FR" sz="3200" i="0" dirty="0"/>
                        </a:p>
                        <a:p>
                          <a:pPr algn="just"/>
                          <a:r>
                            <a:rPr lang="fr-FR" sz="3200" i="0" dirty="0"/>
                            <a:t>Le modèle respecte des </a:t>
                          </a:r>
                          <a:r>
                            <a:rPr lang="fr-FR" sz="3200" b="1" i="0" dirty="0"/>
                            <a:t>contraintes</a:t>
                          </a:r>
                          <a:r>
                            <a:rPr lang="fr-FR" sz="3200" i="0" dirty="0"/>
                            <a:t> : </a:t>
                          </a:r>
                        </a:p>
                        <a:p>
                          <a:pPr algn="just"/>
                          <a:endParaRPr lang="fr-FR" sz="2000" i="0" dirty="0"/>
                        </a:p>
                        <a:p>
                          <a:pPr marL="457200" indent="-457200" algn="just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3200" b="1" i="0" dirty="0"/>
                            <a:t>Temps réel : </a:t>
                          </a:r>
                          <a:r>
                            <a:rPr lang="fr-FR" sz="3200" i="0" dirty="0"/>
                            <a:t>les deadlines des tâches doivent être respectées.</a:t>
                          </a:r>
                        </a:p>
                        <a:p>
                          <a:pPr marL="457200" indent="-457200" algn="just">
                            <a:buFont typeface="Arial" panose="020B0604020202020204" pitchFamily="34" charset="0"/>
                            <a:buChar char="•"/>
                          </a:pPr>
                          <a:endParaRPr lang="fr-FR" sz="3200" i="0" dirty="0"/>
                        </a:p>
                        <a:p>
                          <a:pPr marL="457200" indent="-457200" algn="just">
                            <a:buFont typeface="Arial" panose="020B0604020202020204" pitchFamily="34" charset="0"/>
                            <a:buChar char="•"/>
                          </a:pPr>
                          <a:endParaRPr lang="fr-FR" sz="3200" i="0" dirty="0"/>
                        </a:p>
                        <a:p>
                          <a:pPr algn="just"/>
                          <a:endParaRPr lang="fr-FR" sz="3200" i="0" dirty="0"/>
                        </a:p>
                        <a:p>
                          <a:pPr algn="just"/>
                          <a:endParaRPr lang="fr-FR" sz="3200" i="0" dirty="0"/>
                        </a:p>
                        <a:p>
                          <a:pPr marL="457200" indent="-457200" algn="just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3200" b="1" i="0" dirty="0"/>
                            <a:t>Mémoire : </a:t>
                          </a:r>
                          <a:r>
                            <a:rPr lang="fr-FR" sz="3200" i="0" dirty="0"/>
                            <a:t>les</a:t>
                          </a:r>
                          <a:r>
                            <a:rPr lang="fr-FR" sz="3200" b="1" i="0" dirty="0"/>
                            <a:t> </a:t>
                          </a:r>
                          <a:r>
                            <a:rPr lang="fr-FR" sz="3200" i="0" dirty="0"/>
                            <a:t>capacités de chacune des mémoires ne doivent pas être dépassées (ci-dessous, la ligne pour le CCM).</a:t>
                          </a:r>
                        </a:p>
                      </p:txBody>
                    </p:sp>
                    <p:sp>
                      <p:nvSpPr>
                        <p:cNvPr id="1025" name="Rectangle : coins arrondis 1024">
                          <a:extLst>
                            <a:ext uri="{FF2B5EF4-FFF2-40B4-BE49-F238E27FC236}">
                              <a16:creationId xmlns:a16="http://schemas.microsoft.com/office/drawing/2014/main" id="{622F1C95-748E-FC95-4413-871F0299439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619846" y="19630426"/>
                          <a:ext cx="1699253" cy="1627014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  <a:ln w="9525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ctr" defTabSz="4175125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sz="2800" i="0" u="none" strike="noStrike" normalizeH="0" baseline="0" dirty="0">
                            <a:latin typeface="Arial" charset="0"/>
                          </a:endParaRPr>
                        </a:p>
                        <a:p>
                          <a:pPr marL="0" marR="0" indent="0" algn="ctr" defTabSz="4175125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sz="2800" i="0" u="none" strike="noStrike" normalizeH="0" baseline="0" dirty="0" err="1">
                              <a:latin typeface="Arial" charset="0"/>
                            </a:rPr>
                            <a:t>Taskset</a:t>
                          </a:r>
                          <a:r>
                            <a:rPr lang="fr-FR" sz="2800" i="0" dirty="0">
                              <a:latin typeface="Arial" charset="0"/>
                            </a:rPr>
                            <a:t>  </a:t>
                          </a:r>
                        </a:p>
                        <a:p>
                          <a:pPr marL="0" marR="0" indent="0" algn="l" defTabSz="4175125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sz="2800" i="0" u="none" strike="noStrike" normalizeH="0" baseline="0" dirty="0">
                            <a:latin typeface="Arial" charset="0"/>
                          </a:endParaRPr>
                        </a:p>
                      </p:txBody>
                    </p:sp>
                    <p:pic>
                      <p:nvPicPr>
                        <p:cNvPr id="5" name="Image 4">
                          <a:extLst>
                            <a:ext uri="{FF2B5EF4-FFF2-40B4-BE49-F238E27FC236}">
                              <a16:creationId xmlns:a16="http://schemas.microsoft.com/office/drawing/2014/main" id="{B6B2C1DF-6D8F-8BD5-EE73-47A95DCE61E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6"/>
                        <a:srcRect l="3444" t="5972" r="10346" b="9349"/>
                        <a:stretch/>
                      </p:blipFill>
                      <p:spPr>
                        <a:xfrm>
                          <a:off x="20405132" y="27693568"/>
                          <a:ext cx="3339098" cy="1272037"/>
                        </a:xfrm>
                        <a:prstGeom prst="roundRect">
                          <a:avLst>
                            <a:gd name="adj" fmla="val 4167"/>
                          </a:avLst>
                        </a:prstGeom>
                        <a:solidFill>
                          <a:srgbClr val="FFFFFF"/>
                        </a:solidFill>
                        <a:ln w="76200" cap="sq">
                          <a:solidFill>
                            <a:srgbClr val="292929"/>
                          </a:solidFill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>
                            <a:rot lat="0" lon="0" rev="2700000"/>
                          </a:lightRig>
                        </a:scene3d>
                        <a:sp3d>
                          <a:bevelT h="38100"/>
                          <a:contourClr>
                            <a:srgbClr val="C0C0C0"/>
                          </a:contourClr>
                        </a:sp3d>
                      </p:spPr>
                    </p:pic>
                    <p:pic>
                      <p:nvPicPr>
                        <p:cNvPr id="9" name="Image 8">
                          <a:extLst>
                            <a:ext uri="{FF2B5EF4-FFF2-40B4-BE49-F238E27FC236}">
                              <a16:creationId xmlns:a16="http://schemas.microsoft.com/office/drawing/2014/main" id="{8240FD56-E4F2-5ACF-E20C-F8C1B63908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8415500" y="30573888"/>
                          <a:ext cx="7318362" cy="1423295"/>
                        </a:xfrm>
                        <a:prstGeom prst="roundRect">
                          <a:avLst>
                            <a:gd name="adj" fmla="val 4167"/>
                          </a:avLst>
                        </a:prstGeom>
                        <a:solidFill>
                          <a:srgbClr val="FFFFFF"/>
                        </a:solidFill>
                        <a:ln w="76200" cap="sq">
                          <a:solidFill>
                            <a:srgbClr val="292929"/>
                          </a:solidFill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>
                            <a:rot lat="0" lon="0" rev="2700000"/>
                          </a:lightRig>
                        </a:scene3d>
                        <a:sp3d>
                          <a:bevelT h="38100"/>
                          <a:contourClr>
                            <a:srgbClr val="C0C0C0"/>
                          </a:contourClr>
                        </a:sp3d>
                      </p:spPr>
                    </p:pic>
                    <p:sp>
                      <p:nvSpPr>
                        <p:cNvPr id="11" name="Flèche : bas 10">
                          <a:extLst>
                            <a:ext uri="{FF2B5EF4-FFF2-40B4-BE49-F238E27FC236}">
                              <a16:creationId xmlns:a16="http://schemas.microsoft.com/office/drawing/2014/main" id="{F994B2B2-2C93-11EC-A6F7-B2CED611D3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16200000">
                          <a:off x="21956019" y="20136954"/>
                          <a:ext cx="905713" cy="668388"/>
                        </a:xfrm>
                        <a:prstGeom prst="downArrow">
                          <a:avLst/>
                        </a:prstGeom>
                        <a:solidFill>
                          <a:srgbClr val="FFC000"/>
                        </a:solidFill>
                        <a:ln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4175125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sz="83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1F252DDC-5E79-4200-EB38-5DBF7FE199B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914618" y="17571181"/>
                        <a:ext cx="709392" cy="662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4175125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fr-FR" sz="4400" b="1" i="0" dirty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5</a:t>
                        </a:r>
                        <a:endParaRPr kumimoji="0" lang="fr-FR" sz="4400" b="1" i="0" u="none" strike="noStrike" normalizeH="0" baseline="0" dirty="0">
                          <a:solidFill>
                            <a:schemeClr val="bg1"/>
                          </a:solidFill>
                          <a:latin typeface="Arial" charset="0"/>
                        </a:endParaRPr>
                      </a:p>
                    </p:txBody>
                  </p:sp>
                </p:grpSp>
              </p:grpSp>
              <p:pic>
                <p:nvPicPr>
                  <p:cNvPr id="20" name="Image 19">
                    <a:extLst>
                      <a:ext uri="{FF2B5EF4-FFF2-40B4-BE49-F238E27FC236}">
                        <a16:creationId xmlns:a16="http://schemas.microsoft.com/office/drawing/2014/main" id="{282CAF88-E513-CF23-449F-4D1922E3B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t="12191" r="5031" b="13525"/>
                  <a:stretch/>
                </p:blipFill>
                <p:spPr>
                  <a:xfrm>
                    <a:off x="18423189" y="19711245"/>
                    <a:ext cx="3347793" cy="1092980"/>
                  </a:xfrm>
                  <a:prstGeom prst="rect">
                    <a:avLst/>
                  </a:prstGeom>
                  <a:ln w="28575" cap="sq">
                    <a:solidFill>
                      <a:srgbClr val="000000"/>
                    </a:solidFill>
                    <a:miter lim="800000"/>
                  </a:ln>
                  <a:effectLst>
                    <a:outerShdw blurRad="57150" dist="508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</p:grp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7A98985C-7F06-BE60-99D2-5D469ADC06D0}"/>
                    </a:ext>
                  </a:extLst>
                </p:cNvPr>
                <p:cNvSpPr/>
                <p:nvPr/>
              </p:nvSpPr>
              <p:spPr bwMode="auto">
                <a:xfrm>
                  <a:off x="26681578" y="33185376"/>
                  <a:ext cx="450021" cy="428756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r-FR" sz="1600" b="1" i="0" dirty="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  <a:endParaRPr kumimoji="0" lang="fr-FR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53" name="Image 1052">
                  <a:extLst>
                    <a:ext uri="{FF2B5EF4-FFF2-40B4-BE49-F238E27FC236}">
                      <a16:creationId xmlns:a16="http://schemas.microsoft.com/office/drawing/2014/main" id="{B3734B1D-1146-04F6-6D6A-89A61B3A4F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81578" y="33983835"/>
                  <a:ext cx="1707881" cy="1178439"/>
                </a:xfrm>
                <a:prstGeom prst="rect">
                  <a:avLst/>
                </a:prstGeom>
                <a:ln>
                  <a:solidFill>
                    <a:srgbClr val="646464"/>
                  </a:solidFill>
                </a:ln>
              </p:spPr>
            </p:pic>
            <p:sp>
              <p:nvSpPr>
                <p:cNvPr id="1054" name="Ellipse 1053">
                  <a:extLst>
                    <a:ext uri="{FF2B5EF4-FFF2-40B4-BE49-F238E27FC236}">
                      <a16:creationId xmlns:a16="http://schemas.microsoft.com/office/drawing/2014/main" id="{9EF8004F-75BE-E53D-7CE1-FE5F16B9326E}"/>
                    </a:ext>
                  </a:extLst>
                </p:cNvPr>
                <p:cNvSpPr/>
                <p:nvPr/>
              </p:nvSpPr>
              <p:spPr bwMode="auto">
                <a:xfrm>
                  <a:off x="16542490" y="33185376"/>
                  <a:ext cx="431937" cy="428756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r-FR" sz="1600" b="1" i="0" dirty="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  <a:endParaRPr kumimoji="0" lang="fr-FR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1036" name="Image 1035">
                <a:extLst>
                  <a:ext uri="{FF2B5EF4-FFF2-40B4-BE49-F238E27FC236}">
                    <a16:creationId xmlns:a16="http://schemas.microsoft.com/office/drawing/2014/main" id="{5FEF468E-13C5-9F85-AF7B-D7CE296BF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018909" y="33031036"/>
                <a:ext cx="4318631" cy="3535424"/>
              </a:xfrm>
              <a:prstGeom prst="rect">
                <a:avLst/>
              </a:prstGeom>
            </p:spPr>
          </p:pic>
          <p:pic>
            <p:nvPicPr>
              <p:cNvPr id="1038" name="Image 1037">
                <a:extLst>
                  <a:ext uri="{FF2B5EF4-FFF2-40B4-BE49-F238E27FC236}">
                    <a16:creationId xmlns:a16="http://schemas.microsoft.com/office/drawing/2014/main" id="{92262ED6-50C6-71E2-0EE2-1FE353F16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205378" y="33045649"/>
                <a:ext cx="4250204" cy="352081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B11BCD2B-A341-955F-01F3-DF962981950B}"/>
                  </a:ext>
                </a:extLst>
              </p:cNvPr>
              <p:cNvSpPr txBox="1"/>
              <p:nvPr/>
            </p:nvSpPr>
            <p:spPr>
              <a:xfrm>
                <a:off x="15856626" y="31915843"/>
                <a:ext cx="13160129" cy="102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Avec</a:t>
                </a:r>
                <a:r>
                  <a:rPr lang="fr-FR" sz="2000" b="1" dirty="0">
                    <a:solidFill>
                      <a:schemeClr val="tx1"/>
                    </a:solidFill>
                    <a:latin typeface="+mn-lt"/>
                  </a:rPr>
                  <a:t> i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 l’indice de la tâche et </a:t>
                </a:r>
                <a:r>
                  <a:rPr lang="fr-FR" sz="2000" b="1" dirty="0">
                    <a:solidFill>
                      <a:schemeClr val="tx1"/>
                    </a:solidFill>
                    <a:latin typeface="+mn-lt"/>
                  </a:rPr>
                  <a:t>c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 l’indice de la configuration utilisée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SupPr>
                      <m:e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𝒙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𝒊</m:t>
                        </m:r>
                      </m:sub>
                      <m:sup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fr-FR" sz="2000" b="1" dirty="0">
                    <a:solidFill>
                      <a:schemeClr val="tx1"/>
                    </a:solidFill>
                    <a:latin typeface="+mn-lt"/>
                  </a:rPr>
                  <a:t> = 1 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si la tâche </a:t>
                </a:r>
                <a:r>
                  <a:rPr lang="fr-FR" sz="2000" b="1" dirty="0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) est à la configuration </a:t>
                </a:r>
                <a:r>
                  <a:rPr lang="fr-FR" sz="2000" b="1" dirty="0">
                    <a:solidFill>
                      <a:schemeClr val="tx1"/>
                    </a:solidFill>
                    <a:latin typeface="+mn-lt"/>
                  </a:rPr>
                  <a:t>c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. 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0" dirty="0"/>
                  <a:t>l</a:t>
                </a:r>
                <a:r>
                  <a:rPr lang="fr-FR" sz="2000" i="0" dirty="0">
                    <a:solidFill>
                      <a:schemeClr val="tx1"/>
                    </a:solidFill>
                  </a:rPr>
                  <a:t>’espace utilisé par la section </a:t>
                </a:r>
                <a:r>
                  <a:rPr lang="fr-FR" sz="2000" b="1" dirty="0">
                    <a:solidFill>
                      <a:schemeClr val="tx1"/>
                    </a:solidFill>
                  </a:rPr>
                  <a:t>e</a:t>
                </a:r>
                <a:r>
                  <a:rPr lang="fr-FR" sz="2000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i="0" dirty="0">
                    <a:solidFill>
                      <a:schemeClr val="tx1"/>
                    </a:solidFill>
                  </a:rPr>
                  <a:t>(instructions, </a:t>
                </a:r>
                <a:r>
                  <a:rPr lang="fr-FR" sz="2000" i="0" dirty="0" err="1">
                    <a:solidFill>
                      <a:schemeClr val="tx1"/>
                    </a:solidFill>
                  </a:rPr>
                  <a:t>read</a:t>
                </a:r>
                <a:r>
                  <a:rPr lang="fr-FR" sz="2000" i="0" dirty="0">
                    <a:solidFill>
                      <a:schemeClr val="tx1"/>
                    </a:solidFill>
                  </a:rPr>
                  <a:t> only, input) </a:t>
                </a:r>
                <a:r>
                  <a:rPr lang="fr-FR" sz="2000" dirty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𝛕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i="0" dirty="0">
                    <a:solidFill>
                      <a:schemeClr val="tx1"/>
                    </a:solidFill>
                  </a:rPr>
                  <a:t>le taux d’utilisation</a:t>
                </a:r>
                <a:r>
                  <a:rPr lang="fr-FR" sz="2000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i="0" dirty="0">
                    <a:solidFill>
                      <a:schemeClr val="tx1"/>
                    </a:solidFill>
                  </a:rPr>
                  <a:t>de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i="0" dirty="0">
                    <a:solidFill>
                      <a:schemeClr val="tx1"/>
                    </a:solidFill>
                  </a:rPr>
                  <a:t>configuré en </a:t>
                </a:r>
                <a:r>
                  <a:rPr lang="fr-FR" sz="2000" b="1" dirty="0">
                    <a:solidFill>
                      <a:schemeClr val="tx1"/>
                    </a:solidFill>
                  </a:rPr>
                  <a:t>c</a:t>
                </a:r>
                <a:r>
                  <a:rPr lang="fr-F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pPr>
                      <m:e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𝑴</m:t>
                        </m:r>
                      </m:e>
                      <m:sup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fr-FR" sz="2000" b="1" i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fr-FR" sz="2000" i="0" dirty="0">
                    <a:latin typeface="+mn-lt"/>
                  </a:rPr>
                  <a:t>l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’espace de stockage de la mémoire </a:t>
                </a:r>
                <a:r>
                  <a:rPr lang="fr-FR" sz="2000" b="1" dirty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 (CCM, FLASH, SRAM)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1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SupPr>
                      <m:e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𝑬</m:t>
                        </m:r>
                      </m:e>
                      <m:sub>
                        <m:r>
                          <a:rPr lang="fr-FR" sz="2000" b="1" i="1">
                            <a:solidFill>
                              <a:schemeClr val="tx1"/>
                            </a:solidFill>
                            <a:latin typeface="+mn-lt"/>
                          </a:rPr>
                          <m:t>𝒊</m:t>
                        </m:r>
                      </m:sub>
                      <m:sup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𝒄</m:t>
                        </m:r>
                      </m:sup>
                    </m:sSubSup>
                    <m:r>
                      <a:rPr lang="fr-FR" sz="2000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</m:oMath>
                </a14:m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l’énergie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𝛕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fr-FR" sz="2000" b="1" i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avec la configuration </a:t>
                </a:r>
                <a:r>
                  <a:rPr lang="fr-FR" sz="2000" b="1" dirty="0">
                    <a:solidFill>
                      <a:schemeClr val="tx1"/>
                    </a:solidFill>
                    <a:latin typeface="+mn-lt"/>
                  </a:rPr>
                  <a:t>c</a:t>
                </a:r>
                <a:r>
                  <a:rPr lang="fr-FR" sz="2000" i="0" dirty="0">
                    <a:solidFill>
                      <a:schemeClr val="tx1"/>
                    </a:solidFill>
                    <a:latin typeface="+mn-lt"/>
                  </a:rPr>
                  <a:t>. </a:t>
                </a:r>
                <a:endParaRPr lang="fr-FR" sz="2000" i="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B11BCD2B-A341-955F-01F3-DF9629819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626" y="31915843"/>
                <a:ext cx="13160129" cy="1022652"/>
              </a:xfrm>
              <a:prstGeom prst="rect">
                <a:avLst/>
              </a:prstGeom>
              <a:blipFill>
                <a:blip r:embed="rId22"/>
                <a:stretch>
                  <a:fillRect l="-463" t="-3593" b="-10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9" name="Rectangle 5"/>
          <p:cNvSpPr>
            <a:spLocks noChangeArrowheads="1"/>
          </p:cNvSpPr>
          <p:nvPr/>
        </p:nvSpPr>
        <p:spPr bwMode="auto">
          <a:xfrm>
            <a:off x="1294069" y="2281325"/>
            <a:ext cx="27579638" cy="147939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defTabSz="4175125" eaLnBrk="0" hangingPunct="0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5125" eaLnBrk="0" hangingPunct="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5125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5125" eaLnBrk="0" hangingPunct="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5125" eaLnBrk="0" hangingPunct="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5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4400" b="1" i="0" dirty="0"/>
              <a:t>Trouver une méthode d’allocation mémoire afin de minimiser la consommation électrique d’un système temps réel.</a:t>
            </a:r>
          </a:p>
        </p:txBody>
      </p:sp>
    </p:spTree>
    <p:extLst>
      <p:ext uri="{BB962C8B-B14F-4D97-AF65-F5344CB8AC3E}">
        <p14:creationId xmlns:p14="http://schemas.microsoft.com/office/powerpoint/2010/main" val="1497352125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2035</TotalTime>
  <Words>731</Words>
  <Application>Microsoft Office PowerPoint</Application>
  <PresentationFormat>Personnalisé</PresentationFormat>
  <Paragraphs>81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Modèle par défaut</vt:lpstr>
      <vt:lpstr>Présentation PowerPoint</vt:lpstr>
    </vt:vector>
  </TitlesOfParts>
  <Company>LAAS-CNRS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farmando</dc:creator>
  <cp:lastModifiedBy>Loïc thomas</cp:lastModifiedBy>
  <cp:revision>89</cp:revision>
  <dcterms:created xsi:type="dcterms:W3CDTF">2007-05-31T09:13:29Z</dcterms:created>
  <dcterms:modified xsi:type="dcterms:W3CDTF">2023-10-02T07:35:04Z</dcterms:modified>
</cp:coreProperties>
</file>