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9" r:id="rId3"/>
    <p:sldId id="268" r:id="rId4"/>
    <p:sldId id="269" r:id="rId5"/>
    <p:sldId id="270" r:id="rId6"/>
    <p:sldId id="271" r:id="rId7"/>
    <p:sldId id="273" r:id="rId8"/>
    <p:sldId id="272" r:id="rId9"/>
    <p:sldId id="266" r:id="rId10"/>
    <p:sldId id="267"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87" autoAdjust="0"/>
    <p:restoredTop sz="97155"/>
  </p:normalViewPr>
  <p:slideViewPr>
    <p:cSldViewPr snapToGrid="0">
      <p:cViewPr varScale="1">
        <p:scale>
          <a:sx n="159" d="100"/>
          <a:sy n="159" d="100"/>
        </p:scale>
        <p:origin x="200" y="3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65C1E8-A73E-F942-BCC3-5F2F26FF5927}" type="datetimeFigureOut">
              <a:rPr lang="en-US" smtClean="0"/>
              <a:t>2/14/24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188547-EB40-604C-A5CE-7CC7216094EE}" type="slidenum">
              <a:rPr lang="en-US" smtClean="0"/>
              <a:t>‹#›</a:t>
            </a:fld>
            <a:endParaRPr lang="en-US"/>
          </a:p>
        </p:txBody>
      </p:sp>
    </p:spTree>
    <p:extLst>
      <p:ext uri="{BB962C8B-B14F-4D97-AF65-F5344CB8AC3E}">
        <p14:creationId xmlns:p14="http://schemas.microsoft.com/office/powerpoint/2010/main" val="200035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88547-EB40-604C-A5CE-7CC7216094EE}" type="slidenum">
              <a:rPr lang="en-US" smtClean="0"/>
              <a:t>7</a:t>
            </a:fld>
            <a:endParaRPr lang="en-US"/>
          </a:p>
        </p:txBody>
      </p:sp>
    </p:spTree>
    <p:extLst>
      <p:ext uri="{BB962C8B-B14F-4D97-AF65-F5344CB8AC3E}">
        <p14:creationId xmlns:p14="http://schemas.microsoft.com/office/powerpoint/2010/main" val="401099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5B03D32D-F1BC-4E9C-97E1-36CFF5B22341}"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15663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0331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8478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72298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2/14/24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153094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2/14/24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30242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2/14/24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34459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2/14/24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3904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ED1C14C-A143-42F5-B247-D0E800131009}" type="datetimeFigureOut">
              <a:rPr lang="en-US" smtClean="0"/>
              <a:t>2/14/24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62001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2/14/24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62201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2/14/24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26519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EED1C14C-A143-42F5-B247-D0E800131009}" type="datetimeFigureOut">
              <a:rPr lang="en-US" smtClean="0"/>
              <a:t>2/14/24</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5B03D32D-F1BC-4E9C-97E1-36CFF5B22341}"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90220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3020DF1A-9318-4E00-98ED-D2C727928FA0}"/>
              </a:ext>
            </a:extLst>
          </p:cNvPr>
          <p:cNvSpPr>
            <a:spLocks noGrp="1"/>
          </p:cNvSpPr>
          <p:nvPr>
            <p:ph type="ctrTitle"/>
          </p:nvPr>
        </p:nvSpPr>
        <p:spPr>
          <a:xfrm>
            <a:off x="1957137" y="1997242"/>
            <a:ext cx="6857999" cy="3700315"/>
          </a:xfrm>
        </p:spPr>
        <p:txBody>
          <a:bodyPr>
            <a:normAutofit/>
          </a:bodyPr>
          <a:lstStyle/>
          <a:p>
            <a:br>
              <a:rPr lang="en-CA" dirty="0"/>
            </a:br>
            <a:r>
              <a:rPr lang="en-CA" sz="4000" b="1" dirty="0">
                <a:solidFill>
                  <a:srgbClr val="F9F9F9"/>
                </a:solidFill>
                <a:effectLst/>
                <a:latin typeface="+mn-lt"/>
                <a:ea typeface="Calibri" panose="020F0502020204030204" pitchFamily="34" charset="0"/>
              </a:rPr>
              <a:t>Predicting the Likelihood of Readmission for Diabetic Patients</a:t>
            </a:r>
            <a:r>
              <a:rPr lang="en-CA" sz="1800" dirty="0">
                <a:solidFill>
                  <a:srgbClr val="F9F9F9"/>
                </a:solidFill>
                <a:effectLst/>
                <a:latin typeface="Segoe UI" panose="020B0502040204020203" pitchFamily="34" charset="0"/>
                <a:ea typeface="Calibri" panose="020F0502020204030204" pitchFamily="34" charset="0"/>
              </a:rPr>
              <a:t>.</a:t>
            </a:r>
            <a:r>
              <a:rPr lang="en-CA" dirty="0">
                <a:effectLst/>
              </a:rPr>
              <a:t> </a:t>
            </a:r>
            <a:endParaRPr dirty="0"/>
          </a:p>
        </p:txBody>
      </p:sp>
      <p:sp>
        <p:nvSpPr>
          <p:cNvPr id="3" name="slide1">
            <a:extLst>
              <a:ext uri="{FF2B5EF4-FFF2-40B4-BE49-F238E27FC236}">
                <a16:creationId xmlns:a16="http://schemas.microsoft.com/office/drawing/2014/main" id="{E71BEF57-1858-4096-AA97-33B244C8DA3F}"/>
              </a:ext>
            </a:extLst>
          </p:cNvPr>
          <p:cNvSpPr>
            <a:spLocks noGrp="1"/>
          </p:cNvSpPr>
          <p:nvPr>
            <p:ph type="subTitle" idx="1"/>
          </p:nvPr>
        </p:nvSpPr>
        <p:spPr>
          <a:xfrm>
            <a:off x="2302041" y="1756611"/>
            <a:ext cx="6577263" cy="3585409"/>
          </a:xfrm>
        </p:spPr>
        <p:txBody>
          <a:bodyPr/>
          <a:lstStyle/>
          <a:p>
            <a:r>
              <a:rPr lang="en-CA" dirty="0"/>
              <a:t>Boma </a:t>
            </a:r>
            <a:r>
              <a:rPr lang="en-CA" dirty="0" err="1"/>
              <a:t>Obeahon</a:t>
            </a:r>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4CFF-CCB4-99F1-5104-379CE6BC9D18}"/>
              </a:ext>
            </a:extLst>
          </p:cNvPr>
          <p:cNvSpPr>
            <a:spLocks noGrp="1"/>
          </p:cNvSpPr>
          <p:nvPr>
            <p:ph type="title"/>
          </p:nvPr>
        </p:nvSpPr>
        <p:spPr>
          <a:xfrm>
            <a:off x="2611808" y="808056"/>
            <a:ext cx="7958331" cy="659797"/>
          </a:xfrm>
        </p:spPr>
        <p:txBody>
          <a:bodyPr/>
          <a:lstStyle/>
          <a:p>
            <a:r>
              <a:rPr lang="en-US" dirty="0"/>
              <a:t>Random Forest Confusion Matrix</a:t>
            </a:r>
          </a:p>
        </p:txBody>
      </p:sp>
      <p:pic>
        <p:nvPicPr>
          <p:cNvPr id="5" name="Content Placeholder 4" descr="A blue squares with numbers and a graph&#10;&#10;Description automatically generated">
            <a:extLst>
              <a:ext uri="{FF2B5EF4-FFF2-40B4-BE49-F238E27FC236}">
                <a16:creationId xmlns:a16="http://schemas.microsoft.com/office/drawing/2014/main" id="{AF3279D3-1E05-2371-88AE-3D6A4124E5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8947" y="1796716"/>
            <a:ext cx="6112227" cy="4253247"/>
          </a:xfrm>
        </p:spPr>
      </p:pic>
    </p:spTree>
    <p:extLst>
      <p:ext uri="{BB962C8B-B14F-4D97-AF65-F5344CB8AC3E}">
        <p14:creationId xmlns:p14="http://schemas.microsoft.com/office/powerpoint/2010/main" val="660340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A5AD1-8131-34A4-D089-065AEAF5B4BB}"/>
              </a:ext>
            </a:extLst>
          </p:cNvPr>
          <p:cNvSpPr>
            <a:spLocks noGrp="1"/>
          </p:cNvSpPr>
          <p:nvPr>
            <p:ph type="title"/>
          </p:nvPr>
        </p:nvSpPr>
        <p:spPr>
          <a:xfrm>
            <a:off x="2611808" y="808056"/>
            <a:ext cx="7958331" cy="571565"/>
          </a:xfrm>
        </p:spPr>
        <p:txBody>
          <a:bodyPr/>
          <a:lstStyle/>
          <a:p>
            <a:r>
              <a:rPr lang="en-US" dirty="0"/>
              <a:t>Conclusion</a:t>
            </a:r>
          </a:p>
        </p:txBody>
      </p:sp>
      <p:sp>
        <p:nvSpPr>
          <p:cNvPr id="3" name="Content Placeholder 2">
            <a:extLst>
              <a:ext uri="{FF2B5EF4-FFF2-40B4-BE49-F238E27FC236}">
                <a16:creationId xmlns:a16="http://schemas.microsoft.com/office/drawing/2014/main" id="{7317ECAE-74C5-52B2-85A2-E080693EFD07}"/>
              </a:ext>
            </a:extLst>
          </p:cNvPr>
          <p:cNvSpPr>
            <a:spLocks noGrp="1"/>
          </p:cNvSpPr>
          <p:nvPr>
            <p:ph idx="1"/>
          </p:nvPr>
        </p:nvSpPr>
        <p:spPr/>
        <p:txBody>
          <a:bodyPr>
            <a:normAutofit/>
          </a:bodyPr>
          <a:lstStyle/>
          <a:p>
            <a:r>
              <a:rPr lang="en-US" sz="1400" dirty="0">
                <a:latin typeface="Calibri" panose="020F0502020204030204" pitchFamily="34" charset="0"/>
                <a:cs typeface="Calibri" panose="020F0502020204030204" pitchFamily="34" charset="0"/>
              </a:rPr>
              <a:t>With the data provided by the patient, this model was able to predict the likelihood of readmission. This can help in the managing the ailment and reduce the number of relapses.</a:t>
            </a:r>
          </a:p>
          <a:p>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pPr marL="0" indent="0">
              <a:buNone/>
            </a:pPr>
            <a:endParaRPr lang="en-US" sz="1400" dirty="0">
              <a:latin typeface="Calibri" panose="020F0502020204030204" pitchFamily="34" charset="0"/>
              <a:cs typeface="Calibri" panose="020F0502020204030204" pitchFamily="34" charset="0"/>
            </a:endParaRPr>
          </a:p>
          <a:p>
            <a:pPr marL="0" indent="0">
              <a:buNone/>
            </a:pPr>
            <a:endParaRPr lang="en-US" sz="1400" dirty="0">
              <a:latin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cs typeface="Calibri" panose="020F0502020204030204" pitchFamily="34" charset="0"/>
              </a:rPr>
              <a:t>						THANK  YOU.</a:t>
            </a:r>
          </a:p>
        </p:txBody>
      </p:sp>
    </p:spTree>
    <p:extLst>
      <p:ext uri="{BB962C8B-B14F-4D97-AF65-F5344CB8AC3E}">
        <p14:creationId xmlns:p14="http://schemas.microsoft.com/office/powerpoint/2010/main" val="880647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57CA-341C-4D45-07F5-F9DA8275C7ED}"/>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994D066E-BE26-D16C-2A22-168EBA7E7449}"/>
              </a:ext>
            </a:extLst>
          </p:cNvPr>
          <p:cNvSpPr>
            <a:spLocks noGrp="1"/>
          </p:cNvSpPr>
          <p:nvPr>
            <p:ph idx="1"/>
          </p:nvPr>
        </p:nvSpPr>
        <p:spPr>
          <a:xfrm>
            <a:off x="2773599" y="1427748"/>
            <a:ext cx="7796540" cy="3882190"/>
          </a:xfrm>
        </p:spPr>
        <p:txBody>
          <a:bodyPr>
            <a:normAutofit/>
          </a:bodyPr>
          <a:lstStyle/>
          <a:p>
            <a:pPr algn="just"/>
            <a:r>
              <a:rPr lang="en-CA" sz="1400" kern="100" dirty="0">
                <a:effectLst/>
                <a:latin typeface="Calibri" panose="020F0502020204030204" pitchFamily="34" charset="0"/>
                <a:ea typeface="Calibri" panose="020F0502020204030204" pitchFamily="34" charset="0"/>
                <a:cs typeface="Calibri" panose="020F0502020204030204" pitchFamily="34" charset="0"/>
              </a:rPr>
              <a:t>Diabetes is a chronic condition affecting people of all ages and as of 2021, it was prevalent in about 38.4 million people in the U.S. The objective of this project is to predict the probability of a diabetic patient being readmitted. The results from this project will help hospitals design a follow-up protocol to ensure that patients having a higher re-admission probability are  well monitored to better manage the </a:t>
            </a:r>
            <a:r>
              <a:rPr lang="en-CA" sz="1400" kern="100" dirty="0">
                <a:latin typeface="Calibri" panose="020F0502020204030204" pitchFamily="34" charset="0"/>
                <a:ea typeface="Calibri" panose="020F0502020204030204" pitchFamily="34" charset="0"/>
                <a:cs typeface="Calibri" panose="020F0502020204030204" pitchFamily="34" charset="0"/>
              </a:rPr>
              <a:t>ailment</a:t>
            </a:r>
            <a:r>
              <a:rPr lang="en-CA" sz="1400" kern="100" dirty="0">
                <a:effectLst/>
                <a:latin typeface="Calibri" panose="020F0502020204030204" pitchFamily="34" charset="0"/>
                <a:ea typeface="Calibri" panose="020F0502020204030204" pitchFamily="34" charset="0"/>
                <a:cs typeface="Calibri" panose="020F0502020204030204" pitchFamily="34" charset="0"/>
              </a:rPr>
              <a:t>. </a:t>
            </a:r>
          </a:p>
          <a:p>
            <a:pPr algn="just"/>
            <a:r>
              <a:rPr lang="en-CA" sz="1400" kern="100" dirty="0">
                <a:effectLst/>
                <a:latin typeface="Calibri" panose="020F0502020204030204" pitchFamily="34" charset="0"/>
                <a:ea typeface="Calibri" panose="020F0502020204030204" pitchFamily="34" charset="0"/>
                <a:cs typeface="Calibri" panose="020F0502020204030204" pitchFamily="34" charset="0"/>
              </a:rPr>
              <a:t>The dataset comprises of data spanning 10 years (1999-2008) of clinical care across 130 US hospitals. Attributes within the dataset include patient identifiers, demographic information (race, gender, age), admission details (time in hospital), number of lab tests performed, diagnoses, medication details, as well as the number of outpatient, inpatient, and emergency visits in the year prior to hospitalization, among others.</a:t>
            </a:r>
          </a:p>
          <a:p>
            <a:endParaRPr lang="en-CA"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8172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D041-C5BC-ADE0-B222-AE60C8AE0ACE}"/>
              </a:ext>
            </a:extLst>
          </p:cNvPr>
          <p:cNvSpPr>
            <a:spLocks noGrp="1"/>
          </p:cNvSpPr>
          <p:nvPr>
            <p:ph type="title"/>
          </p:nvPr>
        </p:nvSpPr>
        <p:spPr>
          <a:xfrm>
            <a:off x="2611808" y="808056"/>
            <a:ext cx="7958331" cy="539481"/>
          </a:xfrm>
        </p:spPr>
        <p:txBody>
          <a:bodyPr>
            <a:normAutofit fontScale="90000"/>
          </a:bodyPr>
          <a:lstStyle/>
          <a:p>
            <a:r>
              <a:rPr lang="en-CA" b="0" i="0" u="none" strike="noStrike" dirty="0">
                <a:solidFill>
                  <a:srgbClr val="F9F9F9"/>
                </a:solidFill>
                <a:effectLst/>
                <a:latin typeface="Söhne"/>
              </a:rPr>
              <a:t>Number of Diagnoses Leading to Readmission</a:t>
            </a:r>
            <a:endParaRPr lang="en-US" dirty="0"/>
          </a:p>
        </p:txBody>
      </p:sp>
      <p:pic>
        <p:nvPicPr>
          <p:cNvPr id="4" name="Content Placeholder 3" descr="A graph with blue and orange bars&#10;&#10;Description automatically generated">
            <a:extLst>
              <a:ext uri="{FF2B5EF4-FFF2-40B4-BE49-F238E27FC236}">
                <a16:creationId xmlns:a16="http://schemas.microsoft.com/office/drawing/2014/main" id="{4546C46B-8760-8C7E-5FA6-0A1459A2D2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3363" y="2167946"/>
            <a:ext cx="7796212" cy="3766709"/>
          </a:xfrm>
          <a:prstGeom prst="rect">
            <a:avLst/>
          </a:prstGeom>
        </p:spPr>
      </p:pic>
    </p:spTree>
    <p:extLst>
      <p:ext uri="{BB962C8B-B14F-4D97-AF65-F5344CB8AC3E}">
        <p14:creationId xmlns:p14="http://schemas.microsoft.com/office/powerpoint/2010/main" val="285603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F26B-A62F-9E03-10F3-BC259E5096F3}"/>
              </a:ext>
            </a:extLst>
          </p:cNvPr>
          <p:cNvSpPr>
            <a:spLocks noGrp="1"/>
          </p:cNvSpPr>
          <p:nvPr>
            <p:ph type="title"/>
          </p:nvPr>
        </p:nvSpPr>
        <p:spPr>
          <a:xfrm>
            <a:off x="2611808" y="808057"/>
            <a:ext cx="7958331" cy="627712"/>
          </a:xfrm>
        </p:spPr>
        <p:txBody>
          <a:bodyPr/>
          <a:lstStyle/>
          <a:p>
            <a:r>
              <a:rPr lang="en-US" dirty="0"/>
              <a:t>Age Group of Patients</a:t>
            </a:r>
          </a:p>
        </p:txBody>
      </p:sp>
      <p:pic>
        <p:nvPicPr>
          <p:cNvPr id="4" name="Content Placeholder 3" descr="A graph of different colored rectangular shapes&#10;&#10;Description automatically generated">
            <a:extLst>
              <a:ext uri="{FF2B5EF4-FFF2-40B4-BE49-F238E27FC236}">
                <a16:creationId xmlns:a16="http://schemas.microsoft.com/office/drawing/2014/main" id="{59232C4D-C07E-D92E-503A-DE50CFEA67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3363" y="1435769"/>
            <a:ext cx="7796212" cy="4488035"/>
          </a:xfrm>
          <a:prstGeom prst="rect">
            <a:avLst/>
          </a:prstGeom>
        </p:spPr>
      </p:pic>
    </p:spTree>
    <p:extLst>
      <p:ext uri="{BB962C8B-B14F-4D97-AF65-F5344CB8AC3E}">
        <p14:creationId xmlns:p14="http://schemas.microsoft.com/office/powerpoint/2010/main" val="526457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87A8-6521-2C9B-0D18-EF00E7F711FF}"/>
              </a:ext>
            </a:extLst>
          </p:cNvPr>
          <p:cNvSpPr>
            <a:spLocks noGrp="1"/>
          </p:cNvSpPr>
          <p:nvPr>
            <p:ph type="title"/>
          </p:nvPr>
        </p:nvSpPr>
        <p:spPr>
          <a:xfrm>
            <a:off x="2611808" y="808056"/>
            <a:ext cx="7958331" cy="635733"/>
          </a:xfrm>
        </p:spPr>
        <p:txBody>
          <a:bodyPr/>
          <a:lstStyle/>
          <a:p>
            <a:r>
              <a:rPr lang="en-US" dirty="0"/>
              <a:t>Gender of Readmitted Patients</a:t>
            </a:r>
          </a:p>
        </p:txBody>
      </p:sp>
      <p:pic>
        <p:nvPicPr>
          <p:cNvPr id="4" name="Content Placeholder 8" descr="A graph of a person and person&#10;&#10;Description automatically generated">
            <a:extLst>
              <a:ext uri="{FF2B5EF4-FFF2-40B4-BE49-F238E27FC236}">
                <a16:creationId xmlns:a16="http://schemas.microsoft.com/office/drawing/2014/main" id="{1671FE17-8B22-2F69-9D50-719D68C2D7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3363" y="1515979"/>
            <a:ext cx="7796212" cy="4408952"/>
          </a:xfrm>
        </p:spPr>
      </p:pic>
    </p:spTree>
    <p:extLst>
      <p:ext uri="{BB962C8B-B14F-4D97-AF65-F5344CB8AC3E}">
        <p14:creationId xmlns:p14="http://schemas.microsoft.com/office/powerpoint/2010/main" val="218858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1415-FF86-C4E0-A491-6B3C615E1582}"/>
              </a:ext>
            </a:extLst>
          </p:cNvPr>
          <p:cNvSpPr>
            <a:spLocks noGrp="1"/>
          </p:cNvSpPr>
          <p:nvPr>
            <p:ph type="title"/>
          </p:nvPr>
        </p:nvSpPr>
        <p:spPr>
          <a:xfrm>
            <a:off x="2611808" y="808057"/>
            <a:ext cx="7958331" cy="627712"/>
          </a:xfrm>
        </p:spPr>
        <p:txBody>
          <a:bodyPr/>
          <a:lstStyle/>
          <a:p>
            <a:r>
              <a:rPr lang="en-US" dirty="0"/>
              <a:t>Race of Readmitted Patients</a:t>
            </a:r>
          </a:p>
        </p:txBody>
      </p:sp>
      <p:pic>
        <p:nvPicPr>
          <p:cNvPr id="4" name="Content Placeholder 4" descr="A graph of a person with a white background&#10;&#10;Description automatically generated with medium confidence">
            <a:extLst>
              <a:ext uri="{FF2B5EF4-FFF2-40B4-BE49-F238E27FC236}">
                <a16:creationId xmlns:a16="http://schemas.microsoft.com/office/drawing/2014/main" id="{4107E159-B0E5-B7D2-6AB4-8669348F12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3363" y="1628274"/>
            <a:ext cx="7796212" cy="4374090"/>
          </a:xfrm>
        </p:spPr>
      </p:pic>
    </p:spTree>
    <p:extLst>
      <p:ext uri="{BB962C8B-B14F-4D97-AF65-F5344CB8AC3E}">
        <p14:creationId xmlns:p14="http://schemas.microsoft.com/office/powerpoint/2010/main" val="372899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D27D8-6502-5DC3-11AF-D1EB6D93621A}"/>
              </a:ext>
            </a:extLst>
          </p:cNvPr>
          <p:cNvSpPr>
            <a:spLocks noGrp="1"/>
          </p:cNvSpPr>
          <p:nvPr>
            <p:ph type="title"/>
          </p:nvPr>
        </p:nvSpPr>
        <p:spPr>
          <a:xfrm>
            <a:off x="2611808" y="808057"/>
            <a:ext cx="7958331" cy="780112"/>
          </a:xfrm>
        </p:spPr>
        <p:txBody>
          <a:bodyPr>
            <a:normAutofit fontScale="90000"/>
          </a:bodyPr>
          <a:lstStyle/>
          <a:p>
            <a:r>
              <a:rPr lang="en-US" dirty="0"/>
              <a:t>Time Spent in the Hospital Vs Readmission</a:t>
            </a:r>
          </a:p>
        </p:txBody>
      </p:sp>
      <p:pic>
        <p:nvPicPr>
          <p:cNvPr id="4" name="Content Placeholder 4" descr="A graph of blue and orange bars&#10;&#10;Description automatically generated">
            <a:extLst>
              <a:ext uri="{FF2B5EF4-FFF2-40B4-BE49-F238E27FC236}">
                <a16:creationId xmlns:a16="http://schemas.microsoft.com/office/drawing/2014/main" id="{FE7D3BD7-026D-2678-75C3-22B81B3AD9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3363" y="1588169"/>
            <a:ext cx="7796212" cy="4358210"/>
          </a:xfrm>
        </p:spPr>
      </p:pic>
    </p:spTree>
    <p:extLst>
      <p:ext uri="{BB962C8B-B14F-4D97-AF65-F5344CB8AC3E}">
        <p14:creationId xmlns:p14="http://schemas.microsoft.com/office/powerpoint/2010/main" val="28328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D2F77-9EA3-1B68-68CF-9DA299B4919E}"/>
              </a:ext>
            </a:extLst>
          </p:cNvPr>
          <p:cNvSpPr>
            <a:spLocks noGrp="1"/>
          </p:cNvSpPr>
          <p:nvPr>
            <p:ph type="title"/>
          </p:nvPr>
        </p:nvSpPr>
        <p:spPr>
          <a:xfrm>
            <a:off x="2611808" y="808057"/>
            <a:ext cx="7958331" cy="627712"/>
          </a:xfrm>
        </p:spPr>
        <p:txBody>
          <a:bodyPr/>
          <a:lstStyle/>
          <a:p>
            <a:r>
              <a:rPr lang="en-CA" b="0" i="0" u="none" strike="noStrike" dirty="0">
                <a:solidFill>
                  <a:srgbClr val="F9F9F9"/>
                </a:solidFill>
                <a:effectLst/>
                <a:latin typeface="Söhne"/>
              </a:rPr>
              <a:t>Number of Emergency Visits Vs Readmission</a:t>
            </a:r>
            <a:endParaRPr lang="en-US" dirty="0"/>
          </a:p>
        </p:txBody>
      </p:sp>
      <p:pic>
        <p:nvPicPr>
          <p:cNvPr id="4" name="Content Placeholder 4" descr="A number of emergency readmitt&#10;&#10;Description automatically generated">
            <a:extLst>
              <a:ext uri="{FF2B5EF4-FFF2-40B4-BE49-F238E27FC236}">
                <a16:creationId xmlns:a16="http://schemas.microsoft.com/office/drawing/2014/main" id="{FB4FF9B5-1834-95E4-713F-446CBD446C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3363" y="1435770"/>
            <a:ext cx="7796212" cy="4562556"/>
          </a:xfrm>
        </p:spPr>
      </p:pic>
    </p:spTree>
    <p:extLst>
      <p:ext uri="{BB962C8B-B14F-4D97-AF65-F5344CB8AC3E}">
        <p14:creationId xmlns:p14="http://schemas.microsoft.com/office/powerpoint/2010/main" val="3835007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3F02-FA87-C45C-00FF-7DD431EF09B5}"/>
              </a:ext>
            </a:extLst>
          </p:cNvPr>
          <p:cNvSpPr>
            <a:spLocks noGrp="1"/>
          </p:cNvSpPr>
          <p:nvPr>
            <p:ph type="title"/>
          </p:nvPr>
        </p:nvSpPr>
        <p:spPr>
          <a:xfrm>
            <a:off x="2611808" y="808056"/>
            <a:ext cx="7958331" cy="828239"/>
          </a:xfrm>
        </p:spPr>
        <p:txBody>
          <a:bodyPr/>
          <a:lstStyle/>
          <a:p>
            <a:r>
              <a:rPr lang="en-US" dirty="0"/>
              <a:t>Model Building/Performance</a:t>
            </a:r>
          </a:p>
        </p:txBody>
      </p:sp>
      <p:sp>
        <p:nvSpPr>
          <p:cNvPr id="3" name="Content Placeholder 2">
            <a:extLst>
              <a:ext uri="{FF2B5EF4-FFF2-40B4-BE49-F238E27FC236}">
                <a16:creationId xmlns:a16="http://schemas.microsoft.com/office/drawing/2014/main" id="{235EF317-4A89-E23A-D47E-6C277596BACC}"/>
              </a:ext>
            </a:extLst>
          </p:cNvPr>
          <p:cNvSpPr>
            <a:spLocks noGrp="1"/>
          </p:cNvSpPr>
          <p:nvPr>
            <p:ph idx="1"/>
          </p:nvPr>
        </p:nvSpPr>
        <p:spPr>
          <a:xfrm>
            <a:off x="2516925" y="1419726"/>
            <a:ext cx="7796540" cy="5237748"/>
          </a:xfrm>
        </p:spPr>
        <p:txBody>
          <a:bodyPr>
            <a:normAutofit/>
          </a:bodyPr>
          <a:lstStyle/>
          <a:p>
            <a:pPr marL="0" indent="0">
              <a:buNone/>
            </a:pPr>
            <a:r>
              <a:rPr lang="en-CA" sz="1200" kern="100" dirty="0">
                <a:latin typeface="Calibri" panose="020F0502020204030204" pitchFamily="34" charset="0"/>
                <a:ea typeface="Calibri" panose="020F0502020204030204" pitchFamily="34" charset="0"/>
                <a:cs typeface="Calibri" panose="020F0502020204030204" pitchFamily="34" charset="0"/>
              </a:rPr>
              <a:t>S</a:t>
            </a:r>
            <a:r>
              <a:rPr lang="en-CA" sz="1200" kern="100" dirty="0">
                <a:effectLst/>
                <a:latin typeface="Calibri" panose="020F0502020204030204" pitchFamily="34" charset="0"/>
                <a:ea typeface="Calibri" panose="020F0502020204030204" pitchFamily="34" charset="0"/>
                <a:cs typeface="Calibri" panose="020F0502020204030204" pitchFamily="34" charset="0"/>
              </a:rPr>
              <a:t>everal classification algorithms/models were used;</a:t>
            </a:r>
          </a:p>
          <a:p>
            <a:pPr marL="342900" lvl="0" indent="-342900">
              <a:buFont typeface="+mj-lt"/>
              <a:buAutoNum type="arabicPeriod"/>
            </a:pPr>
            <a:r>
              <a:rPr lang="en-CA" sz="1200" kern="100" dirty="0">
                <a:effectLst/>
                <a:latin typeface="Calibri" panose="020F0502020204030204" pitchFamily="34" charset="0"/>
                <a:ea typeface="Calibri" panose="020F0502020204030204" pitchFamily="34" charset="0"/>
                <a:cs typeface="Calibri" panose="020F0502020204030204" pitchFamily="34" charset="0"/>
              </a:rPr>
              <a:t>Random Forest Classifier</a:t>
            </a:r>
          </a:p>
          <a:p>
            <a:pPr marL="342900" lvl="0" indent="-342900">
              <a:buFont typeface="+mj-lt"/>
              <a:buAutoNum type="arabicPeriod"/>
            </a:pPr>
            <a:r>
              <a:rPr lang="en-CA" sz="1200" kern="100" dirty="0">
                <a:effectLst/>
                <a:latin typeface="Calibri" panose="020F0502020204030204" pitchFamily="34" charset="0"/>
                <a:ea typeface="Calibri" panose="020F0502020204030204" pitchFamily="34" charset="0"/>
                <a:cs typeface="Calibri" panose="020F0502020204030204" pitchFamily="34" charset="0"/>
              </a:rPr>
              <a:t>Logistic Regression</a:t>
            </a:r>
          </a:p>
          <a:p>
            <a:pPr marL="342900" lvl="0" indent="-342900">
              <a:buFont typeface="+mj-lt"/>
              <a:buAutoNum type="arabicPeriod"/>
            </a:pPr>
            <a:r>
              <a:rPr lang="en-CA" sz="1200" kern="100" dirty="0" err="1">
                <a:effectLst/>
                <a:latin typeface="Calibri" panose="020F0502020204030204" pitchFamily="34" charset="0"/>
                <a:ea typeface="Calibri" panose="020F0502020204030204" pitchFamily="34" charset="0"/>
                <a:cs typeface="Calibri" panose="020F0502020204030204" pitchFamily="34" charset="0"/>
              </a:rPr>
              <a:t>KNeighborsClassifier</a:t>
            </a:r>
            <a:endParaRPr lang="en-CA" sz="12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mj-lt"/>
              <a:buAutoNum type="arabicPeriod"/>
            </a:pPr>
            <a:r>
              <a:rPr lang="en-CA" sz="1200" kern="100" dirty="0" err="1">
                <a:effectLst/>
                <a:latin typeface="Calibri" panose="020F0502020204030204" pitchFamily="34" charset="0"/>
                <a:ea typeface="Calibri" panose="020F0502020204030204" pitchFamily="34" charset="0"/>
                <a:cs typeface="Calibri" panose="020F0502020204030204" pitchFamily="34" charset="0"/>
              </a:rPr>
              <a:t>DecisionTreeClassifier</a:t>
            </a:r>
            <a:endParaRPr lang="en-CA" sz="12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mj-lt"/>
              <a:buAutoNum type="arabicPeriod"/>
            </a:pPr>
            <a:r>
              <a:rPr lang="en-CA" sz="1200" kern="100" dirty="0" err="1">
                <a:effectLst/>
                <a:latin typeface="Calibri" panose="020F0502020204030204" pitchFamily="34" charset="0"/>
                <a:ea typeface="Calibri" panose="020F0502020204030204" pitchFamily="34" charset="0"/>
                <a:cs typeface="Calibri" panose="020F0502020204030204" pitchFamily="34" charset="0"/>
              </a:rPr>
              <a:t>XGBoost</a:t>
            </a:r>
            <a:r>
              <a:rPr lang="en-CA" sz="1200" kern="100" dirty="0">
                <a:effectLst/>
                <a:latin typeface="Calibri" panose="020F0502020204030204" pitchFamily="34" charset="0"/>
                <a:ea typeface="Calibri" panose="020F0502020204030204" pitchFamily="34" charset="0"/>
                <a:cs typeface="Calibri" panose="020F0502020204030204" pitchFamily="34" charset="0"/>
              </a:rPr>
              <a:t> Classifier</a:t>
            </a:r>
          </a:p>
          <a:p>
            <a:pPr marL="0" lvl="0" indent="0">
              <a:buNone/>
            </a:pPr>
            <a:r>
              <a:rPr lang="en-CA" sz="1200" u="none" strike="noStrike" dirty="0">
                <a:solidFill>
                  <a:srgbClr val="F9F9F9"/>
                </a:solidFill>
                <a:effectLst/>
                <a:latin typeface="Calibri" panose="020F0502020204030204" pitchFamily="34" charset="0"/>
                <a:cs typeface="Calibri" panose="020F0502020204030204" pitchFamily="34" charset="0"/>
              </a:rPr>
              <a:t>However, the Random Forest Algorithm emerged as the best model, demonstrating the following performance metrics:</a:t>
            </a:r>
          </a:p>
          <a:p>
            <a:endParaRPr lang="en-US" dirty="0"/>
          </a:p>
        </p:txBody>
      </p:sp>
      <p:pic>
        <p:nvPicPr>
          <p:cNvPr id="7" name="Picture 6" descr="A black numbers and symbols&#10;&#10;Description automatically generated with medium confidence">
            <a:extLst>
              <a:ext uri="{FF2B5EF4-FFF2-40B4-BE49-F238E27FC236}">
                <a16:creationId xmlns:a16="http://schemas.microsoft.com/office/drawing/2014/main" id="{E9ED3B20-C6FF-5B75-02E8-BEE1FA885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4813" y="3034370"/>
            <a:ext cx="2705651" cy="1494735"/>
          </a:xfrm>
          <a:prstGeom prst="rect">
            <a:avLst/>
          </a:prstGeom>
        </p:spPr>
      </p:pic>
      <p:pic>
        <p:nvPicPr>
          <p:cNvPr id="9" name="Picture 8" descr="A number and a number on a white background&#10;&#10;Description automatically generated with medium confidence">
            <a:extLst>
              <a:ext uri="{FF2B5EF4-FFF2-40B4-BE49-F238E27FC236}">
                <a16:creationId xmlns:a16="http://schemas.microsoft.com/office/drawing/2014/main" id="{3AD5399A-147A-878A-6A47-482F35E75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139" y="3034370"/>
            <a:ext cx="2705651" cy="1494735"/>
          </a:xfrm>
          <a:prstGeom prst="rect">
            <a:avLst/>
          </a:prstGeom>
        </p:spPr>
      </p:pic>
      <p:pic>
        <p:nvPicPr>
          <p:cNvPr id="11" name="Picture 10" descr="A number of numbers on a white background&#10;&#10;Description automatically generated">
            <a:extLst>
              <a:ext uri="{FF2B5EF4-FFF2-40B4-BE49-F238E27FC236}">
                <a16:creationId xmlns:a16="http://schemas.microsoft.com/office/drawing/2014/main" id="{1D02E81B-4C8E-B742-544E-90554012AB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6895" y="5196922"/>
            <a:ext cx="3276600" cy="1268045"/>
          </a:xfrm>
          <a:prstGeom prst="rect">
            <a:avLst/>
          </a:prstGeom>
        </p:spPr>
      </p:pic>
    </p:spTree>
    <p:extLst>
      <p:ext uri="{BB962C8B-B14F-4D97-AF65-F5344CB8AC3E}">
        <p14:creationId xmlns:p14="http://schemas.microsoft.com/office/powerpoint/2010/main" val="1712575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{8634A08B-D82D-1547-A46C-7F18FEE75A04}tf16401378</Template>
  <TotalTime>1474</TotalTime>
  <Words>285</Words>
  <Application>Microsoft Macintosh PowerPoint</Application>
  <PresentationFormat>Widescreen</PresentationFormat>
  <Paragraphs>28</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MS Shell Dlg 2</vt:lpstr>
      <vt:lpstr>Segoe UI</vt:lpstr>
      <vt:lpstr>Söhne</vt:lpstr>
      <vt:lpstr>Wingdings</vt:lpstr>
      <vt:lpstr>Wingdings 3</vt:lpstr>
      <vt:lpstr>Madison</vt:lpstr>
      <vt:lpstr> Predicting the Likelihood of Readmission for Diabetic Patients. </vt:lpstr>
      <vt:lpstr>Introduction</vt:lpstr>
      <vt:lpstr>Number of Diagnoses Leading to Readmission</vt:lpstr>
      <vt:lpstr>Age Group of Patients</vt:lpstr>
      <vt:lpstr>Gender of Readmitted Patients</vt:lpstr>
      <vt:lpstr>Race of Readmitted Patients</vt:lpstr>
      <vt:lpstr>Time Spent in the Hospital Vs Readmission</vt:lpstr>
      <vt:lpstr>Number of Emergency Visits Vs Readmission</vt:lpstr>
      <vt:lpstr>Model Building/Performance</vt:lpstr>
      <vt:lpstr>Random Forest Confusion Matrix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LHL Tableau Project</dc:title>
  <dc:creator/>
  <cp:lastModifiedBy>Boma Obeahon</cp:lastModifiedBy>
  <cp:revision>6</cp:revision>
  <dcterms:created xsi:type="dcterms:W3CDTF">2024-01-02T17:04:04Z</dcterms:created>
  <dcterms:modified xsi:type="dcterms:W3CDTF">2024-02-15T21:48:24Z</dcterms:modified>
</cp:coreProperties>
</file>