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9" r:id="rId7"/>
    <p:sldId id="267" r:id="rId8"/>
    <p:sldId id="260" r:id="rId9"/>
    <p:sldId id="262" r:id="rId10"/>
    <p:sldId id="263" r:id="rId11"/>
    <p:sldId id="271"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t>1/25/2025</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t>1/25/2025</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 </a:t>
            </a:r>
          </a:p>
        </p:txBody>
      </p:sp>
      <p:sp>
        <p:nvSpPr>
          <p:cNvPr id="3" name="Content Placeholder 2"/>
          <p:cNvSpPr>
            <a:spLocks noGrp="1"/>
          </p:cNvSpPr>
          <p:nvPr>
            <p:ph idx="1"/>
          </p:nvPr>
        </p:nvSpPr>
        <p:spPr/>
        <p:txBody>
          <a:bodyPr/>
          <a:lstStyle/>
          <a:p>
            <a:pPr marL="0" indent="0">
              <a:buNone/>
            </a:pPr>
            <a:endParaRPr lang="en-US">
              <a:gradFill>
                <a:gsLst>
                  <a:gs pos="0">
                    <a:srgbClr val="FE4444"/>
                  </a:gs>
                  <a:gs pos="100000">
                    <a:srgbClr val="832B2B"/>
                  </a:gs>
                </a:gsLst>
                <a:lin scaled="0"/>
              </a:gradFill>
            </a:endParaRPr>
          </a:p>
          <a:p>
            <a:pPr marL="0" indent="0">
              <a:lnSpc>
                <a:spcPct val="130000"/>
              </a:lnSpc>
              <a:buNone/>
            </a:pPr>
            <a:endParaRPr lang="en-US">
              <a:gradFill>
                <a:gsLst>
                  <a:gs pos="0">
                    <a:srgbClr val="FE4444"/>
                  </a:gs>
                  <a:gs pos="100000">
                    <a:srgbClr val="832B2B"/>
                  </a:gs>
                </a:gsLst>
                <a:lin scaled="0"/>
              </a:gradFill>
            </a:endParaRPr>
          </a:p>
          <a:p>
            <a:pPr marL="0" indent="0" fontAlgn="b">
              <a:lnSpc>
                <a:spcPct val="130000"/>
              </a:lnSpc>
              <a:buNone/>
            </a:pPr>
            <a:r>
              <a:rPr lang="en-US">
                <a:ln w="12700">
                  <a:solidFill>
                    <a:schemeClr val="tx2">
                      <a:lumMod val="75000"/>
                    </a:schemeClr>
                  </a:solidFill>
                  <a:prstDash val="solid"/>
                </a:ln>
                <a:gradFill>
                  <a:gsLst>
                    <a:gs pos="0">
                      <a:srgbClr val="FE4444"/>
                    </a:gs>
                    <a:gs pos="100000">
                      <a:srgbClr val="832B2B"/>
                    </a:gs>
                  </a:gsLst>
                  <a:lin scaled="0"/>
                </a:gradFill>
                <a:effectLst>
                  <a:outerShdw dist="38100" dir="2640000" algn="bl" rotWithShape="0">
                    <a:schemeClr val="tx2">
                      <a:lumMod val="75000"/>
                    </a:schemeClr>
                  </a:outerShdw>
                </a:effectLst>
              </a:rPr>
              <a:t>Project Title:</a:t>
            </a:r>
            <a:r>
              <a:rPr>
                <a:ln w="12700">
                  <a:solidFill>
                    <a:schemeClr val="tx2">
                      <a:lumMod val="75000"/>
                    </a:schemeClr>
                  </a:solidFill>
                  <a:prstDash val="solid"/>
                </a:ln>
                <a:gradFill>
                  <a:gsLst>
                    <a:gs pos="0">
                      <a:srgbClr val="FE4444"/>
                    </a:gs>
                    <a:gs pos="100000">
                      <a:srgbClr val="832B2B"/>
                    </a:gs>
                  </a:gsLst>
                  <a:lin scaled="0"/>
                </a:gradFill>
                <a:effectLst>
                  <a:outerShdw dist="38100" dir="2640000" algn="bl" rotWithShape="0">
                    <a:schemeClr val="tx2">
                      <a:lumMod val="75000"/>
                    </a:schemeClr>
                  </a:outerShdw>
                </a:effectLst>
                <a:sym typeface="+mn-ea"/>
              </a:rPr>
              <a:t>Worker and Employer Agency System</a:t>
            </a:r>
          </a:p>
          <a:p>
            <a:pPr marL="0" indent="0" fontAlgn="ctr">
              <a:lnSpc>
                <a:spcPct val="130000"/>
              </a:lnSpc>
              <a:buNone/>
            </a:pPr>
            <a:endParaRPr lang="en-US">
              <a:ln w="12700">
                <a:solidFill>
                  <a:schemeClr val="tx2">
                    <a:lumMod val="75000"/>
                  </a:schemeClr>
                </a:solidFill>
                <a:prstDash val="solid"/>
              </a:ln>
              <a:gradFill>
                <a:gsLst>
                  <a:gs pos="0">
                    <a:srgbClr val="FE4444"/>
                  </a:gs>
                  <a:gs pos="100000">
                    <a:srgbClr val="832B2B"/>
                  </a:gs>
                </a:gsLst>
                <a:lin scaled="0"/>
              </a:gradFill>
              <a:effectLst>
                <a:outerShdw dist="38100" dir="2640000" algn="bl" rotWithShape="0">
                  <a:schemeClr val="tx2">
                    <a:lumMod val="75000"/>
                  </a:scheme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gradFill>
                  <a:gsLst>
                    <a:gs pos="0">
                      <a:srgbClr val="FE4444"/>
                    </a:gs>
                    <a:gs pos="100000">
                      <a:srgbClr val="832B2B"/>
                    </a:gs>
                  </a:gsLst>
                  <a:lin scaled="0"/>
                </a:gradFill>
              </a:rPr>
              <a:t>Job Posting and Application</a:t>
            </a:r>
          </a:p>
        </p:txBody>
      </p:sp>
      <p:sp>
        <p:nvSpPr>
          <p:cNvPr id="3" name="Content Placeholder 2"/>
          <p:cNvSpPr>
            <a:spLocks noGrp="1"/>
          </p:cNvSpPr>
          <p:nvPr>
            <p:ph idx="1"/>
          </p:nvPr>
        </p:nvSpPr>
        <p:spPr/>
        <p:txBody>
          <a:bodyPr/>
          <a:lstStyle/>
          <a:p>
            <a:pPr marL="0" indent="0">
              <a:buNone/>
            </a:pPr>
            <a:r>
              <a:rPr>
                <a:solidFill>
                  <a:srgbClr val="FF0000"/>
                </a:solidFill>
              </a:rPr>
              <a:t>Employer Responsibilities:</a:t>
            </a:r>
          </a:p>
          <a:p>
            <a:pPr marL="0" indent="0">
              <a:buNone/>
            </a:pPr>
            <a:r>
              <a:t>Post jobs using the postJob method.</a:t>
            </a:r>
          </a:p>
          <a:p>
            <a:pPr marL="0" indent="0">
              <a:buNone/>
            </a:pPr>
            <a:r>
              <a:rPr>
                <a:gradFill>
                  <a:gsLst>
                    <a:gs pos="0">
                      <a:srgbClr val="E30000"/>
                    </a:gs>
                    <a:gs pos="100000">
                      <a:srgbClr val="760303"/>
                    </a:gs>
                  </a:gsLst>
                  <a:lin scaled="0"/>
                </a:gradFill>
              </a:rPr>
              <a:t>Worker Responsibilities:</a:t>
            </a:r>
          </a:p>
          <a:p>
            <a:pPr marL="0" indent="0">
              <a:buNone/>
            </a:pPr>
            <a:r>
              <a:t>Apply for jobs with applyForJob.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2824-D5BE-47C4-8291-D5B0303936AC}"/>
              </a:ext>
            </a:extLst>
          </p:cNvPr>
          <p:cNvSpPr>
            <a:spLocks noGrp="1"/>
          </p:cNvSpPr>
          <p:nvPr>
            <p:ph type="title"/>
          </p:nvPr>
        </p:nvSpPr>
        <p:spPr>
          <a:xfrm>
            <a:off x="457200" y="496394"/>
            <a:ext cx="8686800" cy="1174750"/>
          </a:xfrm>
        </p:spPr>
        <p:txBody>
          <a:bodyPr/>
          <a:lstStyle/>
          <a:p>
            <a:r>
              <a:rPr lang="en-US" dirty="0"/>
              <a:t>Advantages of using design patterns in the Agency System project:</a:t>
            </a:r>
            <a:br>
              <a:rPr lang="en-US" dirty="0"/>
            </a:br>
            <a:endParaRPr lang="en-US" dirty="0"/>
          </a:p>
        </p:txBody>
      </p:sp>
      <p:sp>
        <p:nvSpPr>
          <p:cNvPr id="3" name="Content Placeholder 2">
            <a:extLst>
              <a:ext uri="{FF2B5EF4-FFF2-40B4-BE49-F238E27FC236}">
                <a16:creationId xmlns:a16="http://schemas.microsoft.com/office/drawing/2014/main" id="{E6AE4BAA-CBB9-43A4-94E7-E8826FB8A15D}"/>
              </a:ext>
            </a:extLst>
          </p:cNvPr>
          <p:cNvSpPr>
            <a:spLocks noGrp="1"/>
          </p:cNvSpPr>
          <p:nvPr>
            <p:ph idx="1"/>
          </p:nvPr>
        </p:nvSpPr>
        <p:spPr>
          <a:xfrm>
            <a:off x="457200" y="1671144"/>
            <a:ext cx="8229600" cy="4908331"/>
          </a:xfrm>
        </p:spPr>
        <p:txBody>
          <a:bodyPr/>
          <a:lstStyle/>
          <a:p>
            <a:endParaRPr lang="en-US" dirty="0"/>
          </a:p>
          <a:p>
            <a:r>
              <a:rPr lang="en-US" dirty="0"/>
              <a:t>Improved Code Reusability</a:t>
            </a:r>
          </a:p>
          <a:p>
            <a:r>
              <a:rPr lang="en-US" dirty="0"/>
              <a:t>Better Organization</a:t>
            </a:r>
          </a:p>
          <a:p>
            <a:r>
              <a:rPr lang="en-US" dirty="0"/>
              <a:t>Facilitates Testing</a:t>
            </a:r>
          </a:p>
        </p:txBody>
      </p:sp>
    </p:spTree>
    <p:extLst>
      <p:ext uri="{BB962C8B-B14F-4D97-AF65-F5344CB8AC3E}">
        <p14:creationId xmlns:p14="http://schemas.microsoft.com/office/powerpoint/2010/main" val="167185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gradFill>
                  <a:gsLst>
                    <a:gs pos="0">
                      <a:srgbClr val="E30000"/>
                    </a:gs>
                    <a:gs pos="100000">
                      <a:srgbClr val="760303"/>
                    </a:gs>
                  </a:gsLst>
                  <a:lin scaled="0"/>
                </a:gradFill>
              </a:rPr>
              <a:t>Conclusion</a:t>
            </a:r>
          </a:p>
        </p:txBody>
      </p:sp>
      <p:sp>
        <p:nvSpPr>
          <p:cNvPr id="3" name="Content Placeholder 2"/>
          <p:cNvSpPr>
            <a:spLocks noGrp="1"/>
          </p:cNvSpPr>
          <p:nvPr>
            <p:ph idx="1"/>
          </p:nvPr>
        </p:nvSpPr>
        <p:spPr/>
        <p:txBody>
          <a:bodyPr/>
          <a:lstStyle/>
          <a:p>
            <a:pPr marL="0" indent="0">
              <a:buNone/>
            </a:pPr>
            <a:r>
              <a:t>The Agency System is designed with modularity, flexibility, and maintainability in mind. By applying key design principles and patterns, the system can efficiently manage interactions between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r>
              <a:rPr lang="en-US" sz="4400" b="1">
                <a:ln w="15875"/>
                <a:gradFill>
                  <a:gsLst>
                    <a:gs pos="0">
                      <a:schemeClr val="accent1">
                        <a:lumOff val="-19999"/>
                        <a:satOff val="20000"/>
                      </a:schemeClr>
                    </a:gs>
                    <a:gs pos="100000">
                      <a:schemeClr val="accent1">
                        <a:lumOff val="15000"/>
                        <a:satOff val="-14999"/>
                      </a:schemeClr>
                    </a:gs>
                  </a:gsLst>
                  <a:lin ang="0" scaled="0"/>
                </a:gradFill>
                <a:effectLst/>
              </a:rPr>
              <a:t>             THANK</a:t>
            </a:r>
            <a:r>
              <a:rPr lang="en-US" sz="4400" b="1">
                <a:ln w="15875">
                  <a:gradFill>
                    <a:gsLst>
                      <a:gs pos="0">
                        <a:schemeClr val="accent1">
                          <a:hueMod val="80000"/>
                        </a:schemeClr>
                      </a:gs>
                      <a:gs pos="100000">
                        <a:schemeClr val="accent1"/>
                      </a:gs>
                    </a:gsLst>
                    <a:lin ang="2700000" scaled="1"/>
                  </a:gradFill>
                </a:ln>
                <a:noFill/>
                <a:effectLst/>
              </a:rPr>
              <a:t> </a:t>
            </a:r>
            <a:r>
              <a:rPr lang="en-US" sz="4400" b="1">
                <a:ln w="15875"/>
                <a:gradFill>
                  <a:gsLst>
                    <a:gs pos="0">
                      <a:schemeClr val="accent1">
                        <a:lumOff val="-19999"/>
                        <a:satOff val="20000"/>
                      </a:schemeClr>
                    </a:gs>
                    <a:gs pos="100000">
                      <a:schemeClr val="accent1">
                        <a:lumOff val="15000"/>
                        <a:satOff val="-14999"/>
                      </a:schemeClr>
                    </a:gs>
                  </a:gsLst>
                  <a:lin ang="0" scaled="0"/>
                </a:gradFill>
                <a:effectLst/>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35" y="122555"/>
            <a:ext cx="8254365" cy="864870"/>
          </a:xfrm>
        </p:spPr>
        <p:txBody>
          <a:bodyPr/>
          <a:lstStyle/>
          <a:p>
            <a:r>
              <a:t>Introduction</a:t>
            </a:r>
          </a:p>
        </p:txBody>
      </p:sp>
      <p:sp>
        <p:nvSpPr>
          <p:cNvPr id="3" name="Content Placeholder 2"/>
          <p:cNvSpPr>
            <a:spLocks noGrp="1"/>
          </p:cNvSpPr>
          <p:nvPr>
            <p:ph idx="1"/>
          </p:nvPr>
        </p:nvSpPr>
        <p:spPr>
          <a:xfrm>
            <a:off x="427990" y="1028065"/>
            <a:ext cx="8258810" cy="5098415"/>
          </a:xfrm>
        </p:spPr>
        <p:txBody>
          <a:bodyPr/>
          <a:lstStyle/>
          <a:p>
            <a:pPr marL="0" indent="0">
              <a:buNone/>
            </a:pPr>
            <a:r>
              <a:rPr dirty="0">
                <a:solidFill>
                  <a:srgbClr val="FF0000"/>
                </a:solidFill>
              </a:rPr>
              <a:t>System Overview</a:t>
            </a:r>
          </a:p>
          <a:p>
            <a:pPr marL="0" indent="0">
              <a:buNone/>
            </a:pPr>
            <a:r>
              <a:rPr dirty="0"/>
              <a:t>The Agency System facilitates interactions between workers (Freelancers), employers (Companies), and an admin. It allows job postings, applications, and  management.</a:t>
            </a:r>
          </a:p>
          <a:p>
            <a:pPr>
              <a:buFont typeface="Wingdings" panose="05000000000000000000" charset="0"/>
              <a:buChar char="q"/>
            </a:pPr>
            <a:r>
              <a:rPr dirty="0">
                <a:solidFill>
                  <a:srgbClr val="FF0000"/>
                </a:solidFill>
              </a:rPr>
              <a:t>Purpose of the system:</a:t>
            </a:r>
            <a:r>
              <a:rPr dirty="0"/>
              <a:t> Connecting workers and employers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a:xfrm>
            <a:off x="178435" y="1174750"/>
            <a:ext cx="8508365" cy="5499100"/>
          </a:xfrm>
        </p:spPr>
        <p:txBody>
          <a:bodyPr/>
          <a:lstStyle/>
          <a:p>
            <a:pPr marL="0" indent="0">
              <a:buNone/>
            </a:pPr>
            <a:r>
              <a:rPr dirty="0">
                <a:gradFill>
                  <a:gsLst>
                    <a:gs pos="0">
                      <a:srgbClr val="E30000"/>
                    </a:gs>
                    <a:gs pos="100000">
                      <a:srgbClr val="760303"/>
                    </a:gs>
                  </a:gsLst>
                  <a:lin scaled="0"/>
                </a:gradFill>
              </a:rPr>
              <a:t>Components:</a:t>
            </a:r>
          </a:p>
          <a:p>
            <a:pPr marL="0" indent="0">
              <a:buNone/>
            </a:pPr>
            <a:r>
              <a:rPr lang="en-US" b="1" dirty="0">
                <a:solidFill>
                  <a:srgbClr val="FF0000"/>
                </a:solidFill>
              </a:rPr>
              <a:t>User ,</a:t>
            </a:r>
            <a:r>
              <a:rPr b="1" dirty="0">
                <a:solidFill>
                  <a:srgbClr val="FF0000"/>
                </a:solidFill>
              </a:rPr>
              <a:t>Worker and Employer Interfaces</a:t>
            </a:r>
          </a:p>
          <a:p>
            <a:pPr>
              <a:buFont typeface="Wingdings" panose="05000000000000000000" charset="0"/>
              <a:buChar char="§"/>
            </a:pPr>
            <a:r>
              <a:rPr dirty="0">
                <a:gradFill>
                  <a:gsLst>
                    <a:gs pos="0">
                      <a:srgbClr val="E30000"/>
                    </a:gs>
                    <a:gs pos="100000">
                      <a:srgbClr val="760303"/>
                    </a:gs>
                  </a:gsLst>
                  <a:lin scaled="0"/>
                </a:gradFill>
              </a:rPr>
              <a:t>Classes:</a:t>
            </a:r>
          </a:p>
          <a:p>
            <a:pPr marL="0" indent="0">
              <a:buNone/>
            </a:pPr>
            <a:r>
              <a:rPr dirty="0"/>
              <a:t>Admin, Company, Freelancer, FullTimeWorker, UserAdapter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Design Principles</a:t>
            </a:r>
          </a:p>
        </p:txBody>
      </p:sp>
      <p:sp>
        <p:nvSpPr>
          <p:cNvPr id="3" name="Content Placeholder 2"/>
          <p:cNvSpPr>
            <a:spLocks noGrp="1"/>
          </p:cNvSpPr>
          <p:nvPr>
            <p:ph idx="1"/>
          </p:nvPr>
        </p:nvSpPr>
        <p:spPr/>
        <p:txBody>
          <a:bodyPr/>
          <a:lstStyle/>
          <a:p>
            <a:pPr marL="0" indent="0">
              <a:buNone/>
            </a:pPr>
            <a:r>
              <a:rPr dirty="0">
                <a:gradFill>
                  <a:gsLst>
                    <a:gs pos="0">
                      <a:srgbClr val="FE4444"/>
                    </a:gs>
                    <a:gs pos="100000">
                      <a:srgbClr val="832B2B"/>
                    </a:gs>
                  </a:gsLst>
                  <a:lin scaled="0"/>
                </a:gradFill>
              </a:rPr>
              <a:t>Encapsulation:</a:t>
            </a:r>
          </a:p>
          <a:p>
            <a:pPr marL="0" indent="0">
              <a:buNone/>
            </a:pPr>
            <a:r>
              <a:rPr lang="en-US" dirty="0"/>
              <a:t>Each class (e.g., Freelancer, Company, Admin) manages its own state (attributes) and behavior (methods). This means that the internal workings of these classes are hidden from other classes, allowing for controlled access through public methods.</a:t>
            </a:r>
            <a:endParaRPr dirty="0">
              <a:gradFill>
                <a:gsLst>
                  <a:gs pos="0">
                    <a:srgbClr val="FE4444"/>
                  </a:gs>
                  <a:gs pos="100000">
                    <a:srgbClr val="832B2B"/>
                  </a:gs>
                </a:gsLst>
                <a:lin scaled="0"/>
              </a:gra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09CB0-EC90-4CF4-B1BA-CE20B52453D8}"/>
              </a:ext>
            </a:extLst>
          </p:cNvPr>
          <p:cNvSpPr>
            <a:spLocks noGrp="1"/>
          </p:cNvSpPr>
          <p:nvPr>
            <p:ph idx="1"/>
          </p:nvPr>
        </p:nvSpPr>
        <p:spPr/>
        <p:txBody>
          <a:bodyPr/>
          <a:lstStyle/>
          <a:p>
            <a:r>
              <a:rPr lang="en-US" dirty="0">
                <a:gradFill>
                  <a:gsLst>
                    <a:gs pos="0">
                      <a:srgbClr val="FE4444"/>
                    </a:gs>
                    <a:gs pos="100000">
                      <a:srgbClr val="832B2B"/>
                    </a:gs>
                  </a:gsLst>
                  <a:lin scaled="0"/>
                </a:gradFill>
              </a:rPr>
              <a:t>Abstraction:</a:t>
            </a:r>
          </a:p>
          <a:p>
            <a:r>
              <a:rPr lang="en-US" dirty="0"/>
              <a:t>The system defines interfaces (like User, Worker, Employer) that expose only essential methods. This allows different user types (Freelancer, FullTimeWorker) to interact with the system without needing to know the intricate details of each class's implementation.</a:t>
            </a:r>
          </a:p>
        </p:txBody>
      </p:sp>
    </p:spTree>
    <p:extLst>
      <p:ext uri="{BB962C8B-B14F-4D97-AF65-F5344CB8AC3E}">
        <p14:creationId xmlns:p14="http://schemas.microsoft.com/office/powerpoint/2010/main" val="1281748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48516-FAEC-4E36-ABD9-56CFEB6BC8DA}"/>
              </a:ext>
            </a:extLst>
          </p:cNvPr>
          <p:cNvSpPr>
            <a:spLocks noGrp="1"/>
          </p:cNvSpPr>
          <p:nvPr>
            <p:ph idx="1"/>
          </p:nvPr>
        </p:nvSpPr>
        <p:spPr/>
        <p:txBody>
          <a:bodyPr/>
          <a:lstStyle/>
          <a:p>
            <a:pPr marL="0" indent="0">
              <a:buNone/>
            </a:pPr>
            <a:r>
              <a:rPr lang="en-US" dirty="0">
                <a:gradFill>
                  <a:gsLst>
                    <a:gs pos="0">
                      <a:srgbClr val="FE4444"/>
                    </a:gs>
                    <a:gs pos="100000">
                      <a:srgbClr val="832B2B"/>
                    </a:gs>
                  </a:gsLst>
                  <a:lin scaled="0"/>
                </a:gradFill>
              </a:rPr>
              <a:t>Inheritance:</a:t>
            </a:r>
          </a:p>
          <a:p>
            <a:pPr marL="0" indent="0">
              <a:buNone/>
            </a:pPr>
            <a:r>
              <a:rPr lang="en-US" dirty="0"/>
              <a:t> Worker and Employer interfaces extend the User interface.</a:t>
            </a:r>
          </a:p>
          <a:p>
            <a:r>
              <a:rPr lang="en-US" dirty="0"/>
              <a:t>: Worker and Employer interfaces inherit from the User interface. This allows different worker types (Freelancer, FullTimeWorker) to share common behaviors and attributes defined in the User interface while also implementing their specific functionalities.</a:t>
            </a:r>
          </a:p>
        </p:txBody>
      </p:sp>
    </p:spTree>
    <p:extLst>
      <p:ext uri="{BB962C8B-B14F-4D97-AF65-F5344CB8AC3E}">
        <p14:creationId xmlns:p14="http://schemas.microsoft.com/office/powerpoint/2010/main" val="414362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gradFill>
                  <a:gsLst>
                    <a:gs pos="0">
                      <a:srgbClr val="E30000"/>
                    </a:gs>
                    <a:gs pos="100000">
                      <a:srgbClr val="760303"/>
                    </a:gs>
                  </a:gsLst>
                  <a:lin scaled="0"/>
                </a:gradFill>
                <a:sym typeface="+mn-ea"/>
              </a:rPr>
              <a:t>Key Design Principles</a:t>
            </a:r>
            <a:endParaRPr lang="en-GB" altLang="en-US">
              <a:gradFill>
                <a:gsLst>
                  <a:gs pos="0">
                    <a:srgbClr val="E30000"/>
                  </a:gs>
                  <a:gs pos="100000">
                    <a:srgbClr val="760303"/>
                  </a:gs>
                </a:gsLst>
                <a:lin scaled="0"/>
              </a:gradFill>
              <a:sym typeface="+mn-ea"/>
            </a:endParaRPr>
          </a:p>
        </p:txBody>
      </p:sp>
      <p:sp>
        <p:nvSpPr>
          <p:cNvPr id="3" name="Content Placeholder 2"/>
          <p:cNvSpPr>
            <a:spLocks noGrp="1"/>
          </p:cNvSpPr>
          <p:nvPr>
            <p:ph idx="1"/>
          </p:nvPr>
        </p:nvSpPr>
        <p:spPr>
          <a:xfrm>
            <a:off x="74930" y="1125855"/>
            <a:ext cx="8937625" cy="5653405"/>
          </a:xfrm>
        </p:spPr>
        <p:txBody>
          <a:bodyPr/>
          <a:lstStyle/>
          <a:p>
            <a:pPr marL="0" indent="0">
              <a:buNone/>
            </a:pPr>
            <a:r>
              <a:rPr lang="en-GB" altLang="en-US">
                <a:gradFill>
                  <a:gsLst>
                    <a:gs pos="0">
                      <a:srgbClr val="E30000"/>
                    </a:gs>
                    <a:gs pos="100000">
                      <a:srgbClr val="760303"/>
                    </a:gs>
                  </a:gsLst>
                  <a:lin scaled="0"/>
                </a:gradFill>
              </a:rPr>
              <a:t>Interface Segregation</a:t>
            </a:r>
          </a:p>
          <a:p>
            <a:pPr marL="0" indent="0">
              <a:buNone/>
            </a:pPr>
            <a:r>
              <a:rPr lang="en-GB" altLang="en-US"/>
              <a:t>Interfaces are designed to be specific to their roles, ensuring that classes only implement methods relevant to their functionality.</a:t>
            </a:r>
          </a:p>
          <a:p>
            <a:pPr marL="0" indent="0">
              <a:buNone/>
            </a:pPr>
            <a:r>
              <a:rPr lang="en-GB" altLang="en-US">
                <a:gradFill>
                  <a:gsLst>
                    <a:gs pos="0">
                      <a:srgbClr val="E30000"/>
                    </a:gs>
                    <a:gs pos="100000">
                      <a:srgbClr val="760303"/>
                    </a:gs>
                  </a:gsLst>
                  <a:lin scaled="0"/>
                </a:gradFill>
              </a:rPr>
              <a:t>Single Responsibility Principle</a:t>
            </a:r>
          </a:p>
          <a:p>
            <a:pPr marL="0" indent="0">
              <a:buNone/>
            </a:pPr>
            <a:r>
              <a:rPr lang="en-GB" altLang="en-US"/>
              <a:t>Each class has a single responsibility, making the system easier to maintain and extend.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Design Patterns Used</a:t>
            </a:r>
          </a:p>
        </p:txBody>
      </p:sp>
      <p:sp>
        <p:nvSpPr>
          <p:cNvPr id="3" name="Content Placeholder 2"/>
          <p:cNvSpPr>
            <a:spLocks noGrp="1"/>
          </p:cNvSpPr>
          <p:nvPr>
            <p:ph idx="1"/>
          </p:nvPr>
        </p:nvSpPr>
        <p:spPr>
          <a:xfrm>
            <a:off x="427355" y="1012825"/>
            <a:ext cx="8259445" cy="5114925"/>
          </a:xfrm>
        </p:spPr>
        <p:txBody>
          <a:bodyPr/>
          <a:lstStyle/>
          <a:p>
            <a:pPr marL="0" indent="0">
              <a:buNone/>
            </a:pPr>
            <a:endParaRPr lang="en-US" dirty="0">
              <a:gradFill>
                <a:gsLst>
                  <a:gs pos="0">
                    <a:srgbClr val="FE4444"/>
                  </a:gs>
                  <a:gs pos="100000">
                    <a:srgbClr val="832B2B"/>
                  </a:gs>
                </a:gsLst>
                <a:lin scaled="0"/>
              </a:gradFill>
            </a:endParaRPr>
          </a:p>
          <a:p>
            <a:pPr marL="0" indent="0">
              <a:buNone/>
            </a:pPr>
            <a:r>
              <a:rPr dirty="0">
                <a:gradFill>
                  <a:gsLst>
                    <a:gs pos="0">
                      <a:srgbClr val="FE4444"/>
                    </a:gs>
                    <a:gs pos="100000">
                      <a:srgbClr val="832B2B"/>
                    </a:gs>
                  </a:gsLst>
                  <a:lin scaled="0"/>
                </a:gradFill>
              </a:rPr>
              <a:t>Adapter Pattern:</a:t>
            </a:r>
            <a:r>
              <a:rPr lang="en-US" dirty="0"/>
              <a:t>The Adapter Pattern allows incompatible interfaces to work together. It acts as a bridge between two incompatible interfaces.</a:t>
            </a:r>
            <a:endParaRPr dirty="0">
              <a:gradFill>
                <a:gsLst>
                  <a:gs pos="0">
                    <a:srgbClr val="FE4444"/>
                  </a:gs>
                  <a:gs pos="100000">
                    <a:srgbClr val="832B2B"/>
                  </a:gs>
                </a:gsLst>
                <a:lin scaled="0"/>
              </a:gradFill>
            </a:endParaRPr>
          </a:p>
          <a:p>
            <a:pPr marL="0" indent="0">
              <a:buNone/>
            </a:pPr>
            <a:r>
              <a:rPr dirty="0"/>
              <a:t>UserAdapter adapts the User interface for different user types.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gradFill>
                  <a:gsLst>
                    <a:gs pos="0">
                      <a:srgbClr val="FE4444"/>
                    </a:gs>
                    <a:gs pos="100000">
                      <a:srgbClr val="832B2B"/>
                    </a:gs>
                  </a:gsLst>
                  <a:lin scaled="0"/>
                </a:gradFill>
              </a:rPr>
              <a:t>Role Management</a:t>
            </a:r>
          </a:p>
        </p:txBody>
      </p:sp>
      <p:sp>
        <p:nvSpPr>
          <p:cNvPr id="3" name="Content Placeholder 2"/>
          <p:cNvSpPr>
            <a:spLocks noGrp="1"/>
          </p:cNvSpPr>
          <p:nvPr>
            <p:ph idx="1"/>
          </p:nvPr>
        </p:nvSpPr>
        <p:spPr/>
        <p:txBody>
          <a:bodyPr/>
          <a:lstStyle/>
          <a:p>
            <a:pPr marL="0" indent="0">
              <a:buNone/>
            </a:pPr>
            <a:r>
              <a:rPr>
                <a:gradFill>
                  <a:gsLst>
                    <a:gs pos="0">
                      <a:srgbClr val="FE4444"/>
                    </a:gs>
                    <a:gs pos="100000">
                      <a:srgbClr val="832B2B"/>
                    </a:gs>
                  </a:gsLst>
                  <a:lin scaled="0"/>
                </a:gradFill>
              </a:rPr>
              <a:t>Admin Role:</a:t>
            </a:r>
          </a:p>
          <a:p>
            <a:pPr marL="0" indent="0">
              <a:buNone/>
            </a:pPr>
            <a:r>
              <a:t>Manages both Workers and Employers.</a:t>
            </a:r>
          </a:p>
          <a:p>
            <a:pPr marL="0" indent="0">
              <a:buNone/>
            </a:pPr>
            <a:r>
              <a:rPr>
                <a:gradFill>
                  <a:gsLst>
                    <a:gs pos="0">
                      <a:srgbClr val="E30000"/>
                    </a:gs>
                    <a:gs pos="100000">
                      <a:srgbClr val="760303"/>
                    </a:gs>
                  </a:gsLst>
                  <a:lin scaled="0"/>
                </a:gradFill>
              </a:rPr>
              <a:t>User Management:</a:t>
            </a:r>
          </a:p>
          <a:p>
            <a:pPr marL="0" indent="0">
              <a:buNone/>
            </a:pPr>
            <a:r>
              <a:t>Admin uses methods to manage different user roles.</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404</Words>
  <Application>Microsoft Office PowerPoint</Application>
  <PresentationFormat>On-screen Show (4:3)</PresentationFormat>
  <Paragraphs>50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Wingdings</vt:lpstr>
      <vt:lpstr>Gear Drives</vt:lpstr>
      <vt:lpstr> </vt:lpstr>
      <vt:lpstr>Introduction</vt:lpstr>
      <vt:lpstr>System Architecture</vt:lpstr>
      <vt:lpstr>Key Design Principles</vt:lpstr>
      <vt:lpstr>PowerPoint Presentation</vt:lpstr>
      <vt:lpstr>PowerPoint Presentation</vt:lpstr>
      <vt:lpstr>Key Design Principles</vt:lpstr>
      <vt:lpstr>Design Patterns Used</vt:lpstr>
      <vt:lpstr>Role Management</vt:lpstr>
      <vt:lpstr>Job Posting and Application</vt:lpstr>
      <vt:lpstr>Advantages of using design patterns in the Agency System project: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dc:description>generated using python-pptx</dc:description>
  <cp:lastModifiedBy>Engineer Boman Sancho</cp:lastModifiedBy>
  <cp:revision>11</cp:revision>
  <dcterms:created xsi:type="dcterms:W3CDTF">2013-01-27T09:14:00Z</dcterms:created>
  <dcterms:modified xsi:type="dcterms:W3CDTF">2025-01-25T07:00:54Z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2EE3D94AABE644E8968FA213F02AA3E4_12</vt:lpwstr>
  </property>
  <property fmtid="{D5CDD505-2E9C-101B-9397-08002B2CF9AE}" pid="3" name="KSOProductBuildVer">
    <vt:lpwstr>2057-12.2.0.18639</vt:lpwstr>
  </property>
</Properties>
</file>