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sldIdLst>
    <p:sldId id="278" r:id="rId5"/>
    <p:sldId id="28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281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92" r:id="rId23"/>
    <p:sldId id="293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b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457200"/>
            <a:ext cx="987552" cy="274320"/>
          </a:xfrm>
        </p:spPr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mbonchik/MoneyManager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578137"/>
            <a:ext cx="5385816" cy="1327123"/>
          </a:xfrm>
        </p:spPr>
        <p:txBody>
          <a:bodyPr/>
          <a:lstStyle/>
          <a:p>
            <a:r>
              <a:rPr lang="en-US" sz="2200" dirty="0"/>
              <a:t>Personal Finance Manager Application for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Oleksandr </a:t>
            </a:r>
            <a:r>
              <a:rPr lang="en-US" dirty="0" err="1"/>
              <a:t>Yuriichuk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Architecture &amp;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78968"/>
            <a:ext cx="8165592" cy="768096"/>
          </a:xfrm>
        </p:spPr>
        <p:txBody>
          <a:bodyPr/>
          <a:lstStyle/>
          <a:p>
            <a:r>
              <a:rPr lang="en-US" sz="3200" dirty="0"/>
              <a:t>Leveraging .NET MAUI for Optimal App Development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7816744" cy="401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Framework Choice</a:t>
            </a:r>
            <a:r>
              <a:rPr lang="en-US" sz="2400" dirty="0"/>
              <a:t>: .NET MAUI (Multi-platform App UI)</a:t>
            </a:r>
          </a:p>
          <a:p>
            <a:pPr marL="0" indent="0">
              <a:buNone/>
            </a:pPr>
            <a:r>
              <a:rPr lang="en-US" sz="2400" b="1" dirty="0"/>
              <a:t>Key Benefits</a:t>
            </a:r>
            <a:r>
              <a:rPr lang="en-US" sz="2400" dirty="0"/>
              <a:t>:</a:t>
            </a:r>
          </a:p>
          <a:p>
            <a:r>
              <a:rPr lang="en-US" sz="2400" dirty="0"/>
              <a:t>Unified UI</a:t>
            </a:r>
          </a:p>
          <a:p>
            <a:r>
              <a:rPr lang="en-US" sz="2400" dirty="0"/>
              <a:t>Single Codebase</a:t>
            </a:r>
          </a:p>
          <a:p>
            <a:r>
              <a:rPr lang="en-US" sz="2400" dirty="0"/>
              <a:t>Component Reusability</a:t>
            </a:r>
          </a:p>
          <a:p>
            <a:r>
              <a:rPr lang="en-US" sz="2400" dirty="0"/>
              <a:t>Enhanced Performance</a:t>
            </a:r>
          </a:p>
          <a:p>
            <a:r>
              <a:rPr lang="en-US" sz="2400" dirty="0"/>
              <a:t>Future-Proof</a:t>
            </a:r>
          </a:p>
        </p:txBody>
      </p:sp>
    </p:spTree>
    <p:extLst>
      <p:ext uri="{BB962C8B-B14F-4D97-AF65-F5344CB8AC3E}">
        <p14:creationId xmlns:p14="http://schemas.microsoft.com/office/powerpoint/2010/main" val="328398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73152"/>
            <a:ext cx="8165592" cy="768096"/>
          </a:xfrm>
        </p:spPr>
        <p:txBody>
          <a:bodyPr/>
          <a:lstStyle/>
          <a:p>
            <a:r>
              <a:rPr lang="en-US" sz="2400" dirty="0"/>
              <a:t>Adoption of MVVM Design Pattern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7816744" cy="401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Design Pattern</a:t>
            </a:r>
            <a:r>
              <a:rPr lang="en-US" sz="2400" dirty="0"/>
              <a:t>: Model-View-</a:t>
            </a:r>
            <a:r>
              <a:rPr lang="en-US" sz="2400" dirty="0" err="1"/>
              <a:t>ViewModel</a:t>
            </a:r>
            <a:r>
              <a:rPr lang="en-US" sz="2400" dirty="0"/>
              <a:t> (MVVM)</a:t>
            </a:r>
          </a:p>
          <a:p>
            <a:pPr marL="0" indent="0">
              <a:buNone/>
            </a:pPr>
            <a:r>
              <a:rPr lang="en-US" sz="2400" b="1" dirty="0"/>
              <a:t>Key Components</a:t>
            </a:r>
            <a:r>
              <a:rPr lang="en-US" sz="2400" dirty="0"/>
              <a:t>: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n-US" sz="2400" dirty="0"/>
              <a:t>: Data and Business Logic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r>
              <a:rPr lang="en-US" sz="2400" dirty="0"/>
              <a:t>: UI Components and Layout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ViewModel</a:t>
            </a:r>
            <a:r>
              <a:rPr lang="en-US" sz="2400" dirty="0"/>
              <a:t>: Application State Management</a:t>
            </a:r>
          </a:p>
          <a:p>
            <a:pPr marL="0" indent="0">
              <a:buNone/>
            </a:pPr>
            <a:r>
              <a:rPr lang="en-US" sz="2400" b="1" dirty="0"/>
              <a:t>Advantages</a:t>
            </a:r>
            <a:r>
              <a:rPr lang="en-US" sz="2400" dirty="0"/>
              <a:t>:</a:t>
            </a:r>
          </a:p>
          <a:p>
            <a:r>
              <a:rPr lang="en-US" sz="2400" dirty="0"/>
              <a:t>Clear Separation of Concerns</a:t>
            </a:r>
          </a:p>
          <a:p>
            <a:r>
              <a:rPr lang="en-US" sz="2400" dirty="0"/>
              <a:t>Supports Simultaneous UI and Logic Development</a:t>
            </a:r>
          </a:p>
          <a:p>
            <a:r>
              <a:rPr lang="en-US" sz="2400" dirty="0"/>
              <a:t>High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7077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47472"/>
            <a:ext cx="8165592" cy="768096"/>
          </a:xfrm>
        </p:spPr>
        <p:txBody>
          <a:bodyPr/>
          <a:lstStyle/>
          <a:p>
            <a:r>
              <a:rPr lang="en-US" sz="2600" dirty="0"/>
              <a:t>Additional Design Patterns and Technologies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7816744" cy="401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Design Patterns Used</a:t>
            </a:r>
            <a:r>
              <a:rPr lang="en-US" sz="2400" dirty="0"/>
              <a:t>:</a:t>
            </a:r>
          </a:p>
          <a:p>
            <a:r>
              <a:rPr lang="en-US" sz="2400" dirty="0"/>
              <a:t>Messaging Pattern</a:t>
            </a:r>
          </a:p>
          <a:p>
            <a:r>
              <a:rPr lang="en-US" sz="2400" dirty="0"/>
              <a:t>Repository Pattern</a:t>
            </a:r>
          </a:p>
          <a:p>
            <a:r>
              <a:rPr lang="en-US" sz="2400" dirty="0"/>
              <a:t>Services Pattern</a:t>
            </a:r>
          </a:p>
          <a:p>
            <a:r>
              <a:rPr lang="en-US" sz="2400" dirty="0"/>
              <a:t>Converter Pattern</a:t>
            </a:r>
          </a:p>
          <a:p>
            <a:pPr marL="0" indent="0">
              <a:buNone/>
            </a:pPr>
            <a:r>
              <a:rPr lang="en-US" sz="2400" b="1" dirty="0"/>
              <a:t>Database Management</a:t>
            </a:r>
            <a:r>
              <a:rPr lang="en-US" sz="2400" dirty="0"/>
              <a:t>:</a:t>
            </a:r>
          </a:p>
          <a:p>
            <a:r>
              <a:rPr lang="en-US" sz="2400" dirty="0"/>
              <a:t>Utilizing SQLite for Local Database Management</a:t>
            </a:r>
          </a:p>
        </p:txBody>
      </p:sp>
    </p:spTree>
    <p:extLst>
      <p:ext uri="{BB962C8B-B14F-4D97-AF65-F5344CB8AC3E}">
        <p14:creationId xmlns:p14="http://schemas.microsoft.com/office/powerpoint/2010/main" val="156197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73152"/>
            <a:ext cx="8165592" cy="768096"/>
          </a:xfrm>
        </p:spPr>
        <p:txBody>
          <a:bodyPr/>
          <a:lstStyle/>
          <a:p>
            <a:r>
              <a:rPr lang="en-US" sz="2020" dirty="0"/>
              <a:t>Key Solutions and Architectural Choices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7816744" cy="4012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Fody</a:t>
            </a:r>
            <a:endParaRPr lang="en-US" sz="2400" b="1" dirty="0"/>
          </a:p>
          <a:p>
            <a:r>
              <a:rPr lang="en-US" sz="2400" dirty="0"/>
              <a:t>Automates </a:t>
            </a:r>
            <a:r>
              <a:rPr lang="en-US" sz="2400" dirty="0" err="1"/>
              <a:t>INotifyPropertyChanged</a:t>
            </a:r>
            <a:r>
              <a:rPr lang="en-US" sz="2400" dirty="0"/>
              <a:t> implementation</a:t>
            </a:r>
          </a:p>
          <a:p>
            <a:r>
              <a:rPr lang="en-US" sz="2400" dirty="0"/>
              <a:t>Streamlines data binding</a:t>
            </a:r>
          </a:p>
          <a:p>
            <a:pPr marL="0" indent="0">
              <a:buNone/>
            </a:pPr>
            <a:r>
              <a:rPr lang="en-US" sz="2400" b="1" dirty="0"/>
              <a:t>Model, </a:t>
            </a:r>
            <a:r>
              <a:rPr lang="en-US" sz="2400" b="1" dirty="0" err="1"/>
              <a:t>ModelView</a:t>
            </a:r>
            <a:r>
              <a:rPr lang="en-US" sz="2400" b="1" dirty="0"/>
              <a:t>, </a:t>
            </a:r>
            <a:r>
              <a:rPr lang="en-US" sz="2400" b="1" dirty="0" err="1"/>
              <a:t>ModelDisplay</a:t>
            </a:r>
            <a:endParaRPr lang="en-US" sz="2400" b="1" dirty="0"/>
          </a:p>
          <a:p>
            <a:r>
              <a:rPr lang="en-US" sz="2400" dirty="0"/>
              <a:t>Structured data management</a:t>
            </a:r>
          </a:p>
          <a:p>
            <a:r>
              <a:rPr lang="en-US" sz="2400" dirty="0"/>
              <a:t>Enhances UI data binding</a:t>
            </a:r>
          </a:p>
          <a:p>
            <a:pPr marL="0" indent="0">
              <a:buNone/>
            </a:pPr>
            <a:r>
              <a:rPr lang="en-US" sz="2400" b="1" dirty="0"/>
              <a:t>Commands</a:t>
            </a:r>
          </a:p>
          <a:p>
            <a:r>
              <a:rPr lang="en-US" sz="2400" dirty="0"/>
              <a:t>Encapsulates user interactions</a:t>
            </a:r>
          </a:p>
          <a:p>
            <a:r>
              <a:rPr lang="en-US" sz="2400" dirty="0"/>
              <a:t>Enables seamless UI-to-logic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2604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Problems Faced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61729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0"/>
            <a:ext cx="8165592" cy="768096"/>
          </a:xfrm>
        </p:spPr>
        <p:txBody>
          <a:bodyPr/>
          <a:lstStyle/>
          <a:p>
            <a:r>
              <a:rPr lang="en-US" sz="2300" dirty="0"/>
              <a:t>Custom </a:t>
            </a:r>
            <a:r>
              <a:rPr lang="en-US" sz="2300" dirty="0" err="1"/>
              <a:t>TabBar</a:t>
            </a:r>
            <a:r>
              <a:rPr lang="en-US" sz="2300" dirty="0"/>
              <a:t> Challenge &amp; Solution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7559292" cy="4012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Problem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b="1" dirty="0"/>
              <a:t>Custom </a:t>
            </a:r>
            <a:r>
              <a:rPr lang="en-US" sz="2400" b="1" dirty="0" err="1"/>
              <a:t>TabBar</a:t>
            </a:r>
            <a:r>
              <a:rPr lang="en-US" sz="2400" b="1" dirty="0"/>
              <a:t> Design</a:t>
            </a:r>
          </a:p>
          <a:p>
            <a:r>
              <a:rPr lang="en-US" sz="2400" dirty="0"/>
              <a:t>Wanted a center "Plus" button for adding transactions in </a:t>
            </a:r>
            <a:r>
              <a:rPr lang="en-US" sz="2400" dirty="0" err="1"/>
              <a:t>TabBar</a:t>
            </a:r>
            <a:r>
              <a:rPr lang="en-US" sz="2400" dirty="0"/>
              <a:t>, not supported by default in .NET MAUI.</a:t>
            </a:r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b="1" dirty="0"/>
              <a:t>Custom Renderer</a:t>
            </a:r>
          </a:p>
          <a:p>
            <a:r>
              <a:rPr lang="en-US" sz="2200" dirty="0"/>
              <a:t>Considered using a custom renderer for the </a:t>
            </a:r>
            <a:r>
              <a:rPr lang="en-US" sz="2200" dirty="0" err="1"/>
              <a:t>TabBar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Challenges in Custom Solution</a:t>
            </a:r>
          </a:p>
          <a:p>
            <a:r>
              <a:rPr lang="en-US" sz="2400" dirty="0"/>
              <a:t>Difficult to create.</a:t>
            </a:r>
          </a:p>
          <a:p>
            <a:r>
              <a:rPr lang="en-US" sz="2400" dirty="0"/>
              <a:t>Not optimized.</a:t>
            </a:r>
          </a:p>
          <a:p>
            <a:r>
              <a:rPr lang="en-US" sz="2400" dirty="0"/>
              <a:t>Lacked built-in functionality.</a:t>
            </a:r>
          </a:p>
          <a:p>
            <a:pPr marL="0" indent="0">
              <a:buNone/>
            </a:pPr>
            <a:r>
              <a:rPr lang="en-US" sz="2400" b="1" dirty="0"/>
              <a:t>Final Decision</a:t>
            </a:r>
          </a:p>
          <a:p>
            <a:r>
              <a:rPr lang="en-US" sz="2400" dirty="0"/>
              <a:t>Abandoned the custom </a:t>
            </a:r>
            <a:r>
              <a:rPr lang="en-US" sz="2400" dirty="0" err="1"/>
              <a:t>TabBar</a:t>
            </a:r>
            <a:r>
              <a:rPr lang="en-US" sz="2400" dirty="0"/>
              <a:t> idea.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4CE4B-6ADE-4CF1-A350-08B3BA32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43" y="5308847"/>
            <a:ext cx="4051177" cy="1267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6A191-4706-483F-8F59-6931C2E87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969"/>
          <a:stretch/>
        </p:blipFill>
        <p:spPr>
          <a:xfrm>
            <a:off x="8201539" y="5669819"/>
            <a:ext cx="3633668" cy="54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47472"/>
            <a:ext cx="8165592" cy="768096"/>
          </a:xfrm>
        </p:spPr>
        <p:txBody>
          <a:bodyPr/>
          <a:lstStyle/>
          <a:p>
            <a:r>
              <a:rPr lang="en-US" sz="2800" dirty="0" err="1"/>
              <a:t>CollectionView</a:t>
            </a:r>
            <a:r>
              <a:rPr lang="en-US" sz="2800" dirty="0"/>
              <a:t> Selection Challenge &amp; Solution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924" y="1296140"/>
            <a:ext cx="5437528" cy="52143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Problem:</a:t>
            </a:r>
          </a:p>
          <a:p>
            <a:pPr marL="0" indent="0">
              <a:buNone/>
            </a:pPr>
            <a:r>
              <a:rPr lang="en-US" sz="2400" b="1" dirty="0"/>
              <a:t>Unattractive Default Selection</a:t>
            </a:r>
          </a:p>
          <a:p>
            <a:r>
              <a:rPr lang="en-US" sz="2400" dirty="0"/>
              <a:t>Built-in collection view has a rigid, orange rectangle selection. Custom shapes and colors not easily adjusted.</a:t>
            </a:r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b="1" dirty="0"/>
              <a:t>Transparent Built-in Selection</a:t>
            </a:r>
          </a:p>
          <a:p>
            <a:r>
              <a:rPr lang="en-US" sz="2400" dirty="0"/>
              <a:t>Made the default selection transparent.</a:t>
            </a:r>
          </a:p>
          <a:p>
            <a:pPr marL="0" indent="0">
              <a:buNone/>
            </a:pPr>
            <a:r>
              <a:rPr lang="en-US" sz="2400" b="1" dirty="0"/>
              <a:t>Custom Data Template</a:t>
            </a:r>
            <a:endParaRPr lang="en-US" sz="2400" dirty="0"/>
          </a:p>
          <a:p>
            <a:r>
              <a:rPr lang="en-US" sz="2400" dirty="0"/>
              <a:t>Used a &lt;Border&gt; element in the &lt;</a:t>
            </a:r>
            <a:r>
              <a:rPr lang="en-US" sz="2400" dirty="0" err="1"/>
              <a:t>CollectionView.ItemTemplate</a:t>
            </a:r>
            <a:r>
              <a:rPr lang="en-US" sz="2400" dirty="0"/>
              <a:t>&gt; with stroke bound to C# variables.</a:t>
            </a:r>
          </a:p>
          <a:p>
            <a:pPr marL="0" indent="0">
              <a:buNone/>
            </a:pPr>
            <a:r>
              <a:rPr lang="en-US" sz="2400" b="1" dirty="0"/>
              <a:t>Dynamic Stroke Color</a:t>
            </a:r>
            <a:endParaRPr lang="en-US" sz="2400" dirty="0"/>
          </a:p>
          <a:p>
            <a:r>
              <a:rPr lang="en-US" sz="2400" dirty="0"/>
              <a:t>Stroke color dynamically changes based on selection status, providing the desired visual cue.</a:t>
            </a:r>
          </a:p>
        </p:txBody>
      </p:sp>
      <p:pic>
        <p:nvPicPr>
          <p:cNvPr id="2050" name="Picture 2" descr="r/dotnetMAUI - How to change the background color of Selected item in CollectionView?">
            <a:extLst>
              <a:ext uri="{FF2B5EF4-FFF2-40B4-BE49-F238E27FC236}">
                <a16:creationId xmlns:a16="http://schemas.microsoft.com/office/drawing/2014/main" id="{EA7E1CCE-5640-4746-9A45-C65F95A63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4" b="14179"/>
          <a:stretch/>
        </p:blipFill>
        <p:spPr bwMode="auto">
          <a:xfrm>
            <a:off x="9582598" y="1342747"/>
            <a:ext cx="2153681" cy="265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DC8B60-508F-43D7-9AA0-230510DDE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94" b="38841"/>
          <a:stretch/>
        </p:blipFill>
        <p:spPr>
          <a:xfrm>
            <a:off x="9582598" y="4222129"/>
            <a:ext cx="2153682" cy="19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3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24" y="347472"/>
            <a:ext cx="8165592" cy="768096"/>
          </a:xfrm>
        </p:spPr>
        <p:txBody>
          <a:bodyPr/>
          <a:lstStyle/>
          <a:p>
            <a:r>
              <a:rPr lang="en-US" sz="2800" dirty="0"/>
              <a:t>Image and Icon Disappearance Issue &amp; Solution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5039" y="1296140"/>
            <a:ext cx="7346227" cy="5214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</a:t>
            </a:r>
          </a:p>
          <a:p>
            <a:pPr marL="0" indent="0">
              <a:buNone/>
            </a:pPr>
            <a:r>
              <a:rPr lang="en-US" sz="2400" b="1" dirty="0"/>
              <a:t>Random Disappearance of Visual Elements</a:t>
            </a:r>
          </a:p>
          <a:p>
            <a:r>
              <a:rPr lang="en-US" sz="2400" dirty="0"/>
              <a:t>During development and testing, various types of images (PNG, </a:t>
            </a:r>
            <a:r>
              <a:rPr lang="en-US" sz="2400" dirty="0" err="1"/>
              <a:t>Skia</a:t>
            </a:r>
            <a:r>
              <a:rPr lang="en-US" sz="2400" dirty="0"/>
              <a:t>) and icons (from specialized fonts) would randomly disappear when switching tabs.</a:t>
            </a:r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b="1" dirty="0"/>
              <a:t>Stability in Release Version</a:t>
            </a:r>
          </a:p>
          <a:p>
            <a:r>
              <a:rPr lang="en-US" sz="2400" dirty="0"/>
              <a:t>This issue was primarily observed in the debug version. However, it was not present in the release version, indicating the issue may be environment-specific.</a:t>
            </a:r>
          </a:p>
        </p:txBody>
      </p:sp>
    </p:spTree>
    <p:extLst>
      <p:ext uri="{BB962C8B-B14F-4D97-AF65-F5344CB8AC3E}">
        <p14:creationId xmlns:p14="http://schemas.microsoft.com/office/powerpoint/2010/main" val="6090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Personal Finance Manager Application embodies a comprehensive solution for managing personal finances. This app integrates advanced technology with user-friendly design to empower individuals to take control of their financial landscape.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47472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269842"/>
            <a:ext cx="6766560" cy="4704830"/>
          </a:xfrm>
        </p:spPr>
        <p:txBody>
          <a:bodyPr>
            <a:normAutofit/>
          </a:bodyPr>
          <a:lstStyle/>
          <a:p>
            <a:r>
              <a:rPr lang="en-US" sz="2200" dirty="0"/>
              <a:t>Objective: The primary aim of the Personal Finance Manager Application is to provide users with a comprehensive and user-friendly platform. Here, they can manage their personal finances in an effective and convenient manner.</a:t>
            </a:r>
          </a:p>
          <a:p>
            <a:endParaRPr lang="en-US" sz="2200" dirty="0"/>
          </a:p>
          <a:p>
            <a:r>
              <a:rPr lang="en-US" sz="2200" dirty="0"/>
              <a:t>Technology Stack: The application is primarily built using C# and .NET MAUI, designed for Android devices . This stack was chosen not only for its robust features and extensive libraries but also for its cross-platform capabilities, allowing for easier extension to other operating systems in the future.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6151604" cy="2176272"/>
          </a:xfrm>
        </p:spPr>
        <p:txBody>
          <a:bodyPr/>
          <a:lstStyle/>
          <a:p>
            <a:r>
              <a:rPr lang="en-US" dirty="0"/>
              <a:t>Oleksandr </a:t>
            </a:r>
            <a:r>
              <a:rPr lang="en-US" dirty="0" err="1"/>
              <a:t>Yuriichuk</a:t>
            </a:r>
            <a:endParaRPr lang="en-US" dirty="0"/>
          </a:p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58378"/>
            <a:ext cx="6766560" cy="658368"/>
          </a:xfrm>
        </p:spPr>
        <p:txBody>
          <a:bodyPr/>
          <a:lstStyle/>
          <a:p>
            <a:r>
              <a:rPr lang="en-US" sz="1800" dirty="0"/>
              <a:t>The Problem This Application Aims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923278"/>
            <a:ext cx="6766560" cy="5362112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Challenges in Modern Finance</a:t>
            </a:r>
            <a:r>
              <a:rPr lang="en-US" sz="2200" dirty="0"/>
              <a:t>: Personal finance management in the modern era presents a range of challenges. These include the difficulty in tracking daily expenses, the struggle to adhere to set budgets, and the complexity of planning savings for future financial goals.</a:t>
            </a:r>
          </a:p>
          <a:p>
            <a:endParaRPr lang="en-US" sz="2200" dirty="0"/>
          </a:p>
          <a:p>
            <a:r>
              <a:rPr lang="en-US" sz="2200" b="1" dirty="0"/>
              <a:t>Impact</a:t>
            </a:r>
            <a:r>
              <a:rPr lang="en-US" sz="2200" dirty="0"/>
              <a:t>: Failure to effectively manage these aspects often results in financial stress, hindering the ability to make informed financial decisions and obstructing the path to financial stability.</a:t>
            </a:r>
          </a:p>
          <a:p>
            <a:endParaRPr lang="en-US" sz="2200" dirty="0"/>
          </a:p>
          <a:p>
            <a:r>
              <a:rPr lang="en-US" sz="2200" b="1" dirty="0"/>
              <a:t>The Solution</a:t>
            </a:r>
            <a:r>
              <a:rPr lang="en-US" sz="2200" dirty="0"/>
              <a:t>: The Personal Finance Manager Application seeks to alleviate these challenges, offering a streamlined, efficient, and comprehensive solution for managing all aspects of personal finances.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413" y="163349"/>
            <a:ext cx="8429348" cy="1136341"/>
          </a:xfrm>
        </p:spPr>
        <p:txBody>
          <a:bodyPr/>
          <a:lstStyle/>
          <a:p>
            <a:pPr algn="l"/>
            <a:r>
              <a:rPr lang="en-US" sz="3600" b="1" i="0" dirty="0">
                <a:effectLst/>
              </a:rPr>
              <a:t>Features Overview </a:t>
            </a:r>
            <a:br>
              <a:rPr lang="en-US" sz="3200" b="1" i="0" dirty="0">
                <a:effectLst/>
              </a:rPr>
            </a:b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B6977-8E23-40BB-95A4-F338B33025CA}"/>
              </a:ext>
            </a:extLst>
          </p:cNvPr>
          <p:cNvSpPr txBox="1"/>
          <p:nvPr/>
        </p:nvSpPr>
        <p:spPr>
          <a:xfrm>
            <a:off x="3453413" y="1182231"/>
            <a:ext cx="83183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 Personal Finance Manager Application is designed with an array of features to provide an enhanced user experience. These features cover account management, transaction facilitation, financial tracking, and more.</a:t>
            </a:r>
          </a:p>
        </p:txBody>
      </p:sp>
    </p:spTree>
    <p:extLst>
      <p:ext uri="{BB962C8B-B14F-4D97-AF65-F5344CB8AC3E}">
        <p14:creationId xmlns:p14="http://schemas.microsoft.com/office/powerpoint/2010/main" val="25707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52" y="170452"/>
            <a:ext cx="8380521" cy="717316"/>
          </a:xfrm>
        </p:spPr>
        <p:txBody>
          <a:bodyPr/>
          <a:lstStyle/>
          <a:p>
            <a:pPr algn="l"/>
            <a:r>
              <a:rPr lang="en-US" sz="2600" b="1" i="0" dirty="0">
                <a:effectLst/>
              </a:rPr>
              <a:t>Central Hub for Financial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FD89-6E46-4152-B1CE-AD5F05A8C0AE}"/>
              </a:ext>
            </a:extLst>
          </p:cNvPr>
          <p:cNvSpPr txBox="1"/>
          <p:nvPr/>
        </p:nvSpPr>
        <p:spPr>
          <a:xfrm>
            <a:off x="3000652" y="1113865"/>
            <a:ext cx="5690587" cy="32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Financial Metrics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Centralized location for key financial statistics.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Account Listing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Interactive display for all financial accounts.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Action Buttons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Add, Edit, and Delete options available for account management.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92E83-918A-4460-966D-C9A8897DA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66447" y="1113865"/>
            <a:ext cx="2669891" cy="528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52" y="170452"/>
            <a:ext cx="8429348" cy="717316"/>
          </a:xfrm>
        </p:spPr>
        <p:txBody>
          <a:bodyPr/>
          <a:lstStyle/>
          <a:p>
            <a:pPr algn="l"/>
            <a:r>
              <a:rPr lang="en-US" sz="3200" b="1" i="0" dirty="0">
                <a:effectLst/>
              </a:rPr>
              <a:t>Account Management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FD89-6E46-4152-B1CE-AD5F05A8C0AE}"/>
              </a:ext>
            </a:extLst>
          </p:cNvPr>
          <p:cNvSpPr txBox="1"/>
          <p:nvPr/>
        </p:nvSpPr>
        <p:spPr>
          <a:xfrm>
            <a:off x="3000652" y="1113865"/>
            <a:ext cx="5690587" cy="2728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Users can create and edit accounts with a wide variety of types.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Allows setting a name, setting a balance, assigning a unique identifier, choosing the account type and  picking an icon.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1AAFB-DB3A-4D7B-A290-33C24B9F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84" y="1113865"/>
            <a:ext cx="2604997" cy="53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52" y="170452"/>
            <a:ext cx="8429348" cy="717316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</a:rPr>
              <a:t>Transaction Management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FD89-6E46-4152-B1CE-AD5F05A8C0AE}"/>
              </a:ext>
            </a:extLst>
          </p:cNvPr>
          <p:cNvSpPr txBox="1"/>
          <p:nvPr/>
        </p:nvSpPr>
        <p:spPr>
          <a:xfrm>
            <a:off x="3000652" y="1113865"/>
            <a:ext cx="5690587" cy="32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Supports adding transactions of three distinct types: income, expense, and transfers.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Options to select income or expense categories.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Allows users to add notes for context and clarity.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7B8B81-4F8D-416D-BA1F-F638FCCB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84" y="1113865"/>
            <a:ext cx="2540210" cy="5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8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52" y="170452"/>
            <a:ext cx="8429348" cy="717316"/>
          </a:xfrm>
        </p:spPr>
        <p:txBody>
          <a:bodyPr/>
          <a:lstStyle/>
          <a:p>
            <a:pPr algn="l"/>
            <a:r>
              <a:rPr lang="fr-FR" sz="2300" b="1" i="0" dirty="0">
                <a:effectLst/>
              </a:rPr>
              <a:t>Transactions Page: Financial Activity Log</a:t>
            </a:r>
            <a:endParaRPr lang="en-US" sz="2300" b="1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FD89-6E46-4152-B1CE-AD5F05A8C0AE}"/>
              </a:ext>
            </a:extLst>
          </p:cNvPr>
          <p:cNvSpPr txBox="1"/>
          <p:nvPr/>
        </p:nvSpPr>
        <p:spPr>
          <a:xfrm>
            <a:off x="3000652" y="1113865"/>
            <a:ext cx="5690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Transaction Records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Your financial activities, organized and accessible.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F8E6B-72E8-4EF8-B245-5606336C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15" y="1113864"/>
            <a:ext cx="2570085" cy="52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AF8F3FB-014F-4634-BC7E-4D85A107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652" y="170452"/>
            <a:ext cx="8429348" cy="717316"/>
          </a:xfrm>
        </p:spPr>
        <p:txBody>
          <a:bodyPr/>
          <a:lstStyle/>
          <a:p>
            <a:pPr algn="l"/>
            <a:r>
              <a:rPr lang="fr-FR" sz="2100" b="1" i="0" dirty="0">
                <a:effectLst/>
              </a:rPr>
              <a:t>Interface </a:t>
            </a:r>
            <a:r>
              <a:rPr lang="fr-FR" sz="2100" b="1" i="0" dirty="0" err="1">
                <a:effectLst/>
              </a:rPr>
              <a:t>Themes</a:t>
            </a:r>
            <a:r>
              <a:rPr lang="fr-FR" sz="2100" b="1" i="0" dirty="0">
                <a:effectLst/>
              </a:rPr>
              <a:t>: Light &amp; </a:t>
            </a:r>
            <a:r>
              <a:rPr lang="fr-FR" sz="2100" b="1" i="0" dirty="0" err="1">
                <a:effectLst/>
              </a:rPr>
              <a:t>Dark</a:t>
            </a:r>
            <a:r>
              <a:rPr lang="fr-FR" sz="2100" b="1" i="0" dirty="0">
                <a:effectLst/>
              </a:rPr>
              <a:t> Mode Support</a:t>
            </a:r>
            <a:endParaRPr lang="en-US" sz="2100" b="1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4FD89-6E46-4152-B1CE-AD5F05A8C0AE}"/>
              </a:ext>
            </a:extLst>
          </p:cNvPr>
          <p:cNvSpPr txBox="1"/>
          <p:nvPr/>
        </p:nvSpPr>
        <p:spPr>
          <a:xfrm>
            <a:off x="3000652" y="1113865"/>
            <a:ext cx="35333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Theme Adaptability: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Automatically adapts to the device's theme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F8DC7-CA76-4872-A84D-9FC967F2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562" y="1113863"/>
            <a:ext cx="2352583" cy="5009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810C5-41C7-4B96-BAF4-FCECA58D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1113864"/>
            <a:ext cx="2352583" cy="50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1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438558_Win32_v2" id="{4C05A457-285D-454C-A9EA-F338443A797C}" vid="{298C0BDB-2F83-41C5-B87D-3BE7246FD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7EB4D8-2DC8-4900-B296-3F8E8CD9E6A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1D2ED2F-BDEE-47B8-82AA-B088E838B0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982D6-A655-4F26-86D7-B5C32A625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{828A649B-46CD-4FDC-9F0F-B3EAF03052F2}tf78438558_win32</Template>
  <TotalTime>456</TotalTime>
  <Words>826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Sabon Next LT</vt:lpstr>
      <vt:lpstr>Office Theme</vt:lpstr>
      <vt:lpstr>Personal Finance Manager Application for Android</vt:lpstr>
      <vt:lpstr>Introduction</vt:lpstr>
      <vt:lpstr>The Problem This Application Aims to Solve</vt:lpstr>
      <vt:lpstr>Features Overview  </vt:lpstr>
      <vt:lpstr>Central Hub for Financial Overview</vt:lpstr>
      <vt:lpstr>Account Management Page</vt:lpstr>
      <vt:lpstr>Transaction Management Page</vt:lpstr>
      <vt:lpstr>Transactions Page: Financial Activity Log</vt:lpstr>
      <vt:lpstr>Interface Themes: Light &amp; Dark Mode Support</vt:lpstr>
      <vt:lpstr>Architecture &amp; Design Patterns</vt:lpstr>
      <vt:lpstr>Leveraging .NET MAUI for Optimal App Development</vt:lpstr>
      <vt:lpstr>Adoption of MVVM Design Pattern</vt:lpstr>
      <vt:lpstr>Additional Design Patterns and Technologies</vt:lpstr>
      <vt:lpstr>Key Solutions and Architectural Choices</vt:lpstr>
      <vt:lpstr>Problems Faced and Solutions</vt:lpstr>
      <vt:lpstr>Custom TabBar Challenge &amp; Solution</vt:lpstr>
      <vt:lpstr>CollectionView Selection Challenge &amp; Solution</vt:lpstr>
      <vt:lpstr>Image and Icon Disappearance Issue &amp; Solution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Manager Application for Android</dc:title>
  <dc:subject/>
  <dc:creator>Oleksandr Yuriychuk</dc:creator>
  <cp:lastModifiedBy>Oleksandr Yuriychuk</cp:lastModifiedBy>
  <cp:revision>1</cp:revision>
  <dcterms:created xsi:type="dcterms:W3CDTF">2023-09-14T13:35:51Z</dcterms:created>
  <dcterms:modified xsi:type="dcterms:W3CDTF">2023-09-14T21:12:46Z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