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6" r:id="rId10"/>
    <p:sldId id="264" r:id="rId11"/>
    <p:sldId id="265"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8/17/2024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8/17/2024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8/17/2024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8/17/2024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8/17/2024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8/17/2024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8/17/2024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8/17/2024</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8/17/2024</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8/17/2024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8/17/2024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8/17/2024</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6EC15-914E-401E-81F2-5D8AC3D419B6}"/>
              </a:ext>
            </a:extLst>
          </p:cNvPr>
          <p:cNvSpPr>
            <a:spLocks noGrp="1"/>
          </p:cNvSpPr>
          <p:nvPr>
            <p:ph type="ctrTitle"/>
          </p:nvPr>
        </p:nvSpPr>
        <p:spPr>
          <a:xfrm>
            <a:off x="1129553" y="2070848"/>
            <a:ext cx="7718611" cy="3657600"/>
          </a:xfrm>
        </p:spPr>
        <p:txBody>
          <a:bodyPr>
            <a:normAutofit/>
          </a:bodyPr>
          <a:lstStyle/>
          <a:p>
            <a:r>
              <a:rPr lang="en-US" dirty="0"/>
              <a:t>Amazon Sales Analysis Project</a:t>
            </a:r>
          </a:p>
        </p:txBody>
      </p:sp>
    </p:spTree>
    <p:extLst>
      <p:ext uri="{BB962C8B-B14F-4D97-AF65-F5344CB8AC3E}">
        <p14:creationId xmlns:p14="http://schemas.microsoft.com/office/powerpoint/2010/main" val="32577517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60878E4-BA0E-4D4E-9647-159E5371C93E}"/>
              </a:ext>
            </a:extLst>
          </p:cNvPr>
          <p:cNvPicPr>
            <a:picLocks noChangeAspect="1"/>
          </p:cNvPicPr>
          <p:nvPr/>
        </p:nvPicPr>
        <p:blipFill>
          <a:blip r:embed="rId2"/>
          <a:stretch>
            <a:fillRect/>
          </a:stretch>
        </p:blipFill>
        <p:spPr>
          <a:xfrm>
            <a:off x="1042638" y="0"/>
            <a:ext cx="7281091" cy="6858000"/>
          </a:xfrm>
          <a:prstGeom prst="rect">
            <a:avLst/>
          </a:prstGeom>
        </p:spPr>
      </p:pic>
      <p:sp>
        <p:nvSpPr>
          <p:cNvPr id="4" name="TextBox 3">
            <a:extLst>
              <a:ext uri="{FF2B5EF4-FFF2-40B4-BE49-F238E27FC236}">
                <a16:creationId xmlns:a16="http://schemas.microsoft.com/office/drawing/2014/main" id="{017CEC37-ED22-4F86-B97A-96E3947F5A92}"/>
              </a:ext>
            </a:extLst>
          </p:cNvPr>
          <p:cNvSpPr txBox="1"/>
          <p:nvPr/>
        </p:nvSpPr>
        <p:spPr>
          <a:xfrm>
            <a:off x="8323729" y="0"/>
            <a:ext cx="3173506" cy="5909310"/>
          </a:xfrm>
          <a:prstGeom prst="rect">
            <a:avLst/>
          </a:prstGeom>
          <a:noFill/>
        </p:spPr>
        <p:txBody>
          <a:bodyPr wrap="square" rtlCol="0">
            <a:spAutoFit/>
          </a:bodyPr>
          <a:lstStyle/>
          <a:p>
            <a:endParaRPr lang="en-US" dirty="0"/>
          </a:p>
          <a:p>
            <a:r>
              <a:rPr lang="en-US" sz="2400" dirty="0"/>
              <a:t>This correlation graph illustrates the relationship between promotional IDs and total sales, with city and category used as legends for a more detailed analysis. With a correlation coefficient of 0.94, it clearly demonstrates the strong connection between promotional activities and sales performance.</a:t>
            </a:r>
          </a:p>
        </p:txBody>
      </p:sp>
    </p:spTree>
    <p:extLst>
      <p:ext uri="{BB962C8B-B14F-4D97-AF65-F5344CB8AC3E}">
        <p14:creationId xmlns:p14="http://schemas.microsoft.com/office/powerpoint/2010/main" val="993082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3BCAE84-C232-4F50-9DF4-0241E2375C78}"/>
              </a:ext>
            </a:extLst>
          </p:cNvPr>
          <p:cNvPicPr>
            <a:picLocks noChangeAspect="1"/>
          </p:cNvPicPr>
          <p:nvPr/>
        </p:nvPicPr>
        <p:blipFill>
          <a:blip r:embed="rId2"/>
          <a:stretch>
            <a:fillRect/>
          </a:stretch>
        </p:blipFill>
        <p:spPr>
          <a:xfrm>
            <a:off x="995297" y="0"/>
            <a:ext cx="10340574" cy="6858000"/>
          </a:xfrm>
          <a:prstGeom prst="rect">
            <a:avLst/>
          </a:prstGeom>
        </p:spPr>
      </p:pic>
    </p:spTree>
    <p:extLst>
      <p:ext uri="{BB962C8B-B14F-4D97-AF65-F5344CB8AC3E}">
        <p14:creationId xmlns:p14="http://schemas.microsoft.com/office/powerpoint/2010/main" val="228083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1C4CB14-652D-4836-AC4C-1A67EBD3D698}"/>
              </a:ext>
            </a:extLst>
          </p:cNvPr>
          <p:cNvPicPr>
            <a:picLocks noChangeAspect="1"/>
          </p:cNvPicPr>
          <p:nvPr/>
        </p:nvPicPr>
        <p:blipFill>
          <a:blip r:embed="rId2"/>
          <a:stretch>
            <a:fillRect/>
          </a:stretch>
        </p:blipFill>
        <p:spPr>
          <a:xfrm>
            <a:off x="1020506" y="-94129"/>
            <a:ext cx="10328812" cy="5311588"/>
          </a:xfrm>
          <a:prstGeom prst="rect">
            <a:avLst/>
          </a:prstGeom>
        </p:spPr>
      </p:pic>
      <p:pic>
        <p:nvPicPr>
          <p:cNvPr id="5" name="Picture 4">
            <a:extLst>
              <a:ext uri="{FF2B5EF4-FFF2-40B4-BE49-F238E27FC236}">
                <a16:creationId xmlns:a16="http://schemas.microsoft.com/office/drawing/2014/main" id="{10A4297B-75E9-491D-BA89-DA3679A2E247}"/>
              </a:ext>
            </a:extLst>
          </p:cNvPr>
          <p:cNvPicPr>
            <a:picLocks noChangeAspect="1"/>
          </p:cNvPicPr>
          <p:nvPr/>
        </p:nvPicPr>
        <p:blipFill>
          <a:blip r:embed="rId3"/>
          <a:stretch>
            <a:fillRect/>
          </a:stretch>
        </p:blipFill>
        <p:spPr>
          <a:xfrm>
            <a:off x="1020506" y="5322952"/>
            <a:ext cx="10332262" cy="1535048"/>
          </a:xfrm>
          <a:prstGeom prst="rect">
            <a:avLst/>
          </a:prstGeom>
        </p:spPr>
      </p:pic>
    </p:spTree>
    <p:extLst>
      <p:ext uri="{BB962C8B-B14F-4D97-AF65-F5344CB8AC3E}">
        <p14:creationId xmlns:p14="http://schemas.microsoft.com/office/powerpoint/2010/main" val="888901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93DA28D-5F66-4768-8260-DCD3EF0FCCCD}"/>
              </a:ext>
            </a:extLst>
          </p:cNvPr>
          <p:cNvSpPr/>
          <p:nvPr/>
        </p:nvSpPr>
        <p:spPr>
          <a:xfrm>
            <a:off x="4176245" y="2967335"/>
            <a:ext cx="3839513" cy="1754326"/>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Thank you </a:t>
            </a:r>
          </a:p>
          <a:p>
            <a:pPr algn="ct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2555460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55BF823-6131-4305-ABEB-478B31CC4D62}"/>
              </a:ext>
            </a:extLst>
          </p:cNvPr>
          <p:cNvPicPr>
            <a:picLocks noChangeAspect="1"/>
          </p:cNvPicPr>
          <p:nvPr/>
        </p:nvPicPr>
        <p:blipFill>
          <a:blip r:embed="rId2"/>
          <a:stretch>
            <a:fillRect/>
          </a:stretch>
        </p:blipFill>
        <p:spPr>
          <a:xfrm>
            <a:off x="1326515" y="277238"/>
            <a:ext cx="9902860" cy="4052715"/>
          </a:xfrm>
          <a:prstGeom prst="rect">
            <a:avLst/>
          </a:prstGeom>
        </p:spPr>
      </p:pic>
      <p:sp>
        <p:nvSpPr>
          <p:cNvPr id="4" name="TextBox 3">
            <a:extLst>
              <a:ext uri="{FF2B5EF4-FFF2-40B4-BE49-F238E27FC236}">
                <a16:creationId xmlns:a16="http://schemas.microsoft.com/office/drawing/2014/main" id="{73C8B4C4-4CFF-4C21-AC95-B93C1E26BADC}"/>
              </a:ext>
            </a:extLst>
          </p:cNvPr>
          <p:cNvSpPr txBox="1"/>
          <p:nvPr/>
        </p:nvSpPr>
        <p:spPr>
          <a:xfrm>
            <a:off x="1326515" y="4329953"/>
            <a:ext cx="9511814" cy="923330"/>
          </a:xfrm>
          <a:prstGeom prst="rect">
            <a:avLst/>
          </a:prstGeom>
          <a:noFill/>
        </p:spPr>
        <p:txBody>
          <a:bodyPr wrap="square" rtlCol="0">
            <a:spAutoFit/>
          </a:bodyPr>
          <a:lstStyle/>
          <a:p>
            <a:endParaRPr lang="en-US" dirty="0"/>
          </a:p>
          <a:p>
            <a:r>
              <a:rPr lang="en-US" dirty="0"/>
              <a:t>This visual includes the following cards and filters used for data analysis: Total Sales, Sales by Channel dropdown, B2B or Non-B2B filter, Fulfillment Type, and a Date Slicer.</a:t>
            </a:r>
          </a:p>
        </p:txBody>
      </p:sp>
    </p:spTree>
    <p:extLst>
      <p:ext uri="{BB962C8B-B14F-4D97-AF65-F5344CB8AC3E}">
        <p14:creationId xmlns:p14="http://schemas.microsoft.com/office/powerpoint/2010/main" val="584364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E195057-D196-41AB-8974-372AE0D963F1}"/>
              </a:ext>
            </a:extLst>
          </p:cNvPr>
          <p:cNvPicPr>
            <a:picLocks noChangeAspect="1"/>
          </p:cNvPicPr>
          <p:nvPr/>
        </p:nvPicPr>
        <p:blipFill>
          <a:blip r:embed="rId2"/>
          <a:stretch>
            <a:fillRect/>
          </a:stretch>
        </p:blipFill>
        <p:spPr>
          <a:xfrm>
            <a:off x="1244562" y="197916"/>
            <a:ext cx="5707567" cy="6402905"/>
          </a:xfrm>
          <a:prstGeom prst="rect">
            <a:avLst/>
          </a:prstGeom>
        </p:spPr>
      </p:pic>
      <p:sp>
        <p:nvSpPr>
          <p:cNvPr id="4" name="TextBox 3">
            <a:extLst>
              <a:ext uri="{FF2B5EF4-FFF2-40B4-BE49-F238E27FC236}">
                <a16:creationId xmlns:a16="http://schemas.microsoft.com/office/drawing/2014/main" id="{1AD0FB6F-DF95-4C3A-B74E-3E1BBA9A1F17}"/>
              </a:ext>
            </a:extLst>
          </p:cNvPr>
          <p:cNvSpPr txBox="1"/>
          <p:nvPr/>
        </p:nvSpPr>
        <p:spPr>
          <a:xfrm>
            <a:off x="7086600" y="1492623"/>
            <a:ext cx="3860838" cy="4401205"/>
          </a:xfrm>
          <a:prstGeom prst="rect">
            <a:avLst/>
          </a:prstGeom>
          <a:noFill/>
        </p:spPr>
        <p:txBody>
          <a:bodyPr wrap="square" rtlCol="0">
            <a:spAutoFit/>
          </a:bodyPr>
          <a:lstStyle/>
          <a:p>
            <a:r>
              <a:rPr lang="en-US" sz="2800" dirty="0"/>
              <a:t>This visual allows us to analyze the total number of categories, the number of orders placed for each, and the top-performing categories. It shows that Set leads the list, followed by Kurta and then Western Dress</a:t>
            </a:r>
          </a:p>
        </p:txBody>
      </p:sp>
    </p:spTree>
    <p:extLst>
      <p:ext uri="{BB962C8B-B14F-4D97-AF65-F5344CB8AC3E}">
        <p14:creationId xmlns:p14="http://schemas.microsoft.com/office/powerpoint/2010/main" val="2658976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EA4074E-945C-437C-9517-7B66A2FD8223}"/>
              </a:ext>
            </a:extLst>
          </p:cNvPr>
          <p:cNvPicPr>
            <a:picLocks noChangeAspect="1"/>
          </p:cNvPicPr>
          <p:nvPr/>
        </p:nvPicPr>
        <p:blipFill>
          <a:blip r:embed="rId2"/>
          <a:stretch>
            <a:fillRect/>
          </a:stretch>
        </p:blipFill>
        <p:spPr>
          <a:xfrm>
            <a:off x="1039914" y="131103"/>
            <a:ext cx="10322851" cy="5288061"/>
          </a:xfrm>
          <a:prstGeom prst="rect">
            <a:avLst/>
          </a:prstGeom>
        </p:spPr>
      </p:pic>
      <p:sp>
        <p:nvSpPr>
          <p:cNvPr id="5" name="Rectangle 1">
            <a:extLst>
              <a:ext uri="{FF2B5EF4-FFF2-40B4-BE49-F238E27FC236}">
                <a16:creationId xmlns:a16="http://schemas.microsoft.com/office/drawing/2014/main" id="{517B4400-4239-46E6-9BFB-F3BD00DFE12C}"/>
              </a:ext>
            </a:extLst>
          </p:cNvPr>
          <p:cNvSpPr>
            <a:spLocks noChangeArrowheads="1"/>
          </p:cNvSpPr>
          <p:nvPr/>
        </p:nvSpPr>
        <p:spPr bwMode="auto">
          <a:xfrm>
            <a:off x="1247557" y="5651650"/>
            <a:ext cx="9696885"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This visual illustrates the percentage contribution of each category to the total sales.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50984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989F47-80C6-49DF-939F-3A540D83A13C}"/>
              </a:ext>
            </a:extLst>
          </p:cNvPr>
          <p:cNvPicPr>
            <a:picLocks noChangeAspect="1"/>
          </p:cNvPicPr>
          <p:nvPr/>
        </p:nvPicPr>
        <p:blipFill>
          <a:blip r:embed="rId2"/>
          <a:stretch>
            <a:fillRect/>
          </a:stretch>
        </p:blipFill>
        <p:spPr>
          <a:xfrm>
            <a:off x="1050510" y="0"/>
            <a:ext cx="10298807" cy="5434215"/>
          </a:xfrm>
          <a:prstGeom prst="rect">
            <a:avLst/>
          </a:prstGeom>
        </p:spPr>
      </p:pic>
      <p:sp>
        <p:nvSpPr>
          <p:cNvPr id="4" name="TextBox 3">
            <a:extLst>
              <a:ext uri="{FF2B5EF4-FFF2-40B4-BE49-F238E27FC236}">
                <a16:creationId xmlns:a16="http://schemas.microsoft.com/office/drawing/2014/main" id="{D570A6FA-4CBB-4268-BE2D-3DC4C872F90C}"/>
              </a:ext>
            </a:extLst>
          </p:cNvPr>
          <p:cNvSpPr txBox="1"/>
          <p:nvPr/>
        </p:nvSpPr>
        <p:spPr>
          <a:xfrm>
            <a:off x="1465729" y="5741894"/>
            <a:ext cx="9466730" cy="923330"/>
          </a:xfrm>
          <a:prstGeom prst="rect">
            <a:avLst/>
          </a:prstGeom>
          <a:noFill/>
        </p:spPr>
        <p:txBody>
          <a:bodyPr wrap="square" rtlCol="0">
            <a:spAutoFit/>
          </a:bodyPr>
          <a:lstStyle/>
          <a:p>
            <a:r>
              <a:rPr lang="en-US" dirty="0"/>
              <a:t>This visual provides detailed insights into the total sales for each category throughout 2022. It features a date hierarchy allowing drill-down to month and day levels, includes tooltips for additional context, and enables analysis of top-performing categories.</a:t>
            </a:r>
          </a:p>
        </p:txBody>
      </p:sp>
    </p:spTree>
    <p:extLst>
      <p:ext uri="{BB962C8B-B14F-4D97-AF65-F5344CB8AC3E}">
        <p14:creationId xmlns:p14="http://schemas.microsoft.com/office/powerpoint/2010/main" val="2916969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C231323-BE3E-4A43-A936-F37AD38C8B3B}"/>
              </a:ext>
            </a:extLst>
          </p:cNvPr>
          <p:cNvPicPr>
            <a:picLocks noChangeAspect="1"/>
          </p:cNvPicPr>
          <p:nvPr/>
        </p:nvPicPr>
        <p:blipFill>
          <a:blip r:embed="rId2"/>
          <a:stretch>
            <a:fillRect/>
          </a:stretch>
        </p:blipFill>
        <p:spPr>
          <a:xfrm>
            <a:off x="1085920" y="0"/>
            <a:ext cx="6807504" cy="6858000"/>
          </a:xfrm>
          <a:prstGeom prst="rect">
            <a:avLst/>
          </a:prstGeom>
        </p:spPr>
      </p:pic>
      <p:sp>
        <p:nvSpPr>
          <p:cNvPr id="4" name="TextBox 3">
            <a:extLst>
              <a:ext uri="{FF2B5EF4-FFF2-40B4-BE49-F238E27FC236}">
                <a16:creationId xmlns:a16="http://schemas.microsoft.com/office/drawing/2014/main" id="{E7AAA03C-0446-4400-A58B-FDA61BB51824}"/>
              </a:ext>
            </a:extLst>
          </p:cNvPr>
          <p:cNvSpPr txBox="1"/>
          <p:nvPr/>
        </p:nvSpPr>
        <p:spPr>
          <a:xfrm>
            <a:off x="8081682" y="1075765"/>
            <a:ext cx="3200400" cy="4524315"/>
          </a:xfrm>
          <a:prstGeom prst="rect">
            <a:avLst/>
          </a:prstGeom>
          <a:noFill/>
        </p:spPr>
        <p:txBody>
          <a:bodyPr wrap="square" rtlCol="0">
            <a:spAutoFit/>
          </a:bodyPr>
          <a:lstStyle/>
          <a:p>
            <a:r>
              <a:rPr lang="en-US" sz="2400" dirty="0"/>
              <a:t>When hovering over the sales over time visual, the tooltip displays information about the top 5 states and cities with the highest number of orders, along with their total sales. This helps in analyzing regional performance in detail.</a:t>
            </a:r>
          </a:p>
        </p:txBody>
      </p:sp>
    </p:spTree>
    <p:extLst>
      <p:ext uri="{BB962C8B-B14F-4D97-AF65-F5344CB8AC3E}">
        <p14:creationId xmlns:p14="http://schemas.microsoft.com/office/powerpoint/2010/main" val="1409724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0781B1B-867C-4C4F-B7F9-09756841A793}"/>
              </a:ext>
            </a:extLst>
          </p:cNvPr>
          <p:cNvPicPr>
            <a:picLocks noChangeAspect="1"/>
          </p:cNvPicPr>
          <p:nvPr/>
        </p:nvPicPr>
        <p:blipFill>
          <a:blip r:embed="rId2"/>
          <a:stretch>
            <a:fillRect/>
          </a:stretch>
        </p:blipFill>
        <p:spPr>
          <a:xfrm>
            <a:off x="1054141" y="0"/>
            <a:ext cx="6960306" cy="6858000"/>
          </a:xfrm>
          <a:prstGeom prst="rect">
            <a:avLst/>
          </a:prstGeom>
        </p:spPr>
      </p:pic>
      <p:sp>
        <p:nvSpPr>
          <p:cNvPr id="4" name="TextBox 3">
            <a:extLst>
              <a:ext uri="{FF2B5EF4-FFF2-40B4-BE49-F238E27FC236}">
                <a16:creationId xmlns:a16="http://schemas.microsoft.com/office/drawing/2014/main" id="{31E91E1D-D74D-4AB2-A477-A3EB35BD54D3}"/>
              </a:ext>
            </a:extLst>
          </p:cNvPr>
          <p:cNvSpPr txBox="1"/>
          <p:nvPr/>
        </p:nvSpPr>
        <p:spPr>
          <a:xfrm>
            <a:off x="8243047" y="1129553"/>
            <a:ext cx="3039035" cy="5262979"/>
          </a:xfrm>
          <a:prstGeom prst="rect">
            <a:avLst/>
          </a:prstGeom>
          <a:noFill/>
        </p:spPr>
        <p:txBody>
          <a:bodyPr wrap="square" rtlCol="0">
            <a:spAutoFit/>
          </a:bodyPr>
          <a:lstStyle/>
          <a:p>
            <a:r>
              <a:rPr lang="en-US" sz="2400" dirty="0"/>
              <a:t>This visual allows for the analysis of courier status by category, showing the numbers for canceled, shipped, and unshipped orders. It reveals that Set and Kurta are the top categories, while Dupatta and Saree are at the bottom of the list.</a:t>
            </a:r>
          </a:p>
        </p:txBody>
      </p:sp>
    </p:spTree>
    <p:extLst>
      <p:ext uri="{BB962C8B-B14F-4D97-AF65-F5344CB8AC3E}">
        <p14:creationId xmlns:p14="http://schemas.microsoft.com/office/powerpoint/2010/main" val="1090392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75909F-6684-4F54-8DAE-9068C5158675}"/>
              </a:ext>
            </a:extLst>
          </p:cNvPr>
          <p:cNvPicPr>
            <a:picLocks noChangeAspect="1"/>
          </p:cNvPicPr>
          <p:nvPr/>
        </p:nvPicPr>
        <p:blipFill>
          <a:blip r:embed="rId2"/>
          <a:stretch>
            <a:fillRect/>
          </a:stretch>
        </p:blipFill>
        <p:spPr>
          <a:xfrm>
            <a:off x="980747" y="0"/>
            <a:ext cx="10395465" cy="5109882"/>
          </a:xfrm>
          <a:prstGeom prst="rect">
            <a:avLst/>
          </a:prstGeom>
        </p:spPr>
      </p:pic>
      <p:sp>
        <p:nvSpPr>
          <p:cNvPr id="4" name="TextBox 3">
            <a:extLst>
              <a:ext uri="{FF2B5EF4-FFF2-40B4-BE49-F238E27FC236}">
                <a16:creationId xmlns:a16="http://schemas.microsoft.com/office/drawing/2014/main" id="{7824ADCB-23C0-44A8-BEF6-AA90B290C613}"/>
              </a:ext>
            </a:extLst>
          </p:cNvPr>
          <p:cNvSpPr txBox="1"/>
          <p:nvPr/>
        </p:nvSpPr>
        <p:spPr>
          <a:xfrm>
            <a:off x="1268506" y="5325035"/>
            <a:ext cx="9654988" cy="1323439"/>
          </a:xfrm>
          <a:prstGeom prst="rect">
            <a:avLst/>
          </a:prstGeom>
          <a:noFill/>
        </p:spPr>
        <p:txBody>
          <a:bodyPr wrap="square" rtlCol="0">
            <a:spAutoFit/>
          </a:bodyPr>
          <a:lstStyle/>
          <a:p>
            <a:r>
              <a:rPr lang="en-US" sz="2000" dirty="0"/>
              <a:t>This visual helps analyze which categories are B2B and which are not, displaying the number of orders for each. It allows for analysis using other dashboard filters and highlights that Set and Kurta are the top categories in both B2B and non-B2B segments.</a:t>
            </a:r>
          </a:p>
        </p:txBody>
      </p:sp>
    </p:spTree>
    <p:extLst>
      <p:ext uri="{BB962C8B-B14F-4D97-AF65-F5344CB8AC3E}">
        <p14:creationId xmlns:p14="http://schemas.microsoft.com/office/powerpoint/2010/main" val="1678239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F9B265E-F844-42E9-B2A2-1EA9B302734F}"/>
              </a:ext>
            </a:extLst>
          </p:cNvPr>
          <p:cNvPicPr>
            <a:picLocks noChangeAspect="1"/>
          </p:cNvPicPr>
          <p:nvPr/>
        </p:nvPicPr>
        <p:blipFill>
          <a:blip r:embed="rId2"/>
          <a:stretch>
            <a:fillRect/>
          </a:stretch>
        </p:blipFill>
        <p:spPr>
          <a:xfrm>
            <a:off x="1016034" y="0"/>
            <a:ext cx="6877390" cy="6858000"/>
          </a:xfrm>
          <a:prstGeom prst="rect">
            <a:avLst/>
          </a:prstGeom>
        </p:spPr>
      </p:pic>
      <p:sp>
        <p:nvSpPr>
          <p:cNvPr id="4" name="TextBox 3">
            <a:extLst>
              <a:ext uri="{FF2B5EF4-FFF2-40B4-BE49-F238E27FC236}">
                <a16:creationId xmlns:a16="http://schemas.microsoft.com/office/drawing/2014/main" id="{EDF6B08C-22F8-42F1-A694-4562BF7DE5C4}"/>
              </a:ext>
            </a:extLst>
          </p:cNvPr>
          <p:cNvSpPr txBox="1"/>
          <p:nvPr/>
        </p:nvSpPr>
        <p:spPr>
          <a:xfrm>
            <a:off x="8095129" y="1102659"/>
            <a:ext cx="3160059" cy="5262979"/>
          </a:xfrm>
          <a:prstGeom prst="rect">
            <a:avLst/>
          </a:prstGeom>
          <a:noFill/>
        </p:spPr>
        <p:txBody>
          <a:bodyPr wrap="square" rtlCol="0">
            <a:spAutoFit/>
          </a:bodyPr>
          <a:lstStyle/>
          <a:p>
            <a:r>
              <a:rPr lang="en-US" sz="2400" dirty="0"/>
              <a:t>This graph allows for the analysis of shipping types, comparing standard and expedited shipping. It reveals that most orders are expedited. Additionally, hovering over the graph displays a tooltip with the total quantity placed under each shipping type.</a:t>
            </a:r>
          </a:p>
        </p:txBody>
      </p:sp>
    </p:spTree>
    <p:extLst>
      <p:ext uri="{BB962C8B-B14F-4D97-AF65-F5344CB8AC3E}">
        <p14:creationId xmlns:p14="http://schemas.microsoft.com/office/powerpoint/2010/main" val="34719585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TM16401375[[fn=Madison]]</Template>
  <TotalTime>42</TotalTime>
  <Words>359</Words>
  <Application>Microsoft Office PowerPoint</Application>
  <PresentationFormat>Widescreen</PresentationFormat>
  <Paragraphs>13</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MS Shell Dlg 2</vt:lpstr>
      <vt:lpstr>Wingdings</vt:lpstr>
      <vt:lpstr>Wingdings 3</vt:lpstr>
      <vt:lpstr>Madison</vt:lpstr>
      <vt:lpstr>Amazon Sales Analysis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ACER</dc:creator>
  <cp:lastModifiedBy>ACER</cp:lastModifiedBy>
  <cp:revision>20</cp:revision>
  <dcterms:created xsi:type="dcterms:W3CDTF">2024-08-11T17:13:04Z</dcterms:created>
  <dcterms:modified xsi:type="dcterms:W3CDTF">2024-08-16T19:50:17Z</dcterms:modified>
</cp:coreProperties>
</file>