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66" r:id="rId7"/>
    <p:sldId id="265" r:id="rId8"/>
    <p:sldId id="269" r:id="rId9"/>
    <p:sldId id="268" r:id="rId10"/>
    <p:sldId id="267" r:id="rId11"/>
    <p:sldId id="270" r:id="rId12"/>
    <p:sldId id="271" r:id="rId13"/>
    <p:sldId id="272" r:id="rId14"/>
    <p:sldId id="27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alesforce.com/in/customer-success-stories/#!page=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salesforce.com/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erson%201%20-%20Chrome.lnk"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7A75C-CAE4-4AAE-9DDB-E2DCFB1BA641}"/>
              </a:ext>
            </a:extLst>
          </p:cNvPr>
          <p:cNvSpPr>
            <a:spLocks noGrp="1"/>
          </p:cNvSpPr>
          <p:nvPr>
            <p:ph type="ctrTitle"/>
          </p:nvPr>
        </p:nvSpPr>
        <p:spPr>
          <a:xfrm>
            <a:off x="484094" y="107576"/>
            <a:ext cx="11707906" cy="3792070"/>
          </a:xfrm>
        </p:spPr>
        <p:txBody>
          <a:bodyPr>
            <a:normAutofit/>
          </a:bodyPr>
          <a:lstStyle/>
          <a:p>
            <a:r>
              <a:rPr lang="en-US" sz="4800" b="1" dirty="0"/>
              <a:t>         </a:t>
            </a:r>
            <a:r>
              <a:rPr lang="en-US" sz="4800" b="1" dirty="0">
                <a:solidFill>
                  <a:schemeClr val="accent2">
                    <a:lumMod val="75000"/>
                  </a:schemeClr>
                </a:solidFill>
              </a:rPr>
              <a:t>Comprehensive SEO Audit </a:t>
            </a:r>
            <a:br>
              <a:rPr lang="en-US" sz="4800" b="1" dirty="0">
                <a:solidFill>
                  <a:schemeClr val="accent2">
                    <a:lumMod val="75000"/>
                  </a:schemeClr>
                </a:solidFill>
              </a:rPr>
            </a:br>
            <a:r>
              <a:rPr lang="en-US" sz="4800" b="1" dirty="0">
                <a:solidFill>
                  <a:schemeClr val="accent2">
                    <a:lumMod val="75000"/>
                  </a:schemeClr>
                </a:solidFill>
              </a:rPr>
              <a:t>                                &amp; </a:t>
            </a:r>
            <a:br>
              <a:rPr lang="en-US" sz="4800" b="1" dirty="0">
                <a:solidFill>
                  <a:schemeClr val="accent2">
                    <a:lumMod val="75000"/>
                  </a:schemeClr>
                </a:solidFill>
              </a:rPr>
            </a:br>
            <a:r>
              <a:rPr lang="en-US" sz="4800" b="1" dirty="0">
                <a:solidFill>
                  <a:schemeClr val="accent2">
                    <a:lumMod val="75000"/>
                  </a:schemeClr>
                </a:solidFill>
              </a:rPr>
              <a:t>Optimization for Organic Traffic Growth</a:t>
            </a:r>
            <a:endParaRPr lang="en-US" sz="4800" dirty="0">
              <a:solidFill>
                <a:schemeClr val="accent2">
                  <a:lumMod val="75000"/>
                </a:schemeClr>
              </a:solidFill>
            </a:endParaRPr>
          </a:p>
        </p:txBody>
      </p:sp>
    </p:spTree>
    <p:extLst>
      <p:ext uri="{BB962C8B-B14F-4D97-AF65-F5344CB8AC3E}">
        <p14:creationId xmlns:p14="http://schemas.microsoft.com/office/powerpoint/2010/main" val="197029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68E083-E24C-4D6C-81EF-CEEEDAD68F33}"/>
              </a:ext>
            </a:extLst>
          </p:cNvPr>
          <p:cNvSpPr txBox="1"/>
          <p:nvPr/>
        </p:nvSpPr>
        <p:spPr>
          <a:xfrm>
            <a:off x="1465729" y="0"/>
            <a:ext cx="10726271" cy="9971961"/>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b="1" dirty="0"/>
              <a:t>Title tags, meta descriptions, and HTML tags, Internal Linking and Image Optimization</a:t>
            </a:r>
          </a:p>
          <a:p>
            <a:pPr marL="342900" indent="-342900">
              <a:spcBef>
                <a:spcPts val="1000"/>
              </a:spcBef>
              <a:buClr>
                <a:schemeClr val="accent1"/>
              </a:buClr>
              <a:buFont typeface="+mj-lt"/>
              <a:buAutoNum type="alphaLcPeriod"/>
            </a:pPr>
            <a:r>
              <a:rPr lang="en-US" dirty="0"/>
              <a:t>The title tags are well crafted targeting small businesses</a:t>
            </a:r>
          </a:p>
          <a:p>
            <a:pPr marL="342900" indent="-342900">
              <a:spcBef>
                <a:spcPts val="1000"/>
              </a:spcBef>
              <a:buClr>
                <a:schemeClr val="accent1"/>
              </a:buClr>
              <a:buFont typeface="+mj-lt"/>
              <a:buAutoNum type="alphaLcPeriod"/>
            </a:pPr>
            <a:r>
              <a:rPr lang="en-US" dirty="0"/>
              <a:t>Meta description is concise but lacks a clear call to action. Adding phrases like “ Learn how Salesforce can grow your small business “ could be more engaging and H1 Tags are properly used.</a:t>
            </a:r>
          </a:p>
          <a:p>
            <a:pPr marL="342900" indent="-342900">
              <a:spcBef>
                <a:spcPts val="1000"/>
              </a:spcBef>
              <a:buClr>
                <a:schemeClr val="accent1"/>
              </a:buClr>
              <a:buFont typeface="+mj-lt"/>
              <a:buAutoNum type="alphaLcPeriod"/>
            </a:pPr>
            <a:r>
              <a:rPr lang="en-US" dirty="0"/>
              <a:t>Page includes several internal links to related solutions and case studies, which is beneficial and we can add more external links to small business resources</a:t>
            </a:r>
          </a:p>
          <a:p>
            <a:pPr marL="342900" indent="-342900">
              <a:spcBef>
                <a:spcPts val="1000"/>
              </a:spcBef>
              <a:buClr>
                <a:schemeClr val="accent1"/>
              </a:buClr>
              <a:buFont typeface="+mj-lt"/>
              <a:buAutoNum type="alphaLcPeriod"/>
            </a:pPr>
            <a:r>
              <a:rPr lang="en-US" dirty="0"/>
              <a:t>Images are well optimized with alt texts related to small business solutions. However the file names could be more descriptive to align with SEO best practices</a:t>
            </a:r>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Page 3: Salesforce Customer Success Stories:</a:t>
            </a:r>
          </a:p>
          <a:p>
            <a:pPr>
              <a:spcBef>
                <a:spcPts val="1000"/>
              </a:spcBef>
              <a:buClr>
                <a:schemeClr val="accent1"/>
              </a:buClr>
            </a:pPr>
            <a:r>
              <a:rPr lang="en-US" b="1" dirty="0">
                <a:solidFill>
                  <a:srgbClr val="00B0F0"/>
                </a:solidFill>
                <a:latin typeface="Bahnschrift Light" panose="020B0502040204020203" pitchFamily="34" charset="0"/>
              </a:rPr>
              <a:t>(</a:t>
            </a:r>
            <a:r>
              <a:rPr lang="en-US" b="1" dirty="0">
                <a:solidFill>
                  <a:srgbClr val="00B0F0"/>
                </a:solidFill>
                <a:latin typeface="Bahnschrift Light" panose="020B0502040204020203" pitchFamily="34" charset="0"/>
                <a:hlinkClick r:id="rId2">
                  <a:extLst>
                    <a:ext uri="{A12FA001-AC4F-418D-AE19-62706E023703}">
                      <ahyp:hlinkClr xmlns:ahyp="http://schemas.microsoft.com/office/drawing/2018/hyperlinkcolor" val="tx"/>
                    </a:ext>
                  </a:extLst>
                </a:hlinkClick>
              </a:rPr>
              <a:t>https://www.salesforce.com/in/customer-success-stories/#!page=1</a:t>
            </a:r>
            <a:r>
              <a:rPr lang="en-US" b="1" dirty="0">
                <a:solidFill>
                  <a:srgbClr val="00B0F0"/>
                </a:solidFill>
                <a:latin typeface="Bahnschrift Light" panose="020B0502040204020203" pitchFamily="34" charset="0"/>
              </a:rPr>
              <a:t>)</a:t>
            </a:r>
          </a:p>
          <a:p>
            <a:pPr marL="285750" indent="-285750">
              <a:spcBef>
                <a:spcPts val="1000"/>
              </a:spcBef>
              <a:buClr>
                <a:srgbClr val="C00000"/>
              </a:buClr>
              <a:buFont typeface="Wingdings" panose="05000000000000000000" pitchFamily="2" charset="2"/>
              <a:buChar char="Ø"/>
            </a:pPr>
            <a:r>
              <a:rPr lang="en-US" b="1" dirty="0"/>
              <a:t>Title tags, meta descriptions, and HTML tags, Internal Linking and Image Optimization</a:t>
            </a:r>
          </a:p>
          <a:p>
            <a:pPr marL="342900" indent="-342900">
              <a:spcBef>
                <a:spcPts val="1000"/>
              </a:spcBef>
              <a:buClr>
                <a:schemeClr val="accent1"/>
              </a:buClr>
              <a:buFont typeface="+mj-lt"/>
              <a:buAutoNum type="alphaLcPeriod"/>
            </a:pPr>
            <a:r>
              <a:rPr lang="en-US" dirty="0"/>
              <a:t>Title tag is strong and includes relevant keywords</a:t>
            </a:r>
          </a:p>
          <a:p>
            <a:pPr marL="342900" indent="-342900">
              <a:spcBef>
                <a:spcPts val="1000"/>
              </a:spcBef>
              <a:buClr>
                <a:schemeClr val="accent1"/>
              </a:buClr>
              <a:buFont typeface="+mj-lt"/>
              <a:buAutoNum type="alphaLcPeriod"/>
            </a:pPr>
            <a:r>
              <a:rPr lang="en-US" dirty="0"/>
              <a:t>Meta description accurately describes the page content but can be enhanced with more keywords related to industry specific stories </a:t>
            </a:r>
          </a:p>
          <a:p>
            <a:pPr marL="342900" indent="-342900">
              <a:spcBef>
                <a:spcPts val="1000"/>
              </a:spcBef>
              <a:buClr>
                <a:schemeClr val="accent1"/>
              </a:buClr>
              <a:buFont typeface="+mj-lt"/>
              <a:buAutoNum type="alphaLcPeriod"/>
            </a:pPr>
            <a:r>
              <a:rPr lang="en-US" dirty="0"/>
              <a:t>Page effectively uses H1 tags </a:t>
            </a:r>
          </a:p>
          <a:p>
            <a:pPr marL="342900" indent="-342900">
              <a:spcBef>
                <a:spcPts val="1000"/>
              </a:spcBef>
              <a:buClr>
                <a:schemeClr val="accent1"/>
              </a:buClr>
              <a:buFont typeface="+mj-lt"/>
              <a:buAutoNum type="alphaLcPeriod"/>
            </a:pPr>
            <a:r>
              <a:rPr lang="en-US" dirty="0"/>
              <a:t>Internal linking is strong , connecting users to relevant product pages and resources </a:t>
            </a:r>
          </a:p>
          <a:p>
            <a:pPr marL="342900" indent="-342900">
              <a:spcBef>
                <a:spcPts val="1000"/>
              </a:spcBef>
              <a:buClr>
                <a:schemeClr val="accent1"/>
              </a:buClr>
              <a:buFont typeface="+mj-lt"/>
              <a:buAutoNum type="alphaLcPeriod"/>
            </a:pPr>
            <a:r>
              <a:rPr lang="en-US" dirty="0" err="1"/>
              <a:t>Similary</a:t>
            </a:r>
            <a:r>
              <a:rPr lang="en-US" dirty="0"/>
              <a:t> images are optimized with relevant alt texts but could be more descriptive like other pages.</a:t>
            </a:r>
          </a:p>
          <a:p>
            <a:pPr marL="342900" indent="-342900">
              <a:spcBef>
                <a:spcPts val="1000"/>
              </a:spcBef>
              <a:buClr>
                <a:srgbClr val="C00000"/>
              </a:buClr>
              <a:buFont typeface="+mj-lt"/>
              <a:buAutoNum type="alphaLcPeriod"/>
            </a:pPr>
            <a:endParaRPr lang="en-US" b="1" dirty="0"/>
          </a:p>
          <a:p>
            <a:pPr>
              <a:spcBef>
                <a:spcPts val="1000"/>
              </a:spcBef>
              <a:buClr>
                <a:schemeClr val="accent1"/>
              </a:buClr>
            </a:pPr>
            <a:endParaRPr lang="en-US" b="1" dirty="0">
              <a:solidFill>
                <a:srgbClr val="00B0F0"/>
              </a:solidFill>
              <a:latin typeface="Bahnschrift Light" panose="020B0502040204020203" pitchFamily="34" charset="0"/>
            </a:endParaRPr>
          </a:p>
          <a:p>
            <a:pPr>
              <a:spcBef>
                <a:spcPts val="1000"/>
              </a:spcBef>
              <a:buClr>
                <a:schemeClr val="accent1"/>
              </a:buClr>
            </a:pPr>
            <a:endParaRPr lang="en-US" b="1" dirty="0">
              <a:solidFill>
                <a:srgbClr val="00B0F0"/>
              </a:solidFill>
              <a:latin typeface="Bahnschrift Light" panose="020B0502040204020203" pitchFamily="34" charset="0"/>
            </a:endParaRPr>
          </a:p>
          <a:p>
            <a:pPr>
              <a:spcBef>
                <a:spcPts val="1000"/>
              </a:spcBef>
              <a:buClr>
                <a:schemeClr val="accent1"/>
              </a:buClr>
            </a:pPr>
            <a:endParaRPr lang="en-US" b="1" dirty="0">
              <a:solidFill>
                <a:srgbClr val="00B0F0"/>
              </a:solidFill>
              <a:latin typeface="Bahnschrift Light" panose="020B0502040204020203" pitchFamily="34" charset="0"/>
            </a:endParaRPr>
          </a:p>
          <a:p>
            <a:pPr marL="342900" indent="-342900">
              <a:spcBef>
                <a:spcPts val="1000"/>
              </a:spcBef>
              <a:buClr>
                <a:schemeClr val="accent1"/>
              </a:buClr>
              <a:buFont typeface="+mj-lt"/>
              <a:buAutoNum type="alphaLcPeriod"/>
            </a:pPr>
            <a:endParaRPr lang="en-US" dirty="0"/>
          </a:p>
          <a:p>
            <a:pPr marL="342900" indent="-342900">
              <a:spcBef>
                <a:spcPts val="1000"/>
              </a:spcBef>
              <a:buClr>
                <a:schemeClr val="accent1"/>
              </a:buClr>
              <a:buFont typeface="+mj-lt"/>
              <a:buAutoNum type="alphaLcPeriod"/>
            </a:pPr>
            <a:endParaRPr lang="en-US" dirty="0"/>
          </a:p>
          <a:p>
            <a:pPr marL="342900" indent="-342900">
              <a:buClr>
                <a:srgbClr val="C00000"/>
              </a:buClr>
              <a:buFont typeface="+mj-lt"/>
              <a:buAutoNum type="alphaLcPeriod"/>
            </a:pPr>
            <a:endParaRPr lang="en-US" b="1" dirty="0"/>
          </a:p>
          <a:p>
            <a:endParaRPr lang="en-US" dirty="0"/>
          </a:p>
        </p:txBody>
      </p:sp>
    </p:spTree>
    <p:extLst>
      <p:ext uri="{BB962C8B-B14F-4D97-AF65-F5344CB8AC3E}">
        <p14:creationId xmlns:p14="http://schemas.microsoft.com/office/powerpoint/2010/main" val="130442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wipe(down)">
                                      <p:cBhvr>
                                        <p:cTn id="12" dur="500"/>
                                        <p:tgtEl>
                                          <p:spTgt spid="5">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animEffect transition="in" filter="wipe(down)">
                                      <p:cBhvr>
                                        <p:cTn id="15" dur="500"/>
                                        <p:tgtEl>
                                          <p:spTgt spid="5">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circle(in)">
                                      <p:cBhvr>
                                        <p:cTn id="20" dur="2000"/>
                                        <p:tgtEl>
                                          <p:spTgt spid="5">
                                            <p:txEl>
                                              <p:pRg st="1" end="1"/>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circle(in)">
                                      <p:cBhvr>
                                        <p:cTn id="23" dur="2000"/>
                                        <p:tgtEl>
                                          <p:spTgt spid="5">
                                            <p:txEl>
                                              <p:pRg st="2" end="2"/>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circle(in)">
                                      <p:cBhvr>
                                        <p:cTn id="26" dur="2000"/>
                                        <p:tgtEl>
                                          <p:spTgt spid="5">
                                            <p:txEl>
                                              <p:pRg st="3" end="3"/>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circle(in)">
                                      <p:cBhvr>
                                        <p:cTn id="29" dur="20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circle(in)">
                                      <p:cBhvr>
                                        <p:cTn id="34" dur="2000"/>
                                        <p:tgtEl>
                                          <p:spTgt spid="5">
                                            <p:txEl>
                                              <p:pRg st="7" end="7"/>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circle(in)">
                                      <p:cBhvr>
                                        <p:cTn id="37" dur="2000"/>
                                        <p:tgtEl>
                                          <p:spTgt spid="5">
                                            <p:txEl>
                                              <p:pRg st="8" end="8"/>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circle(in)">
                                      <p:cBhvr>
                                        <p:cTn id="40" dur="2000"/>
                                        <p:tgtEl>
                                          <p:spTgt spid="5">
                                            <p:txEl>
                                              <p:pRg st="9" end="9"/>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circle(in)">
                                      <p:cBhvr>
                                        <p:cTn id="43" dur="2000"/>
                                        <p:tgtEl>
                                          <p:spTgt spid="5">
                                            <p:txEl>
                                              <p:pRg st="10" end="10"/>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circle(in)">
                                      <p:cBhvr>
                                        <p:cTn id="46" dur="2000"/>
                                        <p:tgtEl>
                                          <p:spTgt spid="5">
                                            <p:txEl>
                                              <p:pRg st="11" end="11"/>
                                            </p:txEl>
                                          </p:spTgt>
                                        </p:tgtEl>
                                      </p:cBhvr>
                                    </p:animEffect>
                                  </p:childTnLst>
                                </p:cTn>
                              </p:par>
                              <p:par>
                                <p:cTn id="47" presetID="6" presetClass="entr" presetSubtype="16" fill="hold" nodeType="with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circle(in)">
                                      <p:cBhvr>
                                        <p:cTn id="49" dur="20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C1206-C67C-4D20-85B7-95FB6D885242}"/>
              </a:ext>
            </a:extLst>
          </p:cNvPr>
          <p:cNvSpPr txBox="1"/>
          <p:nvPr/>
        </p:nvSpPr>
        <p:spPr>
          <a:xfrm>
            <a:off x="1492624" y="0"/>
            <a:ext cx="10699376" cy="7766229"/>
          </a:xfrm>
          <a:prstGeom prst="rect">
            <a:avLst/>
          </a:prstGeom>
          <a:noFill/>
        </p:spPr>
        <p:txBody>
          <a:bodyPr wrap="square" rtlCol="0">
            <a:spAutoFit/>
          </a:bodyPr>
          <a:lstStyle/>
          <a:p>
            <a:pPr marL="457200" indent="-457200">
              <a:buClr>
                <a:srgbClr val="C00000"/>
              </a:buClr>
              <a:buFont typeface="Wingdings" panose="05000000000000000000" pitchFamily="2" charset="2"/>
              <a:buChar char="v"/>
            </a:pPr>
            <a:r>
              <a:rPr lang="en-US" sz="2800" b="1" dirty="0">
                <a:solidFill>
                  <a:schemeClr val="accent1">
                    <a:lumMod val="60000"/>
                    <a:lumOff val="40000"/>
                  </a:schemeClr>
                </a:solidFill>
              </a:rPr>
              <a:t>Technical</a:t>
            </a:r>
            <a:r>
              <a:rPr lang="en-US" dirty="0"/>
              <a:t> </a:t>
            </a:r>
            <a:r>
              <a:rPr lang="en-US" sz="2800" b="1" dirty="0">
                <a:solidFill>
                  <a:schemeClr val="accent1">
                    <a:lumMod val="60000"/>
                    <a:lumOff val="40000"/>
                  </a:schemeClr>
                </a:solidFill>
              </a:rPr>
              <a:t>SEO</a:t>
            </a:r>
            <a:r>
              <a:rPr lang="en-US" dirty="0"/>
              <a:t>:</a:t>
            </a:r>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Analysis of Current Technical SEO Status:</a:t>
            </a:r>
          </a:p>
          <a:p>
            <a:pPr marL="342900" indent="-342900">
              <a:spcBef>
                <a:spcPts val="1000"/>
              </a:spcBef>
              <a:buClr>
                <a:schemeClr val="accent1"/>
              </a:buClr>
              <a:buFont typeface="Wingdings" panose="05000000000000000000" pitchFamily="2" charset="2"/>
              <a:buChar char="Ø"/>
            </a:pPr>
            <a:r>
              <a:rPr lang="en-US" dirty="0"/>
              <a:t>URL Structures are clean and user friendly</a:t>
            </a:r>
          </a:p>
          <a:p>
            <a:pPr marL="342900" indent="-342900">
              <a:spcBef>
                <a:spcPts val="1000"/>
              </a:spcBef>
              <a:buClr>
                <a:schemeClr val="accent1"/>
              </a:buClr>
              <a:buFont typeface="Wingdings" panose="05000000000000000000" pitchFamily="2" charset="2"/>
              <a:buChar char="Ø"/>
            </a:pPr>
            <a:r>
              <a:rPr lang="en-US" dirty="0" err="1"/>
              <a:t>Titel</a:t>
            </a:r>
            <a:r>
              <a:rPr lang="en-US" dirty="0"/>
              <a:t> tags are present and unique for each page but meta descriptions might need optimization.</a:t>
            </a:r>
          </a:p>
          <a:p>
            <a:pPr marL="342900" indent="-342900">
              <a:spcBef>
                <a:spcPts val="1000"/>
              </a:spcBef>
              <a:buClr>
                <a:schemeClr val="accent1"/>
              </a:buClr>
              <a:buFont typeface="Wingdings" panose="05000000000000000000" pitchFamily="2" charset="2"/>
              <a:buChar char="Ø"/>
            </a:pPr>
            <a:r>
              <a:rPr lang="en-US" dirty="0"/>
              <a:t>Site is responsive and mobile friendly </a:t>
            </a:r>
          </a:p>
          <a:p>
            <a:pPr marL="342900" indent="-342900">
              <a:spcBef>
                <a:spcPts val="1000"/>
              </a:spcBef>
              <a:buClr>
                <a:schemeClr val="accent1"/>
              </a:buClr>
              <a:buFont typeface="Wingdings" panose="05000000000000000000" pitchFamily="2" charset="2"/>
              <a:buChar char="Ø"/>
            </a:pPr>
            <a:r>
              <a:rPr lang="en-US" dirty="0"/>
              <a:t>Website uses HTTPS, ensuring secure connections.</a:t>
            </a:r>
          </a:p>
          <a:p>
            <a:pPr marL="342900" indent="-342900">
              <a:spcBef>
                <a:spcPts val="1000"/>
              </a:spcBef>
              <a:buClr>
                <a:schemeClr val="accent1"/>
              </a:buClr>
              <a:buFont typeface="Wingdings" panose="05000000000000000000" pitchFamily="2" charset="2"/>
              <a:buChar char="Ø"/>
            </a:pPr>
            <a:r>
              <a:rPr lang="en-US" dirty="0"/>
              <a:t>Page speed is moderate, improvements can be made</a:t>
            </a:r>
          </a:p>
          <a:p>
            <a:pPr marL="342900" indent="-342900">
              <a:spcBef>
                <a:spcPts val="1000"/>
              </a:spcBef>
              <a:buClr>
                <a:schemeClr val="accent1"/>
              </a:buClr>
              <a:buFont typeface="Wingdings" panose="05000000000000000000" pitchFamily="2" charset="2"/>
              <a:buChar char="Ø"/>
            </a:pPr>
            <a:r>
              <a:rPr lang="en-US" dirty="0"/>
              <a:t>Some images are not fully optimized for faster loading</a:t>
            </a:r>
          </a:p>
          <a:p>
            <a:pPr marL="342900" indent="-342900">
              <a:spcBef>
                <a:spcPts val="1000"/>
              </a:spcBef>
              <a:buClr>
                <a:schemeClr val="accent1"/>
              </a:buClr>
              <a:buFont typeface="Wingdings" panose="05000000000000000000" pitchFamily="2" charset="2"/>
              <a:buChar char="Ø"/>
            </a:pPr>
            <a:r>
              <a:rPr lang="en-US" dirty="0"/>
              <a:t>No major broken links are detected.</a:t>
            </a:r>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Technical SEO Issues:</a:t>
            </a:r>
          </a:p>
          <a:p>
            <a:pPr marL="342900" indent="-342900">
              <a:spcBef>
                <a:spcPts val="1000"/>
              </a:spcBef>
              <a:buClr>
                <a:schemeClr val="accent1"/>
              </a:buClr>
              <a:buFont typeface="Wingdings" panose="05000000000000000000" pitchFamily="2" charset="2"/>
              <a:buChar char="Ø"/>
            </a:pPr>
            <a:r>
              <a:rPr lang="en-US" dirty="0"/>
              <a:t>Page speed is slightly slow which affects user experience and rankings.</a:t>
            </a:r>
          </a:p>
          <a:p>
            <a:pPr marL="342900" indent="-342900">
              <a:spcBef>
                <a:spcPts val="1000"/>
              </a:spcBef>
              <a:buClr>
                <a:schemeClr val="accent1"/>
              </a:buClr>
              <a:buFont typeface="Wingdings" panose="05000000000000000000" pitchFamily="2" charset="2"/>
              <a:buChar char="Ø"/>
            </a:pPr>
            <a:r>
              <a:rPr lang="en-US" dirty="0"/>
              <a:t>Missing or non – optimized meta descriptions for some sections, Some pages lack H2 tags, Title tags are more generic and could be descriptive and include relevant keywords</a:t>
            </a:r>
          </a:p>
          <a:p>
            <a:pPr marL="342900" indent="-342900">
              <a:spcBef>
                <a:spcPts val="1000"/>
              </a:spcBef>
              <a:buClr>
                <a:schemeClr val="accent1"/>
              </a:buClr>
              <a:buFont typeface="Wingdings" panose="05000000000000000000" pitchFamily="2" charset="2"/>
              <a:buChar char="Ø"/>
            </a:pPr>
            <a:r>
              <a:rPr lang="en-US" dirty="0"/>
              <a:t>Large images without proper compression, missing alt text for some images.</a:t>
            </a:r>
          </a:p>
          <a:p>
            <a:pPr marL="342900" indent="-342900">
              <a:spcBef>
                <a:spcPts val="1000"/>
              </a:spcBef>
              <a:buClr>
                <a:schemeClr val="accent1"/>
              </a:buClr>
              <a:buFont typeface="Wingdings" panose="05000000000000000000" pitchFamily="2" charset="2"/>
              <a:buChar char="Ø"/>
            </a:pPr>
            <a:r>
              <a:rPr lang="en-US" dirty="0"/>
              <a:t>Few outdated or incorrect internal links, some outdated URL’s are causing unnecessary redirects.</a:t>
            </a:r>
          </a:p>
          <a:p>
            <a:pPr marL="342900" indent="-342900">
              <a:spcBef>
                <a:spcPts val="1000"/>
              </a:spcBef>
              <a:buClr>
                <a:schemeClr val="accent1"/>
              </a:buClr>
              <a:buFont typeface="Wingdings" panose="05000000000000000000" pitchFamily="2" charset="2"/>
              <a:buChar char="Ø"/>
            </a:pPr>
            <a:endParaRPr lang="en-US" dirty="0"/>
          </a:p>
          <a:p>
            <a:pPr marL="457200" indent="-457200">
              <a:buClr>
                <a:srgbClr val="C00000"/>
              </a:buClr>
              <a:buFont typeface="+mj-lt"/>
              <a:buAutoNum type="alphaLcPeriod"/>
            </a:pPr>
            <a:endParaRPr lang="en-US" dirty="0"/>
          </a:p>
          <a:p>
            <a:endParaRPr lang="en-US" dirty="0"/>
          </a:p>
        </p:txBody>
      </p:sp>
    </p:spTree>
    <p:extLst>
      <p:ext uri="{BB962C8B-B14F-4D97-AF65-F5344CB8AC3E}">
        <p14:creationId xmlns:p14="http://schemas.microsoft.com/office/powerpoint/2010/main" val="397501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animEffect transition="in" filter="wipe(down)">
                                      <p:cBhvr>
                                        <p:cTn id="12" dur="500"/>
                                        <p:tgtEl>
                                          <p:spTgt spid="2">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arn(inVertical)">
                                      <p:cBhvr>
                                        <p:cTn id="22" dur="500"/>
                                        <p:tgtEl>
                                          <p:spTgt spid="2">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arn(inVertical)">
                                      <p:cBhvr>
                                        <p:cTn id="25" dur="500"/>
                                        <p:tgtEl>
                                          <p:spTgt spid="2">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arn(inVertical)">
                                      <p:cBhvr>
                                        <p:cTn id="28" dur="500"/>
                                        <p:tgtEl>
                                          <p:spTgt spid="2">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arn(inVertical)">
                                      <p:cBhvr>
                                        <p:cTn id="31" dur="500"/>
                                        <p:tgtEl>
                                          <p:spTgt spid="2">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arn(inVertical)">
                                      <p:cBhvr>
                                        <p:cTn id="34" dur="500"/>
                                        <p:tgtEl>
                                          <p:spTgt spid="2">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barn(inVertical)">
                                      <p:cBhvr>
                                        <p:cTn id="37" dur="500"/>
                                        <p:tgtEl>
                                          <p:spTgt spid="2">
                                            <p:txEl>
                                              <p:pRg st="7" end="7"/>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barn(inVertical)">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barn(inVertical)">
                                      <p:cBhvr>
                                        <p:cTn id="45" dur="500"/>
                                        <p:tgtEl>
                                          <p:spTgt spid="2">
                                            <p:txEl>
                                              <p:pRg st="10" end="10"/>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barn(inVertical)">
                                      <p:cBhvr>
                                        <p:cTn id="48" dur="500"/>
                                        <p:tgtEl>
                                          <p:spTgt spid="2">
                                            <p:txEl>
                                              <p:pRg st="11" end="11"/>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barn(inVertical)">
                                      <p:cBhvr>
                                        <p:cTn id="51" dur="500"/>
                                        <p:tgtEl>
                                          <p:spTgt spid="2">
                                            <p:txEl>
                                              <p:pRg st="12" end="12"/>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2">
                                            <p:txEl>
                                              <p:pRg st="13" end="13"/>
                                            </p:txEl>
                                          </p:spTgt>
                                        </p:tgtEl>
                                        <p:attrNameLst>
                                          <p:attrName>style.visibility</p:attrName>
                                        </p:attrNameLst>
                                      </p:cBhvr>
                                      <p:to>
                                        <p:strVal val="visible"/>
                                      </p:to>
                                    </p:set>
                                    <p:animEffect transition="in" filter="barn(inVertical)">
                                      <p:cBhvr>
                                        <p:cTn id="54"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C1206-C67C-4D20-85B7-95FB6D885242}"/>
              </a:ext>
            </a:extLst>
          </p:cNvPr>
          <p:cNvSpPr txBox="1"/>
          <p:nvPr/>
        </p:nvSpPr>
        <p:spPr>
          <a:xfrm>
            <a:off x="1492624" y="0"/>
            <a:ext cx="10699376" cy="8766502"/>
          </a:xfrm>
          <a:prstGeom prst="rect">
            <a:avLst/>
          </a:prstGeom>
          <a:noFill/>
        </p:spPr>
        <p:txBody>
          <a:bodyPr wrap="square" rtlCol="0">
            <a:spAutoFit/>
          </a:bodyPr>
          <a:lstStyle/>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Best Practices to improve site and web page speed:</a:t>
            </a:r>
          </a:p>
          <a:p>
            <a:pPr marL="342900" indent="-342900">
              <a:spcBef>
                <a:spcPts val="1000"/>
              </a:spcBef>
              <a:buClr>
                <a:schemeClr val="accent1"/>
              </a:buClr>
              <a:buFont typeface="Wingdings" panose="05000000000000000000" pitchFamily="2" charset="2"/>
              <a:buChar char="Ø"/>
            </a:pPr>
            <a:r>
              <a:rPr lang="en-US" dirty="0"/>
              <a:t>Optimize Images</a:t>
            </a:r>
          </a:p>
          <a:p>
            <a:pPr marL="342900" indent="-342900">
              <a:spcBef>
                <a:spcPts val="1000"/>
              </a:spcBef>
              <a:buClr>
                <a:schemeClr val="accent1"/>
              </a:buClr>
              <a:buFont typeface="Wingdings" panose="05000000000000000000" pitchFamily="2" charset="2"/>
              <a:buChar char="Ø"/>
            </a:pPr>
            <a:r>
              <a:rPr lang="en-US" dirty="0"/>
              <a:t>Optimize server response time</a:t>
            </a:r>
          </a:p>
          <a:p>
            <a:pPr marL="342900" indent="-342900">
              <a:spcBef>
                <a:spcPts val="1000"/>
              </a:spcBef>
              <a:buClr>
                <a:schemeClr val="accent1"/>
              </a:buClr>
              <a:buFont typeface="Wingdings" panose="05000000000000000000" pitchFamily="2" charset="2"/>
              <a:buChar char="Ø"/>
            </a:pPr>
            <a:r>
              <a:rPr lang="en-US" dirty="0"/>
              <a:t>Enable Browser Caching to store static files and reduce load times for returning visitors.</a:t>
            </a:r>
          </a:p>
          <a:p>
            <a:pPr marL="342900" indent="-342900">
              <a:spcBef>
                <a:spcPts val="1000"/>
              </a:spcBef>
              <a:buClr>
                <a:schemeClr val="accent1"/>
              </a:buClr>
              <a:buFont typeface="Wingdings" panose="05000000000000000000" pitchFamily="2" charset="2"/>
              <a:buChar char="Ø"/>
            </a:pPr>
            <a:r>
              <a:rPr lang="en-US" dirty="0" err="1"/>
              <a:t>Upgarde</a:t>
            </a:r>
            <a:r>
              <a:rPr lang="en-US" dirty="0"/>
              <a:t> hosting plans.</a:t>
            </a:r>
          </a:p>
          <a:p>
            <a:pPr marL="342900" indent="-342900">
              <a:spcBef>
                <a:spcPts val="1000"/>
              </a:spcBef>
              <a:buClr>
                <a:schemeClr val="accent1"/>
              </a:buClr>
              <a:buFont typeface="Wingdings" panose="05000000000000000000" pitchFamily="2" charset="2"/>
              <a:buChar char="Ø"/>
            </a:pPr>
            <a:endParaRPr lang="en-US" dirty="0"/>
          </a:p>
          <a:p>
            <a:pPr marL="457200" indent="-457200">
              <a:spcBef>
                <a:spcPts val="1000"/>
              </a:spcBef>
              <a:buClr>
                <a:srgbClr val="C00000"/>
              </a:buClr>
              <a:buFont typeface="Wingdings" panose="05000000000000000000" pitchFamily="2" charset="2"/>
              <a:buChar char="v"/>
            </a:pPr>
            <a:r>
              <a:rPr lang="en-US" sz="2800" b="1" dirty="0">
                <a:solidFill>
                  <a:schemeClr val="accent1">
                    <a:lumMod val="60000"/>
                    <a:lumOff val="40000"/>
                  </a:schemeClr>
                </a:solidFill>
              </a:rPr>
              <a:t>Content Strategy:</a:t>
            </a:r>
          </a:p>
          <a:p>
            <a:pPr marL="342900" indent="-342900">
              <a:spcBef>
                <a:spcPts val="1000"/>
              </a:spcBef>
              <a:buClr>
                <a:schemeClr val="accent1"/>
              </a:buClr>
              <a:buFont typeface="Wingdings" panose="05000000000000000000" pitchFamily="2" charset="2"/>
              <a:buChar char="Ø"/>
            </a:pPr>
            <a:r>
              <a:rPr lang="en-US" dirty="0"/>
              <a:t>Increase Organic traffic by optimizing the content to rank for high – value keywords</a:t>
            </a:r>
          </a:p>
          <a:p>
            <a:pPr marL="342900" indent="-342900">
              <a:spcBef>
                <a:spcPts val="1000"/>
              </a:spcBef>
              <a:buClr>
                <a:schemeClr val="accent1"/>
              </a:buClr>
              <a:buFont typeface="Wingdings" panose="05000000000000000000" pitchFamily="2" charset="2"/>
              <a:buChar char="Ø"/>
            </a:pPr>
            <a:r>
              <a:rPr lang="en-US" dirty="0"/>
              <a:t>Create content that attracts potential customers and captures leads.</a:t>
            </a:r>
          </a:p>
          <a:p>
            <a:pPr marL="342900" indent="-342900">
              <a:spcBef>
                <a:spcPts val="1000"/>
              </a:spcBef>
              <a:buClr>
                <a:schemeClr val="accent1"/>
              </a:buClr>
              <a:buFont typeface="Wingdings" panose="05000000000000000000" pitchFamily="2" charset="2"/>
              <a:buChar char="Ø"/>
            </a:pPr>
            <a:r>
              <a:rPr lang="en-US" dirty="0"/>
              <a:t>Create articles and reports on trends in CRM, Cloud technology.</a:t>
            </a:r>
          </a:p>
          <a:p>
            <a:pPr marL="342900" indent="-342900">
              <a:spcBef>
                <a:spcPts val="1000"/>
              </a:spcBef>
              <a:buClr>
                <a:schemeClr val="accent1"/>
              </a:buClr>
              <a:buFont typeface="Wingdings" panose="05000000000000000000" pitchFamily="2" charset="2"/>
              <a:buChar char="Ø"/>
            </a:pPr>
            <a:r>
              <a:rPr lang="en-US" dirty="0"/>
              <a:t>Create regular blog posts addressing key topics and target keywords.</a:t>
            </a:r>
          </a:p>
          <a:p>
            <a:pPr marL="342900" indent="-342900">
              <a:spcBef>
                <a:spcPts val="1000"/>
              </a:spcBef>
              <a:buClr>
                <a:schemeClr val="accent1"/>
              </a:buClr>
              <a:buFont typeface="Wingdings" panose="05000000000000000000" pitchFamily="2" charset="2"/>
              <a:buChar char="Ø"/>
            </a:pPr>
            <a:r>
              <a:rPr lang="en-US" dirty="0"/>
              <a:t>Create case studies on how Salesforce solutions have driven success for various businesses.</a:t>
            </a:r>
          </a:p>
          <a:p>
            <a:pPr marL="342900" indent="-342900">
              <a:spcBef>
                <a:spcPts val="1000"/>
              </a:spcBef>
              <a:buClr>
                <a:schemeClr val="accent1"/>
              </a:buClr>
              <a:buFont typeface="Wingdings" panose="05000000000000000000" pitchFamily="2" charset="2"/>
              <a:buChar char="Ø"/>
            </a:pPr>
            <a:r>
              <a:rPr lang="en-US" dirty="0"/>
              <a:t>Focus on Social Media, Email </a:t>
            </a:r>
            <a:r>
              <a:rPr lang="en-US" dirty="0" err="1"/>
              <a:t>Marekting</a:t>
            </a:r>
            <a:r>
              <a:rPr lang="en-US" dirty="0"/>
              <a:t>, Partnerships.</a:t>
            </a:r>
          </a:p>
          <a:p>
            <a:pPr marL="342900" indent="-342900">
              <a:spcBef>
                <a:spcPts val="1000"/>
              </a:spcBef>
              <a:buClr>
                <a:schemeClr val="accent1"/>
              </a:buClr>
              <a:buFont typeface="Wingdings" panose="05000000000000000000" pitchFamily="2" charset="2"/>
              <a:buChar char="Ø"/>
            </a:pPr>
            <a:r>
              <a:rPr lang="en-US" dirty="0"/>
              <a:t>Release whitepapers, Blog posts, Case study, Infographics and review the content performance and adjust the strategy based on analytics and in this way we can drive meaningful business outcomes.</a:t>
            </a:r>
          </a:p>
          <a:p>
            <a:pPr>
              <a:spcBef>
                <a:spcPts val="1000"/>
              </a:spcBef>
              <a:buClr>
                <a:schemeClr val="accent1"/>
              </a:buClr>
            </a:pPr>
            <a:endParaRPr lang="en-US" dirty="0"/>
          </a:p>
          <a:p>
            <a:pPr marL="342900" indent="-342900">
              <a:spcBef>
                <a:spcPts val="1000"/>
              </a:spcBef>
              <a:buClr>
                <a:schemeClr val="accent1"/>
              </a:buClr>
              <a:buFont typeface="Wingdings" panose="05000000000000000000" pitchFamily="2" charset="2"/>
              <a:buChar char="Ø"/>
            </a:pPr>
            <a:endParaRPr lang="en-US" dirty="0"/>
          </a:p>
          <a:p>
            <a:pPr marL="457200" indent="-457200">
              <a:spcBef>
                <a:spcPts val="1000"/>
              </a:spcBef>
              <a:buClr>
                <a:srgbClr val="C00000"/>
              </a:buClr>
              <a:buFont typeface="Wingdings" panose="05000000000000000000" pitchFamily="2" charset="2"/>
              <a:buChar char="q"/>
            </a:pPr>
            <a:endParaRPr lang="en-US" sz="2800" b="1" dirty="0">
              <a:solidFill>
                <a:schemeClr val="accent1">
                  <a:lumMod val="60000"/>
                  <a:lumOff val="40000"/>
                </a:schemeClr>
              </a:solidFill>
            </a:endParaRPr>
          </a:p>
          <a:p>
            <a:pPr marL="342900" indent="-342900">
              <a:spcBef>
                <a:spcPts val="1000"/>
              </a:spcBef>
              <a:buClr>
                <a:schemeClr val="accent1"/>
              </a:buClr>
              <a:buFont typeface="Wingdings" panose="05000000000000000000" pitchFamily="2" charset="2"/>
              <a:buChar char="Ø"/>
            </a:pPr>
            <a:endParaRPr lang="en-US" dirty="0"/>
          </a:p>
          <a:p>
            <a:pPr marL="457200" indent="-457200">
              <a:buClr>
                <a:srgbClr val="C00000"/>
              </a:buClr>
              <a:buFont typeface="+mj-lt"/>
              <a:buAutoNum type="alphaLcPeriod"/>
            </a:pPr>
            <a:endParaRPr lang="en-US" dirty="0"/>
          </a:p>
          <a:p>
            <a:endParaRPr lang="en-US" dirty="0"/>
          </a:p>
        </p:txBody>
      </p:sp>
    </p:spTree>
    <p:extLst>
      <p:ext uri="{BB962C8B-B14F-4D97-AF65-F5344CB8AC3E}">
        <p14:creationId xmlns:p14="http://schemas.microsoft.com/office/powerpoint/2010/main" val="52967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 calcmode="lin" valueType="num">
                                      <p:cBhvr additive="base">
                                        <p:cTn id="1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fade">
                                      <p:cBhvr>
                                        <p:cTn id="34" dur="1000"/>
                                        <p:tgtEl>
                                          <p:spTgt spid="2">
                                            <p:txEl>
                                              <p:pRg st="4" end="4"/>
                                            </p:txEl>
                                          </p:spTgt>
                                        </p:tgtEl>
                                      </p:cBhvr>
                                    </p:animEffect>
                                    <p:anim calcmode="lin" valueType="num">
                                      <p:cBhvr>
                                        <p:cTn id="3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1000"/>
                                        <p:tgtEl>
                                          <p:spTgt spid="2">
                                            <p:txEl>
                                              <p:pRg st="7" end="7"/>
                                            </p:txEl>
                                          </p:spTgt>
                                        </p:tgtEl>
                                      </p:cBhvr>
                                    </p:animEffect>
                                    <p:anim calcmode="lin" valueType="num">
                                      <p:cBhvr>
                                        <p:cTn id="4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fade">
                                      <p:cBhvr>
                                        <p:cTn id="46" dur="1000"/>
                                        <p:tgtEl>
                                          <p:spTgt spid="2">
                                            <p:txEl>
                                              <p:pRg st="8" end="8"/>
                                            </p:txEl>
                                          </p:spTgt>
                                        </p:tgtEl>
                                      </p:cBhvr>
                                    </p:animEffect>
                                    <p:anim calcmode="lin" valueType="num">
                                      <p:cBhvr>
                                        <p:cTn id="4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1000"/>
                                        <p:tgtEl>
                                          <p:spTgt spid="2">
                                            <p:txEl>
                                              <p:pRg st="9" end="9"/>
                                            </p:txEl>
                                          </p:spTgt>
                                        </p:tgtEl>
                                      </p:cBhvr>
                                    </p:animEffect>
                                    <p:anim calcmode="lin" valueType="num">
                                      <p:cBhvr>
                                        <p:cTn id="5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
                                            <p:txEl>
                                              <p:pRg st="11" end="11"/>
                                            </p:txEl>
                                          </p:spTgt>
                                        </p:tgtEl>
                                        <p:attrNameLst>
                                          <p:attrName>style.visibility</p:attrName>
                                        </p:attrNameLst>
                                      </p:cBhvr>
                                      <p:to>
                                        <p:strVal val="visible"/>
                                      </p:to>
                                    </p:set>
                                    <p:animEffect transition="in" filter="fade">
                                      <p:cBhvr>
                                        <p:cTn id="61" dur="1000"/>
                                        <p:tgtEl>
                                          <p:spTgt spid="2">
                                            <p:txEl>
                                              <p:pRg st="11" end="11"/>
                                            </p:txEl>
                                          </p:spTgt>
                                        </p:tgtEl>
                                      </p:cBhvr>
                                    </p:animEffect>
                                    <p:anim calcmode="lin" valueType="num">
                                      <p:cBhvr>
                                        <p:cTn id="6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
                                            <p:txEl>
                                              <p:pRg st="12" end="12"/>
                                            </p:txEl>
                                          </p:spTgt>
                                        </p:tgtEl>
                                        <p:attrNameLst>
                                          <p:attrName>style.visibility</p:attrName>
                                        </p:attrNameLst>
                                      </p:cBhvr>
                                      <p:to>
                                        <p:strVal val="visible"/>
                                      </p:to>
                                    </p:set>
                                    <p:animEffect transition="in" filter="fade">
                                      <p:cBhvr>
                                        <p:cTn id="66" dur="1000"/>
                                        <p:tgtEl>
                                          <p:spTgt spid="2">
                                            <p:txEl>
                                              <p:pRg st="12" end="12"/>
                                            </p:txEl>
                                          </p:spTgt>
                                        </p:tgtEl>
                                      </p:cBhvr>
                                    </p:animEffect>
                                    <p:anim calcmode="lin" valueType="num">
                                      <p:cBhvr>
                                        <p:cTn id="67"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xEl>
                                              <p:pRg st="13" end="13"/>
                                            </p:txEl>
                                          </p:spTgt>
                                        </p:tgtEl>
                                        <p:attrNameLst>
                                          <p:attrName>style.visibility</p:attrName>
                                        </p:attrNameLst>
                                      </p:cBhvr>
                                      <p:to>
                                        <p:strVal val="visible"/>
                                      </p:to>
                                    </p:set>
                                    <p:animEffect transition="in" filter="fade">
                                      <p:cBhvr>
                                        <p:cTn id="71" dur="1000"/>
                                        <p:tgtEl>
                                          <p:spTgt spid="2">
                                            <p:txEl>
                                              <p:pRg st="13" end="13"/>
                                            </p:txEl>
                                          </p:spTgt>
                                        </p:tgtEl>
                                      </p:cBhvr>
                                    </p:animEffect>
                                    <p:anim calcmode="lin" valueType="num">
                                      <p:cBhvr>
                                        <p:cTn id="72"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C1206-C67C-4D20-85B7-95FB6D885242}"/>
              </a:ext>
            </a:extLst>
          </p:cNvPr>
          <p:cNvSpPr txBox="1"/>
          <p:nvPr/>
        </p:nvSpPr>
        <p:spPr>
          <a:xfrm>
            <a:off x="1492624" y="0"/>
            <a:ext cx="10699376" cy="9264075"/>
          </a:xfrm>
          <a:prstGeom prst="rect">
            <a:avLst/>
          </a:prstGeom>
          <a:noFill/>
        </p:spPr>
        <p:txBody>
          <a:bodyPr wrap="square" rtlCol="0">
            <a:spAutoFit/>
          </a:bodyPr>
          <a:lstStyle/>
          <a:p>
            <a:pPr marL="457200" indent="-457200">
              <a:spcBef>
                <a:spcPts val="1000"/>
              </a:spcBef>
              <a:buClr>
                <a:srgbClr val="C00000"/>
              </a:buClr>
              <a:buFont typeface="Wingdings" panose="05000000000000000000" pitchFamily="2" charset="2"/>
              <a:buChar char="v"/>
            </a:pPr>
            <a:r>
              <a:rPr lang="en-US" sz="2800" b="1" dirty="0">
                <a:solidFill>
                  <a:schemeClr val="accent1">
                    <a:lumMod val="60000"/>
                    <a:lumOff val="40000"/>
                  </a:schemeClr>
                </a:solidFill>
              </a:rPr>
              <a:t>Off – Page SEO:</a:t>
            </a:r>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Off – Page SEO Plan:</a:t>
            </a:r>
          </a:p>
          <a:p>
            <a:pPr marL="285750" indent="-285750">
              <a:spcBef>
                <a:spcPts val="1000"/>
              </a:spcBef>
              <a:buClr>
                <a:schemeClr val="accent1"/>
              </a:buClr>
              <a:buFont typeface="Wingdings" panose="05000000000000000000" pitchFamily="2" charset="2"/>
              <a:buChar char="Ø"/>
            </a:pPr>
            <a:r>
              <a:rPr lang="en-US" dirty="0" err="1"/>
              <a:t>Analyse</a:t>
            </a:r>
            <a:r>
              <a:rPr lang="en-US" dirty="0"/>
              <a:t> Backlinks , identify number of backlinks, and the quality of these links</a:t>
            </a:r>
          </a:p>
          <a:p>
            <a:pPr marL="285750" indent="-285750">
              <a:spcBef>
                <a:spcPts val="1000"/>
              </a:spcBef>
              <a:buClr>
                <a:schemeClr val="accent1"/>
              </a:buClr>
              <a:buFont typeface="Wingdings" panose="05000000000000000000" pitchFamily="2" charset="2"/>
              <a:buChar char="Ø"/>
            </a:pPr>
            <a:r>
              <a:rPr lang="en-US" dirty="0"/>
              <a:t>Check authority of linking domains, Check for any toxic or low- quality backlinks that could harm sites SEO.</a:t>
            </a:r>
          </a:p>
          <a:p>
            <a:pPr marL="285750" indent="-285750">
              <a:spcBef>
                <a:spcPts val="1000"/>
              </a:spcBef>
              <a:buClr>
                <a:schemeClr val="accent1"/>
              </a:buClr>
              <a:buFont typeface="Wingdings" panose="05000000000000000000" pitchFamily="2" charset="2"/>
              <a:buChar char="Ø"/>
            </a:pPr>
            <a:r>
              <a:rPr lang="en-US" dirty="0"/>
              <a:t>Check Competitors Backlinks, competitors can be </a:t>
            </a:r>
            <a:r>
              <a:rPr lang="en-US" dirty="0" err="1"/>
              <a:t>Hubspot,Zoho,Microsoft</a:t>
            </a:r>
            <a:r>
              <a:rPr lang="en-US" dirty="0"/>
              <a:t> Dynamics etc..</a:t>
            </a:r>
          </a:p>
          <a:p>
            <a:pPr marL="285750" indent="-285750">
              <a:spcBef>
                <a:spcPts val="1000"/>
              </a:spcBef>
              <a:buClr>
                <a:schemeClr val="accent1"/>
              </a:buClr>
              <a:buFont typeface="Wingdings" panose="05000000000000000000" pitchFamily="2" charset="2"/>
              <a:buChar char="Ø"/>
            </a:pPr>
            <a:r>
              <a:rPr lang="en-US" dirty="0"/>
              <a:t>Identify high – quality backlinks that competitors have and explore to obtain similar links.</a:t>
            </a:r>
          </a:p>
          <a:p>
            <a:pPr marL="285750" indent="-285750">
              <a:spcBef>
                <a:spcPts val="1000"/>
              </a:spcBef>
              <a:buClr>
                <a:schemeClr val="accent1"/>
              </a:buClr>
              <a:buFont typeface="Wingdings" panose="05000000000000000000" pitchFamily="2" charset="2"/>
              <a:buChar char="Ø"/>
            </a:pPr>
            <a:r>
              <a:rPr lang="en-US" dirty="0"/>
              <a:t>Review the performance of Salesforce on Social Media Presence.</a:t>
            </a:r>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Off – Page SEO Strategy:</a:t>
            </a:r>
          </a:p>
          <a:p>
            <a:pPr marL="342900" indent="-342900">
              <a:spcBef>
                <a:spcPts val="1000"/>
              </a:spcBef>
              <a:buClr>
                <a:schemeClr val="accent1"/>
              </a:buClr>
              <a:buFont typeface="Wingdings" panose="05000000000000000000" pitchFamily="2" charset="2"/>
              <a:buChar char="Ø"/>
            </a:pPr>
            <a:r>
              <a:rPr lang="en-US" dirty="0"/>
              <a:t>Focus on acquiring backlinks from reputable sites in tech and CRM</a:t>
            </a:r>
          </a:p>
          <a:p>
            <a:pPr marL="342900" indent="-342900">
              <a:spcBef>
                <a:spcPts val="1000"/>
              </a:spcBef>
              <a:buClr>
                <a:schemeClr val="accent1"/>
              </a:buClr>
              <a:buFont typeface="Wingdings" panose="05000000000000000000" pitchFamily="2" charset="2"/>
              <a:buChar char="Ø"/>
            </a:pPr>
            <a:r>
              <a:rPr lang="en-US" dirty="0"/>
              <a:t>Ensure Salesforce is listed in high quality forums</a:t>
            </a:r>
          </a:p>
          <a:p>
            <a:pPr marL="342900" indent="-342900">
              <a:spcBef>
                <a:spcPts val="1000"/>
              </a:spcBef>
              <a:buClr>
                <a:schemeClr val="accent1"/>
              </a:buClr>
              <a:buFont typeface="Wingdings" panose="05000000000000000000" pitchFamily="2" charset="2"/>
              <a:buChar char="Ø"/>
            </a:pPr>
            <a:r>
              <a:rPr lang="en-US" dirty="0"/>
              <a:t>Work on press releases on major product updates and company milestones</a:t>
            </a:r>
          </a:p>
          <a:p>
            <a:pPr marL="342900" indent="-342900">
              <a:spcBef>
                <a:spcPts val="1000"/>
              </a:spcBef>
              <a:buClr>
                <a:schemeClr val="accent1"/>
              </a:buClr>
              <a:buFont typeface="Wingdings" panose="05000000000000000000" pitchFamily="2" charset="2"/>
              <a:buChar char="Ø"/>
            </a:pPr>
            <a:r>
              <a:rPr lang="en-US" dirty="0"/>
              <a:t>Work with bloggers and journalists to work on Salesforce content and case studies</a:t>
            </a:r>
          </a:p>
          <a:p>
            <a:pPr marL="342900" indent="-342900">
              <a:spcBef>
                <a:spcPts val="1000"/>
              </a:spcBef>
              <a:buClr>
                <a:schemeClr val="accent1"/>
              </a:buClr>
              <a:buFont typeface="Wingdings" panose="05000000000000000000" pitchFamily="2" charset="2"/>
              <a:buChar char="Ø"/>
            </a:pPr>
            <a:r>
              <a:rPr lang="en-US" dirty="0"/>
              <a:t>Partner with local businesses and </a:t>
            </a:r>
            <a:r>
              <a:rPr lang="en-US" dirty="0" err="1"/>
              <a:t>oragnisations</a:t>
            </a:r>
            <a:r>
              <a:rPr lang="en-US" dirty="0"/>
              <a:t> for mutual promotions and backlinks</a:t>
            </a:r>
          </a:p>
          <a:p>
            <a:pPr marL="342900" indent="-342900">
              <a:spcBef>
                <a:spcPts val="1000"/>
              </a:spcBef>
              <a:buClr>
                <a:schemeClr val="accent1"/>
              </a:buClr>
              <a:buFont typeface="Wingdings" panose="05000000000000000000" pitchFamily="2" charset="2"/>
              <a:buChar char="Ø"/>
            </a:pPr>
            <a:r>
              <a:rPr lang="en-US" dirty="0"/>
              <a:t>Regularly check and respond to reviews on various platforms to maintain positive brand image </a:t>
            </a:r>
          </a:p>
          <a:p>
            <a:pPr marL="285750" indent="-285750">
              <a:spcBef>
                <a:spcPts val="1000"/>
              </a:spcBef>
              <a:buClr>
                <a:schemeClr val="accent1"/>
              </a:buClr>
              <a:buFont typeface="Wingdings" panose="05000000000000000000" pitchFamily="2" charset="2"/>
              <a:buChar char="Ø"/>
            </a:pPr>
            <a:endParaRPr lang="en-US" dirty="0"/>
          </a:p>
          <a:p>
            <a:pPr marL="285750" indent="-285750">
              <a:spcBef>
                <a:spcPts val="1000"/>
              </a:spcBef>
              <a:buClr>
                <a:schemeClr val="accent1"/>
              </a:buClr>
              <a:buFont typeface="Wingdings" panose="05000000000000000000" pitchFamily="2" charset="2"/>
              <a:buChar char="Ø"/>
            </a:pPr>
            <a:endParaRPr lang="en-US" dirty="0"/>
          </a:p>
          <a:p>
            <a:pPr marL="342900" indent="-342900">
              <a:spcBef>
                <a:spcPts val="1000"/>
              </a:spcBef>
              <a:buClr>
                <a:schemeClr val="accent1"/>
              </a:buClr>
              <a:buFont typeface="Wingdings" panose="05000000000000000000" pitchFamily="2" charset="2"/>
              <a:buChar char="Ø"/>
            </a:pPr>
            <a:endParaRPr lang="en-US" dirty="0"/>
          </a:p>
          <a:p>
            <a:pPr marL="457200" indent="-457200">
              <a:spcBef>
                <a:spcPts val="1000"/>
              </a:spcBef>
              <a:buClr>
                <a:srgbClr val="C00000"/>
              </a:buClr>
              <a:buFont typeface="Wingdings" panose="05000000000000000000" pitchFamily="2" charset="2"/>
              <a:buChar char="q"/>
            </a:pPr>
            <a:endParaRPr lang="en-US" sz="2800" b="1" dirty="0">
              <a:solidFill>
                <a:schemeClr val="accent1">
                  <a:lumMod val="60000"/>
                  <a:lumOff val="40000"/>
                </a:schemeClr>
              </a:solidFill>
            </a:endParaRPr>
          </a:p>
          <a:p>
            <a:pPr marL="342900" indent="-342900">
              <a:spcBef>
                <a:spcPts val="1000"/>
              </a:spcBef>
              <a:buClr>
                <a:schemeClr val="accent1"/>
              </a:buClr>
              <a:buFont typeface="Wingdings" panose="05000000000000000000" pitchFamily="2" charset="2"/>
              <a:buChar char="Ø"/>
            </a:pPr>
            <a:endParaRPr lang="en-US" dirty="0"/>
          </a:p>
          <a:p>
            <a:pPr marL="457200" indent="-457200">
              <a:buClr>
                <a:srgbClr val="C00000"/>
              </a:buClr>
              <a:buFont typeface="+mj-lt"/>
              <a:buAutoNum type="alphaLcPeriod"/>
            </a:pPr>
            <a:endParaRPr lang="en-US" dirty="0"/>
          </a:p>
          <a:p>
            <a:endParaRPr lang="en-US" dirty="0"/>
          </a:p>
        </p:txBody>
      </p:sp>
    </p:spTree>
    <p:extLst>
      <p:ext uri="{BB962C8B-B14F-4D97-AF65-F5344CB8AC3E}">
        <p14:creationId xmlns:p14="http://schemas.microsoft.com/office/powerpoint/2010/main" val="33073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 calcmode="lin" valueType="num">
                                      <p:cBhvr additive="base">
                                        <p:cTn id="1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500"/>
                                        <p:tgtEl>
                                          <p:spTgt spid="2">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500"/>
                                        <p:tgtEl>
                                          <p:spTgt spid="2">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fade">
                                      <p:cBhvr>
                                        <p:cTn id="48" dur="500"/>
                                        <p:tgtEl>
                                          <p:spTgt spid="2">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Effect transition="in" filter="fade">
                                      <p:cBhvr>
                                        <p:cTn id="51" dur="500"/>
                                        <p:tgtEl>
                                          <p:spTgt spid="2">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fade">
                                      <p:cBhvr>
                                        <p:cTn id="54" dur="500"/>
                                        <p:tgtEl>
                                          <p:spTgt spid="2">
                                            <p:txEl>
                                              <p:pRg st="12" end="1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fade">
                                      <p:cBhvr>
                                        <p:cTn id="5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C1206-C67C-4D20-85B7-95FB6D885242}"/>
              </a:ext>
            </a:extLst>
          </p:cNvPr>
          <p:cNvSpPr txBox="1"/>
          <p:nvPr/>
        </p:nvSpPr>
        <p:spPr>
          <a:xfrm>
            <a:off x="1492624" y="1586753"/>
            <a:ext cx="10699376" cy="5858014"/>
          </a:xfrm>
          <a:prstGeom prst="rect">
            <a:avLst/>
          </a:prstGeom>
          <a:noFill/>
        </p:spPr>
        <p:txBody>
          <a:bodyPr wrap="square" rtlCol="0">
            <a:spAutoFit/>
          </a:bodyPr>
          <a:lstStyle/>
          <a:p>
            <a:pPr marL="457200" indent="-457200">
              <a:spcBef>
                <a:spcPts val="1000"/>
              </a:spcBef>
              <a:buClr>
                <a:srgbClr val="C00000"/>
              </a:buClr>
              <a:buFont typeface="Wingdings" panose="05000000000000000000" pitchFamily="2" charset="2"/>
              <a:buChar char="v"/>
            </a:pPr>
            <a:r>
              <a:rPr lang="en-US" sz="2800" b="1" dirty="0">
                <a:solidFill>
                  <a:schemeClr val="accent1">
                    <a:lumMod val="60000"/>
                    <a:lumOff val="40000"/>
                  </a:schemeClr>
                </a:solidFill>
              </a:rPr>
              <a:t>Project Conclusion:</a:t>
            </a:r>
          </a:p>
          <a:p>
            <a:pPr marL="342900" indent="-342900">
              <a:spcBef>
                <a:spcPts val="1000"/>
              </a:spcBef>
              <a:buClr>
                <a:schemeClr val="accent1"/>
              </a:buClr>
              <a:buFont typeface="Wingdings" panose="05000000000000000000" pitchFamily="2" charset="2"/>
              <a:buChar char="Ø"/>
            </a:pPr>
            <a:r>
              <a:rPr lang="en-US" dirty="0"/>
              <a:t>The SEO audit of Salesforce.in reveals a strong online presence with solid backlink quality but highlights opportunities for improvement. </a:t>
            </a:r>
          </a:p>
          <a:p>
            <a:pPr marL="342900" indent="-342900">
              <a:spcBef>
                <a:spcPts val="1000"/>
              </a:spcBef>
              <a:buClr>
                <a:schemeClr val="accent1"/>
              </a:buClr>
              <a:buFont typeface="Wingdings" panose="05000000000000000000" pitchFamily="2" charset="2"/>
              <a:buChar char="Ø"/>
            </a:pPr>
            <a:r>
              <a:rPr lang="en-US" dirty="0"/>
              <a:t>Current strategies show effective social media engagement, yet there is room to enhance backlink acquisition and local SEO efforts.</a:t>
            </a:r>
          </a:p>
          <a:p>
            <a:pPr marL="342900" indent="-342900">
              <a:spcBef>
                <a:spcPts val="1000"/>
              </a:spcBef>
              <a:buClr>
                <a:schemeClr val="accent1"/>
              </a:buClr>
              <a:buFont typeface="Wingdings" panose="05000000000000000000" pitchFamily="2" charset="2"/>
              <a:buChar char="Ø"/>
            </a:pPr>
            <a:r>
              <a:rPr lang="en-US" dirty="0"/>
              <a:t> Competitor analysis indicates potential for gaining high-quality backlinks through guest blogging and content syndication. </a:t>
            </a:r>
          </a:p>
          <a:p>
            <a:pPr marL="342900" indent="-342900">
              <a:spcBef>
                <a:spcPts val="1000"/>
              </a:spcBef>
              <a:buClr>
                <a:schemeClr val="accent1"/>
              </a:buClr>
              <a:buFont typeface="Wingdings" panose="05000000000000000000" pitchFamily="2" charset="2"/>
              <a:buChar char="Ø"/>
            </a:pPr>
            <a:r>
              <a:rPr lang="en-US" dirty="0"/>
              <a:t>To further boost visibility, focusing on influencer collaborations and reputation management. </a:t>
            </a:r>
          </a:p>
          <a:p>
            <a:pPr marL="342900" indent="-342900">
              <a:spcBef>
                <a:spcPts val="1000"/>
              </a:spcBef>
              <a:buClr>
                <a:schemeClr val="accent1"/>
              </a:buClr>
              <a:buFont typeface="Wingdings" panose="05000000000000000000" pitchFamily="2" charset="2"/>
              <a:buChar char="Ø"/>
            </a:pPr>
            <a:r>
              <a:rPr lang="en-US" dirty="0"/>
              <a:t>Overall, </a:t>
            </a:r>
            <a:r>
              <a:rPr lang="en-US" dirty="0" err="1"/>
              <a:t>Salesforce.in’s</a:t>
            </a:r>
            <a:r>
              <a:rPr lang="en-US" dirty="0"/>
              <a:t> SEO strategy is robust, with targeted optimizations needed to maintain and enhance its competitive edge.</a:t>
            </a:r>
          </a:p>
          <a:p>
            <a:pPr marL="342900" indent="-342900">
              <a:spcBef>
                <a:spcPts val="1000"/>
              </a:spcBef>
              <a:buClr>
                <a:schemeClr val="accent1"/>
              </a:buClr>
              <a:buFont typeface="Wingdings" panose="05000000000000000000" pitchFamily="2" charset="2"/>
              <a:buChar char="Ø"/>
            </a:pPr>
            <a:endParaRPr lang="en-US" dirty="0"/>
          </a:p>
          <a:p>
            <a:pPr marL="457200" indent="-457200">
              <a:spcBef>
                <a:spcPts val="1000"/>
              </a:spcBef>
              <a:buClr>
                <a:srgbClr val="C00000"/>
              </a:buClr>
              <a:buFont typeface="Wingdings" panose="05000000000000000000" pitchFamily="2" charset="2"/>
              <a:buChar char="q"/>
            </a:pPr>
            <a:endParaRPr lang="en-US" sz="2800" b="1" dirty="0">
              <a:solidFill>
                <a:schemeClr val="accent1">
                  <a:lumMod val="60000"/>
                  <a:lumOff val="40000"/>
                </a:schemeClr>
              </a:solidFill>
            </a:endParaRPr>
          </a:p>
          <a:p>
            <a:pPr marL="342900" indent="-342900">
              <a:spcBef>
                <a:spcPts val="1000"/>
              </a:spcBef>
              <a:buClr>
                <a:schemeClr val="accent1"/>
              </a:buClr>
              <a:buFont typeface="Wingdings" panose="05000000000000000000" pitchFamily="2" charset="2"/>
              <a:buChar char="Ø"/>
            </a:pPr>
            <a:endParaRPr lang="en-US" dirty="0"/>
          </a:p>
          <a:p>
            <a:pPr marL="457200" indent="-457200">
              <a:buClr>
                <a:srgbClr val="C00000"/>
              </a:buClr>
              <a:buFont typeface="+mj-lt"/>
              <a:buAutoNum type="alphaLcPeriod"/>
            </a:pPr>
            <a:endParaRPr lang="en-US" dirty="0"/>
          </a:p>
          <a:p>
            <a:endParaRPr lang="en-US" dirty="0"/>
          </a:p>
        </p:txBody>
      </p:sp>
    </p:spTree>
    <p:extLst>
      <p:ext uri="{BB962C8B-B14F-4D97-AF65-F5344CB8AC3E}">
        <p14:creationId xmlns:p14="http://schemas.microsoft.com/office/powerpoint/2010/main" val="36556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down)">
                                      <p:cBhvr>
                                        <p:cTn id="14" dur="500"/>
                                        <p:tgtEl>
                                          <p:spTgt spid="2">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0A5089-9487-4A2A-95F0-20492CE0A0CE}"/>
              </a:ext>
            </a:extLst>
          </p:cNvPr>
          <p:cNvSpPr/>
          <p:nvPr/>
        </p:nvSpPr>
        <p:spPr>
          <a:xfrm>
            <a:off x="4272426" y="2967335"/>
            <a:ext cx="3647152"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238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6385-9CC6-4A63-82D3-D48B0541EF75}"/>
              </a:ext>
            </a:extLst>
          </p:cNvPr>
          <p:cNvSpPr>
            <a:spLocks noGrp="1"/>
          </p:cNvSpPr>
          <p:nvPr>
            <p:ph type="title"/>
          </p:nvPr>
        </p:nvSpPr>
        <p:spPr>
          <a:xfrm>
            <a:off x="1586753" y="23475"/>
            <a:ext cx="8911687" cy="1280890"/>
          </a:xfrm>
        </p:spPr>
        <p:txBody>
          <a:bodyPr/>
          <a:lstStyle/>
          <a:p>
            <a:r>
              <a:rPr lang="en-US" b="1" dirty="0">
                <a:solidFill>
                  <a:schemeClr val="accent2">
                    <a:lumMod val="75000"/>
                  </a:schemeClr>
                </a:solidFill>
              </a:rPr>
              <a:t>Salesforce</a:t>
            </a:r>
          </a:p>
        </p:txBody>
      </p:sp>
      <p:sp>
        <p:nvSpPr>
          <p:cNvPr id="3" name="Content Placeholder 2">
            <a:extLst>
              <a:ext uri="{FF2B5EF4-FFF2-40B4-BE49-F238E27FC236}">
                <a16:creationId xmlns:a16="http://schemas.microsoft.com/office/drawing/2014/main" id="{EE250DE5-B05C-404E-B562-5A2D93EAD419}"/>
              </a:ext>
            </a:extLst>
          </p:cNvPr>
          <p:cNvSpPr>
            <a:spLocks noGrp="1"/>
          </p:cNvSpPr>
          <p:nvPr>
            <p:ph idx="1"/>
          </p:nvPr>
        </p:nvSpPr>
        <p:spPr>
          <a:xfrm>
            <a:off x="1586753" y="663919"/>
            <a:ext cx="10273553" cy="6059609"/>
          </a:xfrm>
        </p:spPr>
        <p:txBody>
          <a:bodyPr>
            <a:normAutofit lnSpcReduction="10000"/>
          </a:bodyPr>
          <a:lstStyle/>
          <a:p>
            <a:pPr>
              <a:buFont typeface="Wingdings" panose="05000000000000000000" pitchFamily="2" charset="2"/>
              <a:buChar char="Ø"/>
            </a:pPr>
            <a:r>
              <a:rPr lang="en-US" dirty="0"/>
              <a:t>We are going to work on Salesforce Company (</a:t>
            </a:r>
            <a:r>
              <a:rPr lang="en-US" dirty="0">
                <a:hlinkClick r:id="rId2"/>
              </a:rPr>
              <a:t>https://www.salesforce.com/in/</a:t>
            </a:r>
            <a:r>
              <a:rPr lang="en-US" dirty="0"/>
              <a:t>) for this SEO Audit Project.</a:t>
            </a:r>
          </a:p>
          <a:p>
            <a:pPr marL="0" indent="0">
              <a:buNone/>
            </a:pPr>
            <a:endParaRPr lang="en-US" dirty="0"/>
          </a:p>
          <a:p>
            <a:pPr>
              <a:buFont typeface="Wingdings" panose="05000000000000000000" pitchFamily="2" charset="2"/>
              <a:buChar char="v"/>
            </a:pPr>
            <a:r>
              <a:rPr lang="en-US" sz="2400" b="1" dirty="0">
                <a:solidFill>
                  <a:schemeClr val="accent1">
                    <a:lumMod val="60000"/>
                    <a:lumOff val="40000"/>
                  </a:schemeClr>
                </a:solidFill>
              </a:rPr>
              <a:t>Objective:</a:t>
            </a:r>
          </a:p>
          <a:p>
            <a:pPr fontAlgn="base">
              <a:buFont typeface="Wingdings" panose="05000000000000000000" pitchFamily="2" charset="2"/>
              <a:buChar char="Ø"/>
            </a:pPr>
            <a:r>
              <a:rPr lang="en-US" dirty="0"/>
              <a:t>This project focuses on identifying and addressing SEO issues, implementing best practices, and improving the site's visibility and ranking on search engines.</a:t>
            </a:r>
          </a:p>
          <a:p>
            <a:pPr marL="0" indent="0" fontAlgn="base">
              <a:buNone/>
            </a:pPr>
            <a:endParaRPr lang="en-US" dirty="0"/>
          </a:p>
          <a:p>
            <a:pPr>
              <a:buFont typeface="Wingdings" panose="05000000000000000000" pitchFamily="2" charset="2"/>
              <a:buChar char="v"/>
            </a:pPr>
            <a:r>
              <a:rPr lang="en-US" sz="2400" b="1" dirty="0">
                <a:solidFill>
                  <a:schemeClr val="accent1">
                    <a:lumMod val="60000"/>
                    <a:lumOff val="40000"/>
                  </a:schemeClr>
                </a:solidFill>
              </a:rPr>
              <a:t>About the Company:</a:t>
            </a:r>
          </a:p>
          <a:p>
            <a:pPr>
              <a:buFont typeface="Wingdings" panose="05000000000000000000" pitchFamily="2" charset="2"/>
              <a:buChar char="Ø"/>
            </a:pPr>
            <a:r>
              <a:rPr lang="en-US" b="1" dirty="0"/>
              <a:t>Salesforce</a:t>
            </a:r>
            <a:r>
              <a:rPr lang="en-US" dirty="0"/>
              <a:t>, founded in 1999 by Marc Benioff and Parker Harris, is a leading cloud-based software company based in San Francisco. It revolutionized the customer relationship management (CRM) software market. Salesforce's core CRM product enables businesses to manage customer interactions, streamline processes, and boost profitability.</a:t>
            </a:r>
          </a:p>
          <a:p>
            <a:pPr>
              <a:buFont typeface="Wingdings" panose="05000000000000000000" pitchFamily="2" charset="2"/>
              <a:buChar char="Ø"/>
            </a:pPr>
            <a:endParaRPr lang="en-US" dirty="0"/>
          </a:p>
          <a:p>
            <a:pPr>
              <a:buFont typeface="Wingdings" panose="05000000000000000000" pitchFamily="2" charset="2"/>
              <a:buChar char="Ø"/>
            </a:pPr>
            <a:r>
              <a:rPr lang="en-US" b="1" dirty="0"/>
              <a:t>Global Presence:</a:t>
            </a:r>
            <a:r>
              <a:rPr lang="en-US" dirty="0"/>
              <a:t> Salesforce operates globally, with a strong footprint across North America, Europe, Asia-Pacific, Latin America, and the Middle East. It serves a wide range of industries, including finance, healthcare, retail, and government. Supported by an extensive partner network and global data centers, Salesforce provides localized solutions and robust customer support worldwide.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8177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arn(inVertical)">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1FE6-1BA1-4C3F-9224-015EC4BE8840}"/>
              </a:ext>
            </a:extLst>
          </p:cNvPr>
          <p:cNvSpPr>
            <a:spLocks noGrp="1"/>
          </p:cNvSpPr>
          <p:nvPr>
            <p:ph type="title"/>
          </p:nvPr>
        </p:nvSpPr>
        <p:spPr>
          <a:xfrm>
            <a:off x="1503713" y="126568"/>
            <a:ext cx="8911687" cy="1280890"/>
          </a:xfrm>
        </p:spPr>
        <p:txBody>
          <a:bodyPr>
            <a:normAutofit/>
          </a:bodyPr>
          <a:lstStyle/>
          <a:p>
            <a:pPr marL="342900" indent="-342900">
              <a:spcBef>
                <a:spcPts val="1000"/>
              </a:spcBef>
              <a:buClr>
                <a:schemeClr val="accent1"/>
              </a:buClr>
              <a:buFont typeface="Wingdings" panose="05000000000000000000" pitchFamily="2" charset="2"/>
              <a:buChar char="v"/>
            </a:pPr>
            <a:r>
              <a:rPr lang="en-US" sz="2800" b="1" dirty="0">
                <a:solidFill>
                  <a:schemeClr val="accent1">
                    <a:lumMod val="60000"/>
                    <a:lumOff val="40000"/>
                  </a:schemeClr>
                </a:solidFill>
                <a:latin typeface="+mn-lt"/>
                <a:ea typeface="+mn-ea"/>
                <a:cs typeface="+mn-cs"/>
              </a:rPr>
              <a:t>Salesforce Products :</a:t>
            </a:r>
          </a:p>
        </p:txBody>
      </p:sp>
      <p:sp>
        <p:nvSpPr>
          <p:cNvPr id="3" name="Content Placeholder 2">
            <a:extLst>
              <a:ext uri="{FF2B5EF4-FFF2-40B4-BE49-F238E27FC236}">
                <a16:creationId xmlns:a16="http://schemas.microsoft.com/office/drawing/2014/main" id="{B271F714-F14D-4AD0-89BA-265844628E7C}"/>
              </a:ext>
            </a:extLst>
          </p:cNvPr>
          <p:cNvSpPr>
            <a:spLocks noGrp="1"/>
          </p:cNvSpPr>
          <p:nvPr>
            <p:ph idx="1"/>
          </p:nvPr>
        </p:nvSpPr>
        <p:spPr>
          <a:xfrm>
            <a:off x="1503713" y="767013"/>
            <a:ext cx="10410265" cy="5964419"/>
          </a:xfrm>
        </p:spPr>
        <p:txBody>
          <a:bodyPr>
            <a:normAutofit fontScale="92500" lnSpcReduction="20000"/>
          </a:bodyPr>
          <a:lstStyle/>
          <a:p>
            <a:r>
              <a:rPr lang="en-US" sz="2400" dirty="0">
                <a:solidFill>
                  <a:schemeClr val="tx1">
                    <a:lumMod val="95000"/>
                    <a:lumOff val="5000"/>
                  </a:schemeClr>
                </a:solidFill>
                <a:latin typeface="Bahnschrift Light Condensed" panose="020B0502040204020203" pitchFamily="34" charset="0"/>
              </a:rPr>
              <a:t>Salesforce's broad range of services enables businesses to manage every aspect of their customer interactions, from sales and marketing to customer service and analytics. The company's deep integration of AI, extensive partner ecosystem, and focus on innovation have made it a leader in cloud-based enterprise solutions.</a:t>
            </a:r>
          </a:p>
          <a:p>
            <a:pPr marL="0" indent="0">
              <a:buNone/>
            </a:pPr>
            <a:endParaRPr lang="en-US" dirty="0"/>
          </a:p>
          <a:p>
            <a:pPr>
              <a:buFont typeface="Wingdings" panose="05000000000000000000" pitchFamily="2" charset="2"/>
              <a:buChar char="Ø"/>
            </a:pPr>
            <a:r>
              <a:rPr lang="en-US" sz="2200" dirty="0">
                <a:latin typeface="Bahnschrift Light" panose="020B0502040204020203" pitchFamily="34" charset="0"/>
              </a:rPr>
              <a:t>Sales Cloud</a:t>
            </a:r>
          </a:p>
          <a:p>
            <a:pPr>
              <a:buFont typeface="Wingdings" panose="05000000000000000000" pitchFamily="2" charset="2"/>
              <a:buChar char="Ø"/>
            </a:pPr>
            <a:r>
              <a:rPr lang="en-US" sz="2200" dirty="0">
                <a:latin typeface="Bahnschrift Light" panose="020B0502040204020203" pitchFamily="34" charset="0"/>
              </a:rPr>
              <a:t>Service Cloud</a:t>
            </a:r>
          </a:p>
          <a:p>
            <a:pPr>
              <a:buFont typeface="Wingdings" panose="05000000000000000000" pitchFamily="2" charset="2"/>
              <a:buChar char="Ø"/>
            </a:pPr>
            <a:r>
              <a:rPr lang="en-US" sz="2200" dirty="0">
                <a:latin typeface="Bahnschrift Light" panose="020B0502040204020203" pitchFamily="34" charset="0"/>
              </a:rPr>
              <a:t>Marketing Cloud</a:t>
            </a:r>
          </a:p>
          <a:p>
            <a:pPr>
              <a:buFont typeface="Wingdings" panose="05000000000000000000" pitchFamily="2" charset="2"/>
              <a:buChar char="Ø"/>
            </a:pPr>
            <a:r>
              <a:rPr lang="en-US" sz="2200" dirty="0">
                <a:latin typeface="Bahnschrift Light" panose="020B0502040204020203" pitchFamily="34" charset="0"/>
              </a:rPr>
              <a:t>Commerce Cloud</a:t>
            </a:r>
          </a:p>
          <a:p>
            <a:pPr>
              <a:buFont typeface="Wingdings" panose="05000000000000000000" pitchFamily="2" charset="2"/>
              <a:buChar char="Ø"/>
            </a:pPr>
            <a:r>
              <a:rPr lang="en-US" sz="2200" dirty="0">
                <a:latin typeface="Bahnschrift Light" panose="020B0502040204020203" pitchFamily="34" charset="0"/>
              </a:rPr>
              <a:t>Experience Cloud</a:t>
            </a:r>
          </a:p>
          <a:p>
            <a:pPr>
              <a:buFont typeface="Wingdings" panose="05000000000000000000" pitchFamily="2" charset="2"/>
              <a:buChar char="Ø"/>
            </a:pPr>
            <a:r>
              <a:rPr lang="en-US" sz="2200" dirty="0">
                <a:latin typeface="Bahnschrift Light" panose="020B0502040204020203" pitchFamily="34" charset="0"/>
              </a:rPr>
              <a:t>Analytics Cloud (Tableau CRM)</a:t>
            </a:r>
          </a:p>
          <a:p>
            <a:pPr>
              <a:buFont typeface="Wingdings" panose="05000000000000000000" pitchFamily="2" charset="2"/>
              <a:buChar char="Ø"/>
            </a:pPr>
            <a:r>
              <a:rPr lang="en-US" sz="2200" dirty="0">
                <a:latin typeface="Bahnschrift Light" panose="020B0502040204020203" pitchFamily="34" charset="0"/>
              </a:rPr>
              <a:t>Integration Cloud</a:t>
            </a:r>
          </a:p>
          <a:p>
            <a:pPr>
              <a:buFont typeface="Wingdings" panose="05000000000000000000" pitchFamily="2" charset="2"/>
              <a:buChar char="Ø"/>
            </a:pPr>
            <a:r>
              <a:rPr lang="en-US" sz="2200" dirty="0">
                <a:latin typeface="Bahnschrift Light" panose="020B0502040204020203" pitchFamily="34" charset="0"/>
              </a:rPr>
              <a:t>Einstein AI</a:t>
            </a:r>
          </a:p>
          <a:p>
            <a:pPr>
              <a:buFont typeface="Wingdings" panose="05000000000000000000" pitchFamily="2" charset="2"/>
              <a:buChar char="Ø"/>
            </a:pPr>
            <a:r>
              <a:rPr lang="en-US" sz="2200" dirty="0">
                <a:latin typeface="Bahnschrift Light" panose="020B0502040204020203" pitchFamily="34" charset="0"/>
              </a:rPr>
              <a:t>AppExchange</a:t>
            </a:r>
          </a:p>
          <a:p>
            <a:pPr>
              <a:buFont typeface="Wingdings" panose="05000000000000000000" pitchFamily="2" charset="2"/>
              <a:buChar char="Ø"/>
            </a:pPr>
            <a:r>
              <a:rPr lang="en-US" sz="2200" dirty="0">
                <a:latin typeface="Bahnschrift Light" panose="020B0502040204020203" pitchFamily="34" charset="0"/>
              </a:rPr>
              <a:t>Platform (Heroku and Salesforce Platform)</a:t>
            </a:r>
          </a:p>
          <a:p>
            <a:pPr>
              <a:buFont typeface="Wingdings" panose="05000000000000000000" pitchFamily="2" charset="2"/>
              <a:buChar char="Ø"/>
            </a:pPr>
            <a:r>
              <a:rPr lang="en-US" sz="2200" dirty="0">
                <a:latin typeface="Bahnschrift Light" panose="020B0502040204020203" pitchFamily="34" charset="0"/>
              </a:rPr>
              <a:t>MuleSoft</a:t>
            </a:r>
          </a:p>
          <a:p>
            <a:pPr>
              <a:buFont typeface="Wingdings" panose="05000000000000000000" pitchFamily="2" charset="2"/>
              <a:buChar char="Ø"/>
            </a:pPr>
            <a:r>
              <a:rPr lang="en-US" sz="2200" dirty="0">
                <a:latin typeface="Bahnschrift Light" panose="020B0502040204020203" pitchFamily="34" charset="0"/>
              </a:rPr>
              <a:t>Quip</a:t>
            </a:r>
          </a:p>
        </p:txBody>
      </p:sp>
    </p:spTree>
    <p:extLst>
      <p:ext uri="{BB962C8B-B14F-4D97-AF65-F5344CB8AC3E}">
        <p14:creationId xmlns:p14="http://schemas.microsoft.com/office/powerpoint/2010/main" val="27949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arn(inVertical)">
                                      <p:cBhvr>
                                        <p:cTn id="34" dur="500"/>
                                        <p:tgtEl>
                                          <p:spTgt spid="3">
                                            <p:txEl>
                                              <p:pRg st="8" end="8"/>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arn(inVertical)">
                                      <p:cBhvr>
                                        <p:cTn id="43" dur="500"/>
                                        <p:tgtEl>
                                          <p:spTgt spid="3">
                                            <p:txEl>
                                              <p:pRg st="11" end="1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barn(inVertical)">
                                      <p:cBhvr>
                                        <p:cTn id="46" dur="500"/>
                                        <p:tgtEl>
                                          <p:spTgt spid="3">
                                            <p:txEl>
                                              <p:pRg st="12" end="1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barn(inVertical)">
                                      <p:cBhvr>
                                        <p:cTn id="4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9193-951F-4DC1-B961-799BAB6139CB}"/>
              </a:ext>
            </a:extLst>
          </p:cNvPr>
          <p:cNvSpPr>
            <a:spLocks noGrp="1"/>
          </p:cNvSpPr>
          <p:nvPr>
            <p:ph type="title"/>
          </p:nvPr>
        </p:nvSpPr>
        <p:spPr>
          <a:xfrm>
            <a:off x="1517160" y="927100"/>
            <a:ext cx="8911687" cy="1280890"/>
          </a:xfrm>
        </p:spPr>
        <p:txBody>
          <a:bodyPr>
            <a:normAutofit/>
          </a:bodyPr>
          <a:lstStyle/>
          <a:p>
            <a:pPr marL="342900" indent="-342900">
              <a:spcBef>
                <a:spcPts val="1000"/>
              </a:spcBef>
              <a:buClr>
                <a:schemeClr val="accent1"/>
              </a:buClr>
              <a:buFont typeface="Wingdings" panose="05000000000000000000" pitchFamily="2" charset="2"/>
              <a:buChar char="v"/>
            </a:pPr>
            <a:r>
              <a:rPr lang="en-US" sz="2800" b="1" dirty="0">
                <a:solidFill>
                  <a:schemeClr val="accent1">
                    <a:lumMod val="60000"/>
                    <a:lumOff val="40000"/>
                  </a:schemeClr>
                </a:solidFill>
                <a:latin typeface="+mn-lt"/>
                <a:ea typeface="+mn-ea"/>
                <a:cs typeface="+mn-cs"/>
              </a:rPr>
              <a:t>Initial Audit:</a:t>
            </a:r>
            <a:br>
              <a:rPr lang="en-US" b="1" dirty="0">
                <a:solidFill>
                  <a:schemeClr val="accent1">
                    <a:lumMod val="60000"/>
                    <a:lumOff val="40000"/>
                  </a:schemeClr>
                </a:solidFill>
                <a:latin typeface="+mn-lt"/>
                <a:ea typeface="+mn-ea"/>
                <a:cs typeface="+mn-cs"/>
              </a:rPr>
            </a:br>
            <a:endParaRPr lang="en-US" b="1" dirty="0">
              <a:solidFill>
                <a:schemeClr val="accent1">
                  <a:lumMod val="60000"/>
                  <a:lumOff val="40000"/>
                </a:schemeClr>
              </a:solidFill>
              <a:latin typeface="+mn-lt"/>
              <a:ea typeface="+mn-ea"/>
              <a:cs typeface="+mn-cs"/>
            </a:endParaRPr>
          </a:p>
        </p:txBody>
      </p:sp>
      <p:sp>
        <p:nvSpPr>
          <p:cNvPr id="3" name="Content Placeholder 2">
            <a:extLst>
              <a:ext uri="{FF2B5EF4-FFF2-40B4-BE49-F238E27FC236}">
                <a16:creationId xmlns:a16="http://schemas.microsoft.com/office/drawing/2014/main" id="{F28A1D55-E073-4E43-92CD-DE488D09DCAA}"/>
              </a:ext>
            </a:extLst>
          </p:cNvPr>
          <p:cNvSpPr>
            <a:spLocks noGrp="1"/>
          </p:cNvSpPr>
          <p:nvPr>
            <p:ph idx="1"/>
          </p:nvPr>
        </p:nvSpPr>
        <p:spPr>
          <a:xfrm>
            <a:off x="1517160" y="1676400"/>
            <a:ext cx="10410380" cy="6349999"/>
          </a:xfrm>
        </p:spPr>
        <p:txBody>
          <a:bodyPr>
            <a:normAutofit/>
          </a:bodyPr>
          <a:lstStyle/>
          <a:p>
            <a:pP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Current Performance:</a:t>
            </a:r>
          </a:p>
          <a:p>
            <a:pPr>
              <a:buFont typeface="Wingdings" panose="05000000000000000000" pitchFamily="2" charset="2"/>
              <a:buChar char="Ø"/>
            </a:pPr>
            <a:r>
              <a:rPr lang="en-US" sz="2000" dirty="0"/>
              <a:t>All CSS files appear to be minified.</a:t>
            </a:r>
          </a:p>
          <a:p>
            <a:pPr fontAlgn="auto">
              <a:buFont typeface="Wingdings" panose="05000000000000000000" pitchFamily="2" charset="2"/>
              <a:buChar char="Ø"/>
            </a:pPr>
            <a:r>
              <a:rPr lang="en-US" sz="2000" dirty="0"/>
              <a:t>The size of the HTML document is 25 </a:t>
            </a:r>
            <a:r>
              <a:rPr lang="en-US" sz="2000" dirty="0" err="1"/>
              <a:t>Kb</a:t>
            </a:r>
            <a:r>
              <a:rPr lang="en-US" sz="2000" dirty="0"/>
              <a:t>. This is under the average of 33 </a:t>
            </a:r>
            <a:r>
              <a:rPr lang="en-US" sz="2000" dirty="0" err="1"/>
              <a:t>Kb</a:t>
            </a:r>
            <a:r>
              <a:rPr lang="en-US" sz="2000" dirty="0"/>
              <a:t>.</a:t>
            </a:r>
          </a:p>
          <a:p>
            <a:pPr fontAlgn="auto">
              <a:buFont typeface="Wingdings" panose="05000000000000000000" pitchFamily="2" charset="2"/>
              <a:buChar char="Ø"/>
            </a:pPr>
            <a:r>
              <a:rPr lang="en-US" sz="2000" dirty="0"/>
              <a:t>The response time is under 0.2 seconds.</a:t>
            </a:r>
          </a:p>
          <a:p>
            <a:pPr fontAlgn="auto">
              <a:buFont typeface="Wingdings" panose="05000000000000000000" pitchFamily="2" charset="2"/>
              <a:buChar char="Ø"/>
            </a:pPr>
            <a:r>
              <a:rPr lang="en-US" sz="2000" dirty="0"/>
              <a:t>The SEO title is set and is 48 characters long.</a:t>
            </a:r>
          </a:p>
          <a:p>
            <a:pPr fontAlgn="auto">
              <a:buFont typeface="Wingdings" panose="05000000000000000000" pitchFamily="2" charset="2"/>
              <a:buChar char="Ø"/>
            </a:pPr>
            <a:r>
              <a:rPr lang="en-US" sz="2000" dirty="0"/>
              <a:t>The meta description is set and is 151 characters long.</a:t>
            </a:r>
          </a:p>
          <a:p>
            <a:pPr fontAlgn="auto">
              <a:buFont typeface="Wingdings" panose="05000000000000000000" pitchFamily="2" charset="2"/>
              <a:buChar char="Ø"/>
            </a:pPr>
            <a:r>
              <a:rPr lang="en-US" sz="2000" dirty="0"/>
              <a:t>One or more keywords were found in the title and description of the page.</a:t>
            </a:r>
          </a:p>
          <a:p>
            <a:pPr fontAlgn="auto">
              <a:buFont typeface="Wingdings" panose="05000000000000000000" pitchFamily="2" charset="2"/>
              <a:buChar char="Ø"/>
            </a:pPr>
            <a:r>
              <a:rPr lang="en-US" sz="2000" dirty="0"/>
              <a:t>The page has a correct number of internal and external links.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930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C2BF0-B012-4F70-93FF-B5F3BC8D4765}"/>
              </a:ext>
            </a:extLst>
          </p:cNvPr>
          <p:cNvSpPr txBox="1"/>
          <p:nvPr/>
        </p:nvSpPr>
        <p:spPr>
          <a:xfrm>
            <a:off x="1485900" y="1155700"/>
            <a:ext cx="10820400" cy="6191439"/>
          </a:xfrm>
          <a:prstGeom prst="rect">
            <a:avLst/>
          </a:prstGeom>
          <a:noFill/>
        </p:spPr>
        <p:txBody>
          <a:bodyPr wrap="square" rtlCol="0">
            <a:spAutoFit/>
          </a:bodyPr>
          <a:lstStyle/>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Strengths: </a:t>
            </a:r>
          </a:p>
          <a:p>
            <a:endParaRPr lang="en-US" dirty="0"/>
          </a:p>
          <a:p>
            <a:pPr marL="457200" lvl="0" indent="-457200" defTabSz="914400" eaLnBrk="0" fontAlgn="base" hangingPunct="0">
              <a:spcBef>
                <a:spcPct val="0"/>
              </a:spcBef>
              <a:spcAft>
                <a:spcPct val="0"/>
              </a:spcAft>
              <a:buClr>
                <a:srgbClr val="C00000"/>
              </a:buClr>
              <a:buFont typeface="Wingdings" panose="05000000000000000000" pitchFamily="2" charset="2"/>
              <a:buChar char="Ø"/>
            </a:pPr>
            <a:r>
              <a:rPr lang="en-US" altLang="en-US" sz="2000" dirty="0">
                <a:solidFill>
                  <a:schemeClr val="tx1">
                    <a:lumMod val="75000"/>
                    <a:lumOff val="25000"/>
                  </a:schemeClr>
                </a:solidFill>
              </a:rPr>
              <a:t>The site has a robots.txt file.</a:t>
            </a:r>
          </a:p>
          <a:p>
            <a:pPr marL="457200" lvl="0" indent="-457200" defTabSz="914400" eaLnBrk="0" fontAlgn="base" hangingPunct="0">
              <a:spcBef>
                <a:spcPct val="0"/>
              </a:spcBef>
              <a:spcAft>
                <a:spcPct val="0"/>
              </a:spcAft>
              <a:buClr>
                <a:srgbClr val="C00000"/>
              </a:buClr>
              <a:buFont typeface="Wingdings" panose="05000000000000000000" pitchFamily="2" charset="2"/>
              <a:buChar char="Ø"/>
            </a:pPr>
            <a:r>
              <a:rPr lang="en-US" altLang="en-US" sz="2000" dirty="0">
                <a:solidFill>
                  <a:schemeClr val="tx1">
                    <a:lumMod val="75000"/>
                    <a:lumOff val="25000"/>
                  </a:schemeClr>
                </a:solidFill>
              </a:rPr>
              <a:t>All the required Open Graph meta tags have been found.</a:t>
            </a:r>
          </a:p>
          <a:p>
            <a:pPr marL="457200" lvl="0" indent="-457200" defTabSz="914400" eaLnBrk="0" fontAlgn="base" hangingPunct="0">
              <a:spcBef>
                <a:spcPct val="0"/>
              </a:spcBef>
              <a:spcAft>
                <a:spcPct val="0"/>
              </a:spcAft>
              <a:buClr>
                <a:srgbClr val="C00000"/>
              </a:buClr>
              <a:buFont typeface="Wingdings" panose="05000000000000000000" pitchFamily="2" charset="2"/>
              <a:buChar char="Ø"/>
            </a:pPr>
            <a:r>
              <a:rPr lang="en-US" altLang="en-US" sz="2000" dirty="0">
                <a:solidFill>
                  <a:schemeClr val="tx1">
                    <a:lumMod val="75000"/>
                    <a:lumOff val="25000"/>
                  </a:schemeClr>
                </a:solidFill>
              </a:rPr>
              <a:t>We found Schema.org data on the page</a:t>
            </a:r>
          </a:p>
          <a:p>
            <a:pPr marL="457200" lvl="0" indent="-457200" defTabSz="914400" eaLnBrk="0" fontAlgn="base" hangingPunct="0">
              <a:spcBef>
                <a:spcPct val="0"/>
              </a:spcBef>
              <a:spcAft>
                <a:spcPct val="0"/>
              </a:spcAft>
              <a:buClr>
                <a:srgbClr val="C00000"/>
              </a:buClr>
              <a:buFont typeface="Wingdings" panose="05000000000000000000" pitchFamily="2" charset="2"/>
              <a:buChar char="Ø"/>
            </a:pPr>
            <a:r>
              <a:rPr lang="en-US" sz="2000" dirty="0">
                <a:solidFill>
                  <a:schemeClr val="tx1">
                    <a:lumMod val="75000"/>
                    <a:lumOff val="25000"/>
                  </a:schemeClr>
                </a:solidFill>
              </a:rPr>
              <a:t>The response time is under 0.2 seconds.</a:t>
            </a:r>
          </a:p>
          <a:p>
            <a:pPr marL="457200" lvl="0" indent="-457200" defTabSz="914400" eaLnBrk="0" fontAlgn="base" hangingPunct="0">
              <a:spcBef>
                <a:spcPct val="0"/>
              </a:spcBef>
              <a:spcAft>
                <a:spcPct val="0"/>
              </a:spcAft>
              <a:buClr>
                <a:srgbClr val="C00000"/>
              </a:buClr>
              <a:buFont typeface="Wingdings" panose="05000000000000000000" pitchFamily="2" charset="2"/>
              <a:buChar char="Ø"/>
            </a:pPr>
            <a:r>
              <a:rPr lang="en-US" sz="2000" dirty="0">
                <a:solidFill>
                  <a:schemeClr val="tx1">
                    <a:lumMod val="75000"/>
                    <a:lumOff val="25000"/>
                  </a:schemeClr>
                </a:solidFill>
              </a:rPr>
              <a:t>The site is using a secure transfer protocol (https).</a:t>
            </a:r>
          </a:p>
          <a:p>
            <a:pPr marL="457200" lvl="0" indent="-457200" defTabSz="914400" eaLnBrk="0" fontAlgn="base" hangingPunct="0">
              <a:spcBef>
                <a:spcPct val="0"/>
              </a:spcBef>
              <a:spcAft>
                <a:spcPct val="0"/>
              </a:spcAft>
              <a:buClr>
                <a:srgbClr val="C00000"/>
              </a:buClr>
              <a:buFont typeface="Wingdings" panose="05000000000000000000" pitchFamily="2" charset="2"/>
              <a:buChar char="Ø"/>
            </a:pPr>
            <a:endParaRPr lang="en-US" sz="2000" dirty="0">
              <a:solidFill>
                <a:schemeClr val="tx1">
                  <a:lumMod val="75000"/>
                  <a:lumOff val="25000"/>
                </a:schemeClr>
              </a:solidFill>
            </a:endParaRPr>
          </a:p>
          <a:p>
            <a:pPr marL="342900" lvl="0" indent="-342900" defTabSz="914400" eaLnBrk="0" fontAlgn="base" hangingPunct="0">
              <a:spcBef>
                <a:spcPct val="0"/>
              </a:spcBef>
              <a:spcAft>
                <a:spcPct val="0"/>
              </a:spcAft>
              <a:buClr>
                <a:srgbClr val="C00000"/>
              </a:buClr>
              <a:buFont typeface="Wingdings" panose="05000000000000000000" pitchFamily="2" charset="2"/>
              <a:buChar char="Ø"/>
            </a:pPr>
            <a:endParaRPr lang="en-US" b="1" dirty="0"/>
          </a:p>
          <a:p>
            <a:pPr marL="342900" lvl="0" indent="-342900" fontAlgn="base">
              <a:spcBef>
                <a:spcPts val="1000"/>
              </a:spcBef>
              <a:spcAft>
                <a:spcPct val="0"/>
              </a:spcAft>
              <a:buClr>
                <a:srgbClr val="C00000"/>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 Weaknesses:</a:t>
            </a:r>
          </a:p>
          <a:p>
            <a:pPr marL="457200" indent="-457200" defTabSz="914400" eaLnBrk="0" fontAlgn="base" hangingPunct="0">
              <a:spcBef>
                <a:spcPct val="0"/>
              </a:spcBef>
              <a:spcAft>
                <a:spcPct val="0"/>
              </a:spcAft>
              <a:buClr>
                <a:srgbClr val="C00000"/>
              </a:buClr>
              <a:buFont typeface="Wingdings" panose="05000000000000000000" pitchFamily="2" charset="2"/>
              <a:buChar char="Ø"/>
            </a:pPr>
            <a:r>
              <a:rPr lang="en-US" sz="2000" dirty="0">
                <a:solidFill>
                  <a:schemeClr val="tx1">
                    <a:lumMod val="75000"/>
                    <a:lumOff val="25000"/>
                  </a:schemeClr>
                </a:solidFill>
              </a:rPr>
              <a:t>The server is not using "expires" headers for the images.</a:t>
            </a:r>
          </a:p>
          <a:p>
            <a:pPr marL="457200" indent="-457200" defTabSz="914400" eaLnBrk="0" fontAlgn="base" hangingPunct="0">
              <a:spcBef>
                <a:spcPct val="0"/>
              </a:spcBef>
              <a:spcAft>
                <a:spcPct val="0"/>
              </a:spcAft>
              <a:buClr>
                <a:srgbClr val="C00000"/>
              </a:buClr>
              <a:buFont typeface="Wingdings" panose="05000000000000000000" pitchFamily="2" charset="2"/>
              <a:buChar char="Ø"/>
            </a:pPr>
            <a:r>
              <a:rPr lang="en-US" sz="2000" dirty="0">
                <a:solidFill>
                  <a:schemeClr val="tx1">
                    <a:lumMod val="75000"/>
                    <a:lumOff val="25000"/>
                  </a:schemeClr>
                </a:solidFill>
              </a:rPr>
              <a:t>Some </a:t>
            </a:r>
            <a:r>
              <a:rPr lang="en-US" sz="2000" dirty="0" err="1">
                <a:solidFill>
                  <a:schemeClr val="tx1">
                    <a:lumMod val="75000"/>
                    <a:lumOff val="25000"/>
                  </a:schemeClr>
                </a:solidFill>
              </a:rPr>
              <a:t>Javascript</a:t>
            </a:r>
            <a:r>
              <a:rPr lang="en-US" sz="2000" dirty="0">
                <a:solidFill>
                  <a:schemeClr val="tx1">
                    <a:lumMod val="75000"/>
                    <a:lumOff val="25000"/>
                  </a:schemeClr>
                </a:solidFill>
              </a:rPr>
              <a:t> files don't seem to be minified.</a:t>
            </a:r>
          </a:p>
          <a:p>
            <a:pPr marL="457200" indent="-457200" defTabSz="914400" eaLnBrk="0" fontAlgn="base" hangingPunct="0">
              <a:spcBef>
                <a:spcPct val="0"/>
              </a:spcBef>
              <a:spcAft>
                <a:spcPct val="0"/>
              </a:spcAft>
              <a:buClr>
                <a:srgbClr val="C00000"/>
              </a:buClr>
              <a:buFont typeface="Wingdings" panose="05000000000000000000" pitchFamily="2" charset="2"/>
              <a:buChar char="Ø"/>
            </a:pPr>
            <a:r>
              <a:rPr lang="en-US" sz="2000" dirty="0">
                <a:solidFill>
                  <a:schemeClr val="tx1">
                    <a:lumMod val="75000"/>
                    <a:lumOff val="25000"/>
                  </a:schemeClr>
                </a:solidFill>
              </a:rPr>
              <a:t>The page makes 42 requests. More than 20 requests can result in slow page loading.</a:t>
            </a:r>
          </a:p>
          <a:p>
            <a:pPr marL="457200" indent="-457200" defTabSz="914400" eaLnBrk="0" fontAlgn="base" hangingPunct="0">
              <a:spcBef>
                <a:spcPct val="0"/>
              </a:spcBef>
              <a:spcAft>
                <a:spcPct val="0"/>
              </a:spcAft>
              <a:buClr>
                <a:srgbClr val="C00000"/>
              </a:buClr>
              <a:buFont typeface="Wingdings" panose="05000000000000000000" pitchFamily="2" charset="2"/>
              <a:buChar char="Ø"/>
            </a:pPr>
            <a:r>
              <a:rPr lang="en-US" sz="2000" dirty="0">
                <a:solidFill>
                  <a:schemeClr val="tx1">
                    <a:lumMod val="75000"/>
                    <a:lumOff val="25000"/>
                  </a:schemeClr>
                </a:solidFill>
              </a:rPr>
              <a:t>Some images on the page have no alt attribute. </a:t>
            </a:r>
          </a:p>
          <a:p>
            <a:pPr marL="457200" indent="-457200" defTabSz="914400" eaLnBrk="0" fontAlgn="base" hangingPunct="0">
              <a:spcBef>
                <a:spcPct val="0"/>
              </a:spcBef>
              <a:spcAft>
                <a:spcPct val="0"/>
              </a:spcAft>
              <a:buClr>
                <a:srgbClr val="C00000"/>
              </a:buClr>
              <a:buFont typeface="Wingdings" panose="05000000000000000000" pitchFamily="2" charset="2"/>
              <a:buChar char="Ø"/>
            </a:pPr>
            <a:endParaRPr lang="en-US" sz="2000" dirty="0">
              <a:solidFill>
                <a:schemeClr val="tx1">
                  <a:lumMod val="75000"/>
                  <a:lumOff val="25000"/>
                </a:schemeClr>
              </a:solidFill>
            </a:endParaRPr>
          </a:p>
          <a:p>
            <a:pPr marL="457200" indent="-457200" defTabSz="914400" eaLnBrk="0" fontAlgn="base" hangingPunct="0">
              <a:spcBef>
                <a:spcPct val="0"/>
              </a:spcBef>
              <a:spcAft>
                <a:spcPct val="0"/>
              </a:spcAft>
              <a:buClr>
                <a:srgbClr val="C00000"/>
              </a:buClr>
              <a:buFont typeface="Wingdings" panose="05000000000000000000" pitchFamily="2" charset="2"/>
              <a:buChar char="Ø"/>
            </a:pPr>
            <a:r>
              <a:rPr lang="en-US" sz="2000" dirty="0">
                <a:solidFill>
                  <a:schemeClr val="tx1">
                    <a:lumMod val="75000"/>
                    <a:lumOff val="25000"/>
                  </a:schemeClr>
                </a:solidFill>
              </a:rPr>
              <a:t>Reference Link: </a:t>
            </a:r>
            <a:r>
              <a:rPr lang="en-US" sz="2000" dirty="0">
                <a:solidFill>
                  <a:schemeClr val="tx1">
                    <a:lumMod val="75000"/>
                    <a:lumOff val="25000"/>
                  </a:schemeClr>
                </a:solidFill>
                <a:hlinkClick r:id="rId2" action="ppaction://hlinkfile"/>
              </a:rPr>
              <a:t>https://aioseo.com/seo-analyzer/#section-basic</a:t>
            </a:r>
            <a:endParaRPr lang="en-US" sz="2000" dirty="0">
              <a:solidFill>
                <a:schemeClr val="tx1">
                  <a:lumMod val="75000"/>
                  <a:lumOff val="25000"/>
                </a:schemeClr>
              </a:solidFill>
            </a:endParaRPr>
          </a:p>
          <a:p>
            <a:pPr defTabSz="914400" eaLnBrk="0" fontAlgn="base" hangingPunct="0">
              <a:spcBef>
                <a:spcPct val="0"/>
              </a:spcBef>
              <a:spcAft>
                <a:spcPct val="0"/>
              </a:spcAft>
            </a:pPr>
            <a:endParaRPr lang="en-US" sz="2000" dirty="0">
              <a:solidFill>
                <a:schemeClr val="tx1">
                  <a:lumMod val="75000"/>
                  <a:lumOff val="25000"/>
                </a:schemeClr>
              </a:solidFill>
            </a:endParaRPr>
          </a:p>
          <a:p>
            <a:pPr marL="342900" lvl="0" indent="-342900" defTabSz="914400" eaLnBrk="0" fontAlgn="base" hangingPunct="0">
              <a:spcBef>
                <a:spcPct val="0"/>
              </a:spcBef>
              <a:spcAft>
                <a:spcPct val="0"/>
              </a:spcAft>
              <a:buFont typeface="Wingdings" panose="05000000000000000000" pitchFamily="2" charset="2"/>
              <a:buChar char="q"/>
            </a:pPr>
            <a:endParaRPr lang="en-US" sz="2400" b="1" dirty="0">
              <a:solidFill>
                <a:schemeClr val="accent5">
                  <a:lumMod val="75000"/>
                </a:schemeClr>
              </a:solidFill>
              <a:latin typeface="Bahnschrift Light" panose="020B0502040204020203" pitchFamily="34" charset="0"/>
            </a:endParaRPr>
          </a:p>
        </p:txBody>
      </p:sp>
    </p:spTree>
    <p:extLst>
      <p:ext uri="{BB962C8B-B14F-4D97-AF65-F5344CB8AC3E}">
        <p14:creationId xmlns:p14="http://schemas.microsoft.com/office/powerpoint/2010/main" val="4840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animEffect transition="in" filter="wipe(down)">
                                      <p:cBhvr>
                                        <p:cTn id="12" dur="500"/>
                                        <p:tgtEl>
                                          <p:spTgt spid="2">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1000"/>
                                        <p:tgtEl>
                                          <p:spTgt spid="2">
                                            <p:txEl>
                                              <p:pRg st="10" end="10"/>
                                            </p:txEl>
                                          </p:spTgt>
                                        </p:tgtEl>
                                      </p:cBhvr>
                                    </p:animEffect>
                                    <p:anim calcmode="lin" valueType="num">
                                      <p:cBhvr>
                                        <p:cTn id="4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animEffect transition="in" filter="fade">
                                      <p:cBhvr>
                                        <p:cTn id="49" dur="1000"/>
                                        <p:tgtEl>
                                          <p:spTgt spid="2">
                                            <p:txEl>
                                              <p:pRg st="11" end="11"/>
                                            </p:txEl>
                                          </p:spTgt>
                                        </p:tgtEl>
                                      </p:cBhvr>
                                    </p:animEffect>
                                    <p:anim calcmode="lin" valueType="num">
                                      <p:cBhvr>
                                        <p:cTn id="50"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
                                            <p:txEl>
                                              <p:pRg st="12" end="12"/>
                                            </p:txEl>
                                          </p:spTgt>
                                        </p:tgtEl>
                                        <p:attrNameLst>
                                          <p:attrName>style.visibility</p:attrName>
                                        </p:attrNameLst>
                                      </p:cBhvr>
                                      <p:to>
                                        <p:strVal val="visible"/>
                                      </p:to>
                                    </p:set>
                                    <p:animEffect transition="in" filter="fade">
                                      <p:cBhvr>
                                        <p:cTn id="54" dur="1000"/>
                                        <p:tgtEl>
                                          <p:spTgt spid="2">
                                            <p:txEl>
                                              <p:pRg st="12" end="12"/>
                                            </p:txEl>
                                          </p:spTgt>
                                        </p:tgtEl>
                                      </p:cBhvr>
                                    </p:animEffect>
                                    <p:anim calcmode="lin" valueType="num">
                                      <p:cBhvr>
                                        <p:cTn id="55"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12" end="1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Effect transition="in" filter="fade">
                                      <p:cBhvr>
                                        <p:cTn id="59" dur="1000"/>
                                        <p:tgtEl>
                                          <p:spTgt spid="2">
                                            <p:txEl>
                                              <p:pRg st="13" end="13"/>
                                            </p:txEl>
                                          </p:spTgt>
                                        </p:tgtEl>
                                      </p:cBhvr>
                                    </p:animEffect>
                                    <p:anim calcmode="lin" valueType="num">
                                      <p:cBhvr>
                                        <p:cTn id="60"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61" dur="1000" fill="hold"/>
                                        <p:tgtEl>
                                          <p:spTgt spid="2">
                                            <p:txEl>
                                              <p:pRg st="13" end="13"/>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
                                            <p:txEl>
                                              <p:pRg st="15" end="15"/>
                                            </p:txEl>
                                          </p:spTgt>
                                        </p:tgtEl>
                                        <p:attrNameLst>
                                          <p:attrName>style.visibility</p:attrName>
                                        </p:attrNameLst>
                                      </p:cBhvr>
                                      <p:to>
                                        <p:strVal val="visible"/>
                                      </p:to>
                                    </p:set>
                                    <p:animEffect transition="in" filter="fade">
                                      <p:cBhvr>
                                        <p:cTn id="64" dur="1000"/>
                                        <p:tgtEl>
                                          <p:spTgt spid="2">
                                            <p:txEl>
                                              <p:pRg st="15" end="15"/>
                                            </p:txEl>
                                          </p:spTgt>
                                        </p:tgtEl>
                                      </p:cBhvr>
                                    </p:animEffect>
                                    <p:anim calcmode="lin" valueType="num">
                                      <p:cBhvr>
                                        <p:cTn id="65" dur="1000" fill="hold"/>
                                        <p:tgtEl>
                                          <p:spTgt spid="2">
                                            <p:txEl>
                                              <p:pRg st="15" end="15"/>
                                            </p:txEl>
                                          </p:spTgt>
                                        </p:tgtEl>
                                        <p:attrNameLst>
                                          <p:attrName>ppt_x</p:attrName>
                                        </p:attrNameLst>
                                      </p:cBhvr>
                                      <p:tavLst>
                                        <p:tav tm="0">
                                          <p:val>
                                            <p:strVal val="#ppt_x"/>
                                          </p:val>
                                        </p:tav>
                                        <p:tav tm="100000">
                                          <p:val>
                                            <p:strVal val="#ppt_x"/>
                                          </p:val>
                                        </p:tav>
                                      </p:tavLst>
                                    </p:anim>
                                    <p:anim calcmode="lin" valueType="num">
                                      <p:cBhvr>
                                        <p:cTn id="66" dur="1000" fill="hold"/>
                                        <p:tgtEl>
                                          <p:spTgt spid="2">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2B5ED-6304-4775-B54B-F3D48EC60D95}"/>
              </a:ext>
            </a:extLst>
          </p:cNvPr>
          <p:cNvPicPr>
            <a:picLocks noChangeAspect="1"/>
          </p:cNvPicPr>
          <p:nvPr/>
        </p:nvPicPr>
        <p:blipFill>
          <a:blip r:embed="rId2"/>
          <a:stretch>
            <a:fillRect/>
          </a:stretch>
        </p:blipFill>
        <p:spPr>
          <a:xfrm>
            <a:off x="362857" y="0"/>
            <a:ext cx="11654972" cy="6858000"/>
          </a:xfrm>
          <a:prstGeom prst="rect">
            <a:avLst/>
          </a:prstGeom>
        </p:spPr>
      </p:pic>
    </p:spTree>
    <p:extLst>
      <p:ext uri="{BB962C8B-B14F-4D97-AF65-F5344CB8AC3E}">
        <p14:creationId xmlns:p14="http://schemas.microsoft.com/office/powerpoint/2010/main" val="34744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D1AA8-8A0F-4B6C-8AA2-EEF315D8C4BD}"/>
              </a:ext>
            </a:extLst>
          </p:cNvPr>
          <p:cNvSpPr txBox="1"/>
          <p:nvPr/>
        </p:nvSpPr>
        <p:spPr>
          <a:xfrm>
            <a:off x="1475015" y="194183"/>
            <a:ext cx="10121900" cy="8427948"/>
          </a:xfrm>
          <a:prstGeom prst="rect">
            <a:avLst/>
          </a:prstGeom>
          <a:noFill/>
        </p:spPr>
        <p:txBody>
          <a:bodyPr wrap="square" rtlCol="0">
            <a:spAutoFit/>
          </a:bodyPr>
          <a:lstStyle/>
          <a:p>
            <a:pPr marL="457200" indent="-457200">
              <a:buClr>
                <a:srgbClr val="C00000"/>
              </a:buClr>
              <a:buFont typeface="Wingdings" panose="05000000000000000000" pitchFamily="2" charset="2"/>
              <a:buChar char="v"/>
            </a:pPr>
            <a:r>
              <a:rPr lang="en-US" sz="2800" b="1" dirty="0">
                <a:solidFill>
                  <a:schemeClr val="accent1">
                    <a:lumMod val="60000"/>
                    <a:lumOff val="40000"/>
                  </a:schemeClr>
                </a:solidFill>
              </a:rPr>
              <a:t>Keyword Research</a:t>
            </a:r>
          </a:p>
          <a:p>
            <a:pPr marL="457200" indent="-457200">
              <a:spcBef>
                <a:spcPts val="1000"/>
              </a:spcBef>
              <a:buClr>
                <a:schemeClr val="accent1"/>
              </a:buClr>
              <a:buFont typeface="Wingdings" panose="05000000000000000000" pitchFamily="2" charset="2"/>
              <a:buChar char="v"/>
            </a:pPr>
            <a:r>
              <a:rPr lang="en-US" sz="2400" b="1" dirty="0">
                <a:solidFill>
                  <a:schemeClr val="accent5">
                    <a:lumMod val="75000"/>
                  </a:schemeClr>
                </a:solidFill>
                <a:latin typeface="Bahnschrift Light" panose="020B0502040204020203" pitchFamily="34" charset="0"/>
              </a:rPr>
              <a:t>Targeted Keywords</a:t>
            </a:r>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Primary Keywords: </a:t>
            </a:r>
          </a:p>
          <a:p>
            <a:pPr marL="342900" indent="-342900">
              <a:spcBef>
                <a:spcPts val="1000"/>
              </a:spcBef>
              <a:buClr>
                <a:schemeClr val="accent1"/>
              </a:buClr>
              <a:buFont typeface="Wingdings" panose="05000000000000000000" pitchFamily="2" charset="2"/>
              <a:buChar char="Ø"/>
            </a:pPr>
            <a:r>
              <a:rPr lang="en-US" sz="2000" dirty="0">
                <a:solidFill>
                  <a:schemeClr val="tx1">
                    <a:lumMod val="75000"/>
                    <a:lumOff val="25000"/>
                  </a:schemeClr>
                </a:solidFill>
              </a:rPr>
              <a:t>CRM Software, Cloud CRM, Sales automation tools, Customer Service Software are the Top keywords used .</a:t>
            </a:r>
          </a:p>
          <a:p>
            <a:pPr marL="342900" indent="-342900">
              <a:spcBef>
                <a:spcPts val="1000"/>
              </a:spcBef>
              <a:buClr>
                <a:schemeClr val="accent1"/>
              </a:buClr>
              <a:buFont typeface="Wingdings" panose="05000000000000000000" pitchFamily="2" charset="2"/>
              <a:buChar char="Ø"/>
            </a:pPr>
            <a:r>
              <a:rPr lang="en-US" sz="2000" dirty="0">
                <a:solidFill>
                  <a:schemeClr val="tx1">
                    <a:lumMod val="75000"/>
                    <a:lumOff val="25000"/>
                  </a:schemeClr>
                </a:solidFill>
              </a:rPr>
              <a:t>We can see the keywords by traffic suggested by </a:t>
            </a:r>
            <a:r>
              <a:rPr lang="en-US" sz="2000" dirty="0" err="1">
                <a:solidFill>
                  <a:schemeClr val="tx1">
                    <a:lumMod val="75000"/>
                    <a:lumOff val="25000"/>
                  </a:schemeClr>
                </a:solidFill>
              </a:rPr>
              <a:t>Ubersuggest</a:t>
            </a:r>
            <a:r>
              <a:rPr lang="en-US" sz="2000" dirty="0">
                <a:solidFill>
                  <a:schemeClr val="tx1">
                    <a:lumMod val="75000"/>
                    <a:lumOff val="25000"/>
                  </a:schemeClr>
                </a:solidFill>
              </a:rPr>
              <a:t> from below screenshot</a:t>
            </a: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457200" indent="-457200">
              <a:buClr>
                <a:srgbClr val="C00000"/>
              </a:buClr>
              <a:buFont typeface="Wingdings" panose="05000000000000000000" pitchFamily="2" charset="2"/>
              <a:buChar char="v"/>
            </a:pPr>
            <a:endParaRPr lang="en-US" sz="2800" b="1" dirty="0">
              <a:solidFill>
                <a:schemeClr val="accent1">
                  <a:lumMod val="60000"/>
                  <a:lumOff val="40000"/>
                </a:schemeClr>
              </a:solidFill>
            </a:endParaRPr>
          </a:p>
          <a:p>
            <a:pPr marL="457200" indent="-457200">
              <a:buClr>
                <a:srgbClr val="C00000"/>
              </a:buClr>
              <a:buFont typeface="Wingdings" panose="05000000000000000000" pitchFamily="2" charset="2"/>
              <a:buChar char="v"/>
            </a:pPr>
            <a:endParaRPr lang="en-US" sz="2400" b="1" dirty="0">
              <a:solidFill>
                <a:schemeClr val="accent5">
                  <a:lumMod val="75000"/>
                </a:schemeClr>
              </a:solidFill>
              <a:latin typeface="Bahnschrift Light" panose="020B0502040204020203" pitchFamily="34" charset="0"/>
            </a:endParaRPr>
          </a:p>
          <a:p>
            <a:pPr marL="457200" indent="-457200">
              <a:buClr>
                <a:srgbClr val="C00000"/>
              </a:buClr>
              <a:buFont typeface="Wingdings" panose="05000000000000000000" pitchFamily="2" charset="2"/>
              <a:buChar char="v"/>
            </a:pPr>
            <a:endParaRPr lang="en-US" sz="2800" b="1" dirty="0">
              <a:solidFill>
                <a:schemeClr val="accent1">
                  <a:lumMod val="60000"/>
                  <a:lumOff val="40000"/>
                </a:schemeClr>
              </a:solidFill>
            </a:endParaRPr>
          </a:p>
          <a:p>
            <a:pPr marL="457200" indent="-457200">
              <a:buClr>
                <a:srgbClr val="C00000"/>
              </a:buClr>
              <a:buFont typeface="Wingdings" panose="05000000000000000000" pitchFamily="2" charset="2"/>
              <a:buChar char="v"/>
            </a:pPr>
            <a:endParaRPr lang="en-US" sz="2800" b="1" dirty="0">
              <a:solidFill>
                <a:schemeClr val="accent1">
                  <a:lumMod val="60000"/>
                  <a:lumOff val="40000"/>
                </a:schemeClr>
              </a:solidFill>
            </a:endParaRPr>
          </a:p>
          <a:p>
            <a:endParaRPr lang="en-US" dirty="0"/>
          </a:p>
        </p:txBody>
      </p:sp>
      <p:pic>
        <p:nvPicPr>
          <p:cNvPr id="6" name="Picture 5">
            <a:extLst>
              <a:ext uri="{FF2B5EF4-FFF2-40B4-BE49-F238E27FC236}">
                <a16:creationId xmlns:a16="http://schemas.microsoft.com/office/drawing/2014/main" id="{48A0493C-E33B-4273-99ED-E4DDB1F4CD62}"/>
              </a:ext>
            </a:extLst>
          </p:cNvPr>
          <p:cNvPicPr>
            <a:picLocks noChangeAspect="1"/>
          </p:cNvPicPr>
          <p:nvPr/>
        </p:nvPicPr>
        <p:blipFill>
          <a:blip r:embed="rId2"/>
          <a:stretch>
            <a:fillRect/>
          </a:stretch>
        </p:blipFill>
        <p:spPr>
          <a:xfrm>
            <a:off x="820271" y="3227294"/>
            <a:ext cx="11371729" cy="3630705"/>
          </a:xfrm>
          <a:prstGeom prst="rect">
            <a:avLst/>
          </a:prstGeom>
        </p:spPr>
      </p:pic>
    </p:spTree>
    <p:extLst>
      <p:ext uri="{BB962C8B-B14F-4D97-AF65-F5344CB8AC3E}">
        <p14:creationId xmlns:p14="http://schemas.microsoft.com/office/powerpoint/2010/main" val="34966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Vertical)">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25CD62-2D00-4709-819D-3766494F21F8}"/>
              </a:ext>
            </a:extLst>
          </p:cNvPr>
          <p:cNvSpPr/>
          <p:nvPr/>
        </p:nvSpPr>
        <p:spPr>
          <a:xfrm>
            <a:off x="1559859" y="197346"/>
            <a:ext cx="10488706" cy="6858288"/>
          </a:xfrm>
          <a:prstGeom prst="rect">
            <a:avLst/>
          </a:prstGeom>
        </p:spPr>
        <p:txBody>
          <a:bodyPr wrap="square">
            <a:spAutoFit/>
          </a:bodyPr>
          <a:lstStyle/>
          <a:p>
            <a:pPr marL="342900" indent="-342900">
              <a:spcBef>
                <a:spcPts val="1000"/>
              </a:spcBef>
              <a:buClr>
                <a:schemeClr val="accent1"/>
              </a:buClr>
              <a:buFont typeface="Wingdings" panose="05000000000000000000" pitchFamily="2" charset="2"/>
              <a:buChar char="q"/>
            </a:pPr>
            <a:r>
              <a:rPr lang="en-US" b="1" dirty="0">
                <a:solidFill>
                  <a:schemeClr val="accent5">
                    <a:lumMod val="75000"/>
                  </a:schemeClr>
                </a:solidFill>
                <a:latin typeface="Bahnschrift Light" panose="020B0502040204020203" pitchFamily="34" charset="0"/>
              </a:rPr>
              <a:t>Secondary Keywords:</a:t>
            </a:r>
          </a:p>
          <a:p>
            <a:pPr indent="-342900">
              <a:spcBef>
                <a:spcPts val="1000"/>
              </a:spcBef>
              <a:buClr>
                <a:schemeClr val="accent1"/>
              </a:buClr>
              <a:buFont typeface="Wingdings" panose="05000000000000000000" pitchFamily="2" charset="2"/>
              <a:buChar char="Ø"/>
            </a:pPr>
            <a:r>
              <a:rPr lang="en-US" dirty="0"/>
              <a:t>Salesforce CRM solutions, Customer relationship management software, Salesforce customer success stories, Salesforce automation tools, Salesforce analytics and reporting, Salesforce support and services, These secondary keywords can complement primary keywords and help in improving the website's visibility on search engines for related searches.</a:t>
            </a:r>
          </a:p>
          <a:p>
            <a:pPr>
              <a:buClr>
                <a:srgbClr val="C00000"/>
              </a:buClr>
            </a:pPr>
            <a:endParaRPr lang="en-US" sz="2000" b="1" dirty="0">
              <a:solidFill>
                <a:schemeClr val="accent1">
                  <a:lumMod val="60000"/>
                  <a:lumOff val="40000"/>
                </a:schemeClr>
              </a:solidFill>
            </a:endParaRPr>
          </a:p>
          <a:p>
            <a:pPr marL="342900" indent="-342900">
              <a:spcBef>
                <a:spcPts val="1000"/>
              </a:spcBef>
              <a:buClr>
                <a:schemeClr val="accent1"/>
              </a:buClr>
              <a:buFont typeface="Wingdings" panose="05000000000000000000" pitchFamily="2" charset="2"/>
              <a:buChar char="q"/>
            </a:pPr>
            <a:r>
              <a:rPr lang="en-US" b="1" dirty="0">
                <a:solidFill>
                  <a:schemeClr val="accent5">
                    <a:lumMod val="75000"/>
                  </a:schemeClr>
                </a:solidFill>
                <a:latin typeface="Bahnschrift Light" panose="020B0502040204020203" pitchFamily="34" charset="0"/>
              </a:rPr>
              <a:t>Long tail Keywords:</a:t>
            </a:r>
          </a:p>
          <a:p>
            <a:pPr indent="-342900">
              <a:spcBef>
                <a:spcPts val="1000"/>
              </a:spcBef>
              <a:buClr>
                <a:schemeClr val="accent1"/>
              </a:buClr>
              <a:buFont typeface="Wingdings" panose="05000000000000000000" pitchFamily="2" charset="2"/>
              <a:buChar char="Ø"/>
            </a:pPr>
            <a:r>
              <a:rPr lang="en-US" dirty="0"/>
              <a:t>Few Long tail keywords from the website are How to implement Salesforce CRM for small businesses, Best practices for Salesforce data migration, Salesforce integration with third-party apps, Steps to optimize Salesforce for mobile users</a:t>
            </a:r>
          </a:p>
          <a:p>
            <a:pPr>
              <a:spcBef>
                <a:spcPts val="1000"/>
              </a:spcBef>
              <a:buClr>
                <a:schemeClr val="accent1"/>
              </a:buClr>
            </a:pPr>
            <a:endParaRPr lang="en-US" b="1" dirty="0">
              <a:solidFill>
                <a:schemeClr val="accent5">
                  <a:lumMod val="75000"/>
                </a:schemeClr>
              </a:solidFill>
              <a:latin typeface="Bahnschrift Light" panose="020B0502040204020203" pitchFamily="34" charset="0"/>
            </a:endParaRPr>
          </a:p>
          <a:p>
            <a:pPr marL="342900" indent="-342900">
              <a:spcBef>
                <a:spcPts val="1000"/>
              </a:spcBef>
              <a:buClr>
                <a:schemeClr val="accent1"/>
              </a:buClr>
              <a:buFont typeface="Wingdings" panose="05000000000000000000" pitchFamily="2" charset="2"/>
              <a:buChar char="q"/>
            </a:pPr>
            <a:r>
              <a:rPr lang="en-US" b="1" dirty="0">
                <a:solidFill>
                  <a:schemeClr val="accent5">
                    <a:lumMod val="75000"/>
                  </a:schemeClr>
                </a:solidFill>
                <a:latin typeface="Bahnschrift Light" panose="020B0502040204020203" pitchFamily="34" charset="0"/>
              </a:rPr>
              <a:t>Competitor Keyword Analysis and Strategies:</a:t>
            </a:r>
          </a:p>
          <a:p>
            <a:pPr marL="285750" indent="-285750">
              <a:buClr>
                <a:srgbClr val="C00000"/>
              </a:buClr>
              <a:buFont typeface="Wingdings" panose="05000000000000000000" pitchFamily="2" charset="2"/>
              <a:buChar char="Ø"/>
            </a:pPr>
            <a:r>
              <a:rPr lang="en-US" dirty="0"/>
              <a:t>Identify key competitors in the CRM and cloud services market, such as: HubSpot, Microsoft Dynamics 365, Oracle CRM, SAP Customer Experience, </a:t>
            </a:r>
            <a:r>
              <a:rPr lang="en-US" dirty="0" err="1"/>
              <a:t>Zoho</a:t>
            </a:r>
            <a:r>
              <a:rPr lang="en-US" dirty="0"/>
              <a:t> CRM</a:t>
            </a:r>
            <a:r>
              <a:rPr lang="en-US" b="1" dirty="0">
                <a:solidFill>
                  <a:schemeClr val="accent5">
                    <a:lumMod val="75000"/>
                  </a:schemeClr>
                </a:solidFill>
                <a:latin typeface="Bahnschrift Light" panose="020B0502040204020203" pitchFamily="34" charset="0"/>
              </a:rPr>
              <a:t>.</a:t>
            </a:r>
          </a:p>
          <a:p>
            <a:pPr>
              <a:buClr>
                <a:srgbClr val="C00000"/>
              </a:buClr>
            </a:pPr>
            <a:endParaRPr lang="en-US" b="1" dirty="0">
              <a:solidFill>
                <a:schemeClr val="accent5">
                  <a:lumMod val="75000"/>
                </a:schemeClr>
              </a:solidFill>
              <a:latin typeface="Bahnschrift Light" panose="020B0502040204020203" pitchFamily="34" charset="0"/>
            </a:endParaRPr>
          </a:p>
          <a:p>
            <a:pPr marL="285750" indent="-285750">
              <a:buClr>
                <a:srgbClr val="C00000"/>
              </a:buClr>
              <a:buFont typeface="Wingdings" panose="05000000000000000000" pitchFamily="2" charset="2"/>
              <a:buChar char="Ø"/>
            </a:pPr>
            <a:r>
              <a:rPr lang="en-US" dirty="0"/>
              <a:t>Use tools like </a:t>
            </a:r>
            <a:r>
              <a:rPr lang="en-US" dirty="0" err="1"/>
              <a:t>Ahrefs</a:t>
            </a:r>
            <a:r>
              <a:rPr lang="en-US" dirty="0"/>
              <a:t>, </a:t>
            </a:r>
            <a:r>
              <a:rPr lang="en-US" dirty="0" err="1"/>
              <a:t>Semrush</a:t>
            </a:r>
            <a:r>
              <a:rPr lang="en-US" dirty="0"/>
              <a:t> or </a:t>
            </a:r>
            <a:r>
              <a:rPr lang="en-US" dirty="0" err="1"/>
              <a:t>Moz</a:t>
            </a:r>
            <a:r>
              <a:rPr lang="en-US" dirty="0"/>
              <a:t> to </a:t>
            </a:r>
            <a:r>
              <a:rPr lang="en-US" dirty="0" err="1"/>
              <a:t>analyse</a:t>
            </a:r>
            <a:r>
              <a:rPr lang="en-US" dirty="0"/>
              <a:t> competitor’s website to </a:t>
            </a:r>
            <a:r>
              <a:rPr lang="en-US" dirty="0" err="1"/>
              <a:t>analyse</a:t>
            </a:r>
            <a:r>
              <a:rPr lang="en-US" dirty="0"/>
              <a:t> keywords that are driving traffic to their websites , </a:t>
            </a:r>
            <a:r>
              <a:rPr lang="en-US" dirty="0" err="1"/>
              <a:t>Analyse</a:t>
            </a:r>
            <a:r>
              <a:rPr lang="en-US" dirty="0"/>
              <a:t> their Paid and organic Keywords Performance, Keyword Gap Analysis etc..</a:t>
            </a:r>
          </a:p>
          <a:p>
            <a:pPr>
              <a:buClr>
                <a:srgbClr val="C00000"/>
              </a:buClr>
            </a:pPr>
            <a:endParaRPr lang="en-US" b="1" dirty="0">
              <a:solidFill>
                <a:schemeClr val="accent5">
                  <a:lumMod val="75000"/>
                </a:schemeClr>
              </a:solidFill>
              <a:latin typeface="Bahnschrift Light" panose="020B0502040204020203" pitchFamily="34" charset="0"/>
            </a:endParaRPr>
          </a:p>
          <a:p>
            <a:endParaRPr lang="en-US" b="1" dirty="0">
              <a:solidFill>
                <a:schemeClr val="accent5">
                  <a:lumMod val="75000"/>
                </a:schemeClr>
              </a:solidFill>
              <a:latin typeface="Bahnschrift Light" panose="020B0502040204020203" pitchFamily="34" charset="0"/>
            </a:endParaRPr>
          </a:p>
          <a:p>
            <a:endParaRPr lang="en-US" b="1" dirty="0">
              <a:solidFill>
                <a:schemeClr val="accent5">
                  <a:lumMod val="75000"/>
                </a:schemeClr>
              </a:solidFill>
              <a:latin typeface="Bahnschrift Light" panose="020B0502040204020203" pitchFamily="34" charset="0"/>
            </a:endParaRPr>
          </a:p>
          <a:p>
            <a:endParaRPr lang="en-US" dirty="0"/>
          </a:p>
        </p:txBody>
      </p:sp>
    </p:spTree>
    <p:extLst>
      <p:ext uri="{BB962C8B-B14F-4D97-AF65-F5344CB8AC3E}">
        <p14:creationId xmlns:p14="http://schemas.microsoft.com/office/powerpoint/2010/main" val="309909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wipe(down)">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down)">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wipe(down)">
                                      <p:cBhvr>
                                        <p:cTn id="3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E8D88-98D0-4E46-9996-48F5C853F83F}"/>
              </a:ext>
            </a:extLst>
          </p:cNvPr>
          <p:cNvSpPr txBox="1"/>
          <p:nvPr/>
        </p:nvSpPr>
        <p:spPr>
          <a:xfrm>
            <a:off x="1461247" y="0"/>
            <a:ext cx="10596282" cy="10248960"/>
          </a:xfrm>
          <a:prstGeom prst="rect">
            <a:avLst/>
          </a:prstGeom>
          <a:noFill/>
        </p:spPr>
        <p:txBody>
          <a:bodyPr wrap="square" rtlCol="0">
            <a:spAutoFit/>
          </a:bodyPr>
          <a:lstStyle/>
          <a:p>
            <a:pPr marL="457200" indent="-457200">
              <a:buClr>
                <a:srgbClr val="C00000"/>
              </a:buClr>
              <a:buFont typeface="Wingdings" panose="05000000000000000000" pitchFamily="2" charset="2"/>
              <a:buChar char="v"/>
            </a:pPr>
            <a:r>
              <a:rPr lang="en-US" sz="2800" b="1" dirty="0">
                <a:solidFill>
                  <a:schemeClr val="accent1">
                    <a:lumMod val="60000"/>
                    <a:lumOff val="40000"/>
                  </a:schemeClr>
                </a:solidFill>
              </a:rPr>
              <a:t>On – Page SEO Optimization Audit</a:t>
            </a:r>
          </a:p>
          <a:p>
            <a:pPr marL="457200" indent="-457200">
              <a:buClr>
                <a:srgbClr val="C00000"/>
              </a:buClr>
              <a:buFont typeface="Wingdings" panose="05000000000000000000" pitchFamily="2" charset="2"/>
              <a:buChar char="v"/>
            </a:pPr>
            <a:endParaRPr lang="en-US" sz="2800" b="1" dirty="0">
              <a:solidFill>
                <a:schemeClr val="accent1">
                  <a:lumMod val="60000"/>
                  <a:lumOff val="40000"/>
                </a:schemeClr>
              </a:solidFill>
            </a:endParaRPr>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Page 1: Salesforce CRM Overview: </a:t>
            </a:r>
            <a:r>
              <a:rPr lang="en-US" b="1" dirty="0">
                <a:solidFill>
                  <a:srgbClr val="00B0F0"/>
                </a:solidFill>
                <a:latin typeface="Bahnschrift Light" panose="020B0502040204020203" pitchFamily="34" charset="0"/>
              </a:rPr>
              <a:t>(https://www.salesforce.com/in/products/crm/what-is-crm/)</a:t>
            </a:r>
          </a:p>
          <a:p>
            <a:pPr marL="342900" indent="-342900">
              <a:spcBef>
                <a:spcPts val="1000"/>
              </a:spcBef>
              <a:buClr>
                <a:schemeClr val="accent1"/>
              </a:buClr>
              <a:buFont typeface="Wingdings" panose="05000000000000000000" pitchFamily="2" charset="2"/>
              <a:buChar char="Ø"/>
            </a:pPr>
            <a:r>
              <a:rPr lang="en-US" b="1" dirty="0"/>
              <a:t>Title tags, meta descriptions, and HTML tags, Internal Linking and Image Optimization</a:t>
            </a:r>
          </a:p>
          <a:p>
            <a:pPr marL="342900" indent="-342900">
              <a:spcBef>
                <a:spcPts val="1000"/>
              </a:spcBef>
              <a:buClr>
                <a:schemeClr val="accent1"/>
              </a:buClr>
              <a:buFont typeface="+mj-lt"/>
              <a:buAutoNum type="alphaLcPeriod"/>
            </a:pPr>
            <a:r>
              <a:rPr lang="en-US" dirty="0"/>
              <a:t>Title Tag is well optimized, including the primary keyword “CRM” and described the page content concisely.</a:t>
            </a:r>
          </a:p>
          <a:p>
            <a:pPr marL="342900" indent="-342900">
              <a:spcBef>
                <a:spcPts val="1000"/>
              </a:spcBef>
              <a:buClr>
                <a:schemeClr val="accent1"/>
              </a:buClr>
              <a:buFont typeface="+mj-lt"/>
              <a:buAutoNum type="alphaLcPeriod"/>
            </a:pPr>
            <a:r>
              <a:rPr lang="en-US" dirty="0"/>
              <a:t>Meta Descriptions is informative but can be improved by including more action – oriented phrases and secondary keywords</a:t>
            </a:r>
          </a:p>
          <a:p>
            <a:pPr marL="342900" indent="-342900">
              <a:spcBef>
                <a:spcPts val="1000"/>
              </a:spcBef>
              <a:buClr>
                <a:schemeClr val="accent1"/>
              </a:buClr>
              <a:buFont typeface="+mj-lt"/>
              <a:buAutoNum type="alphaLcPeriod"/>
            </a:pPr>
            <a:r>
              <a:rPr lang="en-US" dirty="0"/>
              <a:t>HTML Tags H1 tag is present and well – used </a:t>
            </a:r>
          </a:p>
          <a:p>
            <a:pPr marL="342900" indent="-342900">
              <a:spcBef>
                <a:spcPts val="1000"/>
              </a:spcBef>
              <a:buClr>
                <a:schemeClr val="accent1"/>
              </a:buClr>
              <a:buFont typeface="+mj-lt"/>
              <a:buAutoNum type="alphaLcPeriod"/>
            </a:pPr>
            <a:r>
              <a:rPr lang="en-US" dirty="0"/>
              <a:t>The Page includes relevant internal links to other salesforce product pages and blogs</a:t>
            </a:r>
          </a:p>
          <a:p>
            <a:pPr marL="342900" indent="-342900">
              <a:spcBef>
                <a:spcPts val="1000"/>
              </a:spcBef>
              <a:buClr>
                <a:schemeClr val="accent1"/>
              </a:buClr>
              <a:buFont typeface="+mj-lt"/>
              <a:buAutoNum type="alphaLcPeriod"/>
            </a:pPr>
            <a:r>
              <a:rPr lang="en-US" dirty="0"/>
              <a:t>Images are optimized with relevant alt texts but could use more descriptive file name.</a:t>
            </a:r>
          </a:p>
          <a:p>
            <a:pPr>
              <a:spcBef>
                <a:spcPts val="1000"/>
              </a:spcBef>
              <a:buClr>
                <a:schemeClr val="accent1"/>
              </a:buClr>
            </a:pPr>
            <a:r>
              <a:rPr lang="en-US" dirty="0"/>
              <a:t>Example: instead of image1 we can use “ salesforce –CRM-Dashboard.</a:t>
            </a:r>
          </a:p>
          <a:p>
            <a:pPr>
              <a:spcBef>
                <a:spcPts val="1000"/>
              </a:spcBef>
              <a:buClr>
                <a:schemeClr val="accent1"/>
              </a:buClr>
            </a:pPr>
            <a:endParaRPr lang="en-US" dirty="0"/>
          </a:p>
          <a:p>
            <a:pPr marL="342900" indent="-342900">
              <a:spcBef>
                <a:spcPts val="1000"/>
              </a:spcBef>
              <a:buClr>
                <a:schemeClr val="accent1"/>
              </a:buClr>
              <a:buFont typeface="Wingdings" panose="05000000000000000000" pitchFamily="2" charset="2"/>
              <a:buChar char="q"/>
            </a:pPr>
            <a:r>
              <a:rPr lang="en-US" sz="2400" b="1" dirty="0">
                <a:solidFill>
                  <a:schemeClr val="accent5">
                    <a:lumMod val="75000"/>
                  </a:schemeClr>
                </a:solidFill>
                <a:latin typeface="Bahnschrift Light" panose="020B0502040204020203" pitchFamily="34" charset="0"/>
              </a:rPr>
              <a:t>Page 2: Salesforce For Small Business:</a:t>
            </a:r>
          </a:p>
          <a:p>
            <a:pPr>
              <a:spcBef>
                <a:spcPts val="1000"/>
              </a:spcBef>
              <a:buClr>
                <a:schemeClr val="accent1"/>
              </a:buClr>
            </a:pPr>
            <a:r>
              <a:rPr lang="en-US" b="1" dirty="0">
                <a:solidFill>
                  <a:srgbClr val="00B0F0"/>
                </a:solidFill>
                <a:latin typeface="Bahnschrift Light" panose="020B0502040204020203" pitchFamily="34" charset="0"/>
              </a:rPr>
              <a:t>(https://www.salesforce.com/in/small-business/)</a:t>
            </a:r>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a:spcBef>
                <a:spcPts val="1000"/>
              </a:spcBef>
              <a:buClr>
                <a:schemeClr val="accent1"/>
              </a:buClr>
            </a:pPr>
            <a:endParaRPr lang="en-US" dirty="0"/>
          </a:p>
          <a:p>
            <a:pPr>
              <a:spcBef>
                <a:spcPts val="1000"/>
              </a:spcBef>
              <a:buClr>
                <a:schemeClr val="accent1"/>
              </a:buClr>
            </a:pPr>
            <a:endParaRPr lang="en-US" dirty="0"/>
          </a:p>
          <a:p>
            <a:pPr>
              <a:spcBef>
                <a:spcPts val="1000"/>
              </a:spcBef>
              <a:buClr>
                <a:schemeClr val="accent1"/>
              </a:buClr>
            </a:pPr>
            <a:endParaRPr lang="en-US" dirty="0"/>
          </a:p>
          <a:p>
            <a:pPr>
              <a:spcBef>
                <a:spcPts val="1000"/>
              </a:spcBef>
              <a:buClr>
                <a:schemeClr val="accent1"/>
              </a:buClr>
            </a:pPr>
            <a:endParaRPr lang="en-US" dirty="0"/>
          </a:p>
          <a:p>
            <a:pPr marL="342900" indent="-342900">
              <a:spcBef>
                <a:spcPts val="1000"/>
              </a:spcBef>
              <a:buClr>
                <a:schemeClr val="accent1"/>
              </a:buClr>
              <a:buFont typeface="Wingdings" panose="05000000000000000000" pitchFamily="2" charset="2"/>
              <a:buChar char="Ø"/>
            </a:pPr>
            <a:endParaRPr lang="en-US" dirty="0"/>
          </a:p>
          <a:p>
            <a:pPr marL="342900" indent="-342900">
              <a:spcBef>
                <a:spcPts val="1000"/>
              </a:spcBef>
              <a:buClr>
                <a:schemeClr val="accent1"/>
              </a:buClr>
              <a:buFont typeface="Wingdings" panose="05000000000000000000" pitchFamily="2" charset="2"/>
              <a:buChar char="Ø"/>
            </a:pPr>
            <a:endParaRPr lang="en-US" sz="2400" b="1" dirty="0">
              <a:solidFill>
                <a:schemeClr val="accent5">
                  <a:lumMod val="75000"/>
                </a:schemeClr>
              </a:solidFill>
              <a:latin typeface="Bahnschrift Light" panose="020B0502040204020203" pitchFamily="34" charset="0"/>
            </a:endParaRPr>
          </a:p>
          <a:p>
            <a:pPr marL="514350" indent="-514350">
              <a:buClr>
                <a:srgbClr val="C00000"/>
              </a:buClr>
              <a:buFont typeface="Wingdings" panose="05000000000000000000" pitchFamily="2" charset="2"/>
              <a:buChar char="Ø"/>
            </a:pPr>
            <a:endParaRPr lang="en-US" sz="2800" b="1" dirty="0">
              <a:solidFill>
                <a:schemeClr val="accent1">
                  <a:lumMod val="60000"/>
                  <a:lumOff val="40000"/>
                </a:schemeClr>
              </a:solidFill>
            </a:endParaRPr>
          </a:p>
          <a:p>
            <a:endParaRPr lang="en-US" dirty="0"/>
          </a:p>
        </p:txBody>
      </p:sp>
    </p:spTree>
    <p:extLst>
      <p:ext uri="{BB962C8B-B14F-4D97-AF65-F5344CB8AC3E}">
        <p14:creationId xmlns:p14="http://schemas.microsoft.com/office/powerpoint/2010/main" val="44804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11" end="11"/>
                                            </p:txEl>
                                          </p:spTgt>
                                        </p:tgtEl>
                                        <p:attrNameLst>
                                          <p:attrName>style.visibility</p:attrName>
                                        </p:attrNameLst>
                                      </p:cBhvr>
                                      <p:to>
                                        <p:strVal val="visible"/>
                                      </p:to>
                                    </p:set>
                                    <p:animEffect transition="in" filter="barn(inVertical)">
                                      <p:cBhvr>
                                        <p:cTn id="18" dur="500"/>
                                        <p:tgtEl>
                                          <p:spTgt spid="2">
                                            <p:txEl>
                                              <p:pRg st="11" end="1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animEffect transition="in" filter="barn(inVertical)">
                                      <p:cBhvr>
                                        <p:cTn id="21" dur="500"/>
                                        <p:tgtEl>
                                          <p:spTgt spid="2">
                                            <p:txEl>
                                              <p:pRg st="12" end="1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wipe(down)">
                                      <p:cBhvr>
                                        <p:cTn id="26" dur="500"/>
                                        <p:tgtEl>
                                          <p:spTgt spid="2">
                                            <p:txEl>
                                              <p:pRg st="3" end="3"/>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wipe(down)">
                                      <p:cBhvr>
                                        <p:cTn id="29" dur="500"/>
                                        <p:tgtEl>
                                          <p:spTgt spid="2">
                                            <p:txEl>
                                              <p:pRg st="4" end="4"/>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wipe(down)">
                                      <p:cBhvr>
                                        <p:cTn id="35" dur="500"/>
                                        <p:tgtEl>
                                          <p:spTgt spid="2">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wipe(down)">
                                      <p:cBhvr>
                                        <p:cTn id="38" dur="500"/>
                                        <p:tgtEl>
                                          <p:spTgt spid="2">
                                            <p:txEl>
                                              <p:pRg st="7" end="7"/>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wipe(down)">
                                      <p:cBhvr>
                                        <p:cTn id="41" dur="500"/>
                                        <p:tgtEl>
                                          <p:spTgt spid="2">
                                            <p:txEl>
                                              <p:pRg st="8" end="8"/>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wipe(down)">
                                      <p:cBhvr>
                                        <p:cTn id="4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8295</TotalTime>
  <Words>1599</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Light</vt:lpstr>
      <vt:lpstr>Bahnschrift Light Condensed</vt:lpstr>
      <vt:lpstr>Century Gothic</vt:lpstr>
      <vt:lpstr>Wingdings</vt:lpstr>
      <vt:lpstr>Wingdings 3</vt:lpstr>
      <vt:lpstr>Wisp</vt:lpstr>
      <vt:lpstr>         Comprehensive SEO Audit                                  &amp;  Optimization for Organic Traffic Growth</vt:lpstr>
      <vt:lpstr>Salesforce</vt:lpstr>
      <vt:lpstr>Salesforce Products :</vt:lpstr>
      <vt:lpstr>Initial Audit: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Comprehensive SEO Audit                                  &amp;  Optimization for Organic Traffic Growth</dc:title>
  <dc:creator>ACER</dc:creator>
  <cp:lastModifiedBy>ACER</cp:lastModifiedBy>
  <cp:revision>125</cp:revision>
  <dcterms:created xsi:type="dcterms:W3CDTF">2024-08-10T19:28:02Z</dcterms:created>
  <dcterms:modified xsi:type="dcterms:W3CDTF">2024-08-21T17:38:25Z</dcterms:modified>
</cp:coreProperties>
</file>