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779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65945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38272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9665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730506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6857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4034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904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555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97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160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277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316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13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3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399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8/31/2024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277275"/>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apple.com/iphone/" TargetMode="External"/><Relationship Id="rId2" Type="http://schemas.openxmlformats.org/officeDocument/2006/relationships/hyperlink" Target="https://www.apple.com/" TargetMode="External"/><Relationship Id="rId1" Type="http://schemas.openxmlformats.org/officeDocument/2006/relationships/slideLayout" Target="../slideLayouts/slideLayout7.xml"/><Relationship Id="rId6" Type="http://schemas.openxmlformats.org/officeDocument/2006/relationships/hyperlink" Target="https://www.apple.com/store" TargetMode="External"/><Relationship Id="rId5" Type="http://schemas.openxmlformats.org/officeDocument/2006/relationships/hyperlink" Target="https://support.apple.com/" TargetMode="External"/><Relationship Id="rId4" Type="http://schemas.openxmlformats.org/officeDocument/2006/relationships/hyperlink" Target="https://www.apple.com/ma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BBBE-D379-4E09-888A-DAB18D410220}"/>
              </a:ext>
            </a:extLst>
          </p:cNvPr>
          <p:cNvSpPr>
            <a:spLocks noGrp="1"/>
          </p:cNvSpPr>
          <p:nvPr>
            <p:ph type="ctrTitle"/>
          </p:nvPr>
        </p:nvSpPr>
        <p:spPr>
          <a:xfrm>
            <a:off x="1507067" y="1021976"/>
            <a:ext cx="7193180" cy="3805518"/>
          </a:xfrm>
        </p:spPr>
        <p:txBody>
          <a:bodyPr/>
          <a:lstStyle/>
          <a:p>
            <a:r>
              <a:rPr lang="en-US" b="1" dirty="0"/>
              <a:t>Crafting &amp; Compelling Website Analysis, Audit and Recommendations</a:t>
            </a:r>
            <a:endParaRPr lang="en-US" dirty="0"/>
          </a:p>
        </p:txBody>
      </p:sp>
    </p:spTree>
    <p:extLst>
      <p:ext uri="{BB962C8B-B14F-4D97-AF65-F5344CB8AC3E}">
        <p14:creationId xmlns:p14="http://schemas.microsoft.com/office/powerpoint/2010/main" val="4929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08FFC-3722-4325-89F5-BA712F331EA7}"/>
              </a:ext>
            </a:extLst>
          </p:cNvPr>
          <p:cNvSpPr txBox="1"/>
          <p:nvPr/>
        </p:nvSpPr>
        <p:spPr>
          <a:xfrm>
            <a:off x="672353" y="1143000"/>
            <a:ext cx="8740588" cy="5232202"/>
          </a:xfrm>
          <a:prstGeom prst="rect">
            <a:avLst/>
          </a:prstGeom>
          <a:noFill/>
        </p:spPr>
        <p:txBody>
          <a:bodyPr wrap="square" rtlCol="0">
            <a:spAutoFit/>
          </a:bodyPr>
          <a:lstStyle/>
          <a:p>
            <a:r>
              <a:rPr lang="en-US" sz="3200" b="1" dirty="0">
                <a:solidFill>
                  <a:srgbClr val="92D050"/>
                </a:solidFill>
              </a:rPr>
              <a:t>Apple Inc.</a:t>
            </a:r>
            <a:r>
              <a:rPr lang="en-US" sz="2400" b="1" dirty="0">
                <a:solidFill>
                  <a:srgbClr val="92D050"/>
                </a:solidFill>
              </a:rPr>
              <a:t>:</a:t>
            </a:r>
            <a:r>
              <a:rPr lang="en-US" sz="2400" dirty="0">
                <a:solidFill>
                  <a:srgbClr val="92D050"/>
                </a:solidFill>
              </a:rPr>
              <a:t> </a:t>
            </a:r>
            <a:r>
              <a:rPr lang="en-US" sz="2400" dirty="0"/>
              <a:t>Today we will working on Apple website to perform website analysis , audit and recommendations </a:t>
            </a:r>
          </a:p>
          <a:p>
            <a:endParaRPr lang="en-US" sz="2400" dirty="0"/>
          </a:p>
          <a:p>
            <a:endParaRPr lang="en-US" dirty="0">
              <a:solidFill>
                <a:srgbClr val="92D050"/>
              </a:solidFill>
            </a:endParaRPr>
          </a:p>
          <a:p>
            <a:r>
              <a:rPr lang="en-US" sz="3200" b="1" dirty="0">
                <a:solidFill>
                  <a:srgbClr val="92D050"/>
                </a:solidFill>
              </a:rPr>
              <a:t>About Apple Inc.:</a:t>
            </a:r>
          </a:p>
          <a:p>
            <a:r>
              <a:rPr lang="en-US" sz="2400" dirty="0"/>
              <a:t>Apple Inc. is a global leader in technology, known for designing, manufacturing, and marketing a wide range of consumer electronics, software, and online services. Founded by Steve Jobs, Steve Wozniak, and Ronald Wayne in 1976, the company has grown to become one of the world's most valuable brands, with a strong reputation for innovation, quality, and user-centric design.</a:t>
            </a:r>
          </a:p>
          <a:p>
            <a:endParaRPr lang="en-US" dirty="0"/>
          </a:p>
          <a:p>
            <a:endParaRPr lang="en-US" dirty="0"/>
          </a:p>
        </p:txBody>
      </p:sp>
    </p:spTree>
    <p:extLst>
      <p:ext uri="{BB962C8B-B14F-4D97-AF65-F5344CB8AC3E}">
        <p14:creationId xmlns:p14="http://schemas.microsoft.com/office/powerpoint/2010/main" val="369425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73CA6-1CFB-4F4E-8E52-51214CB4297B}"/>
              </a:ext>
            </a:extLst>
          </p:cNvPr>
          <p:cNvSpPr txBox="1"/>
          <p:nvPr/>
        </p:nvSpPr>
        <p:spPr>
          <a:xfrm>
            <a:off x="349624" y="39760"/>
            <a:ext cx="8727141" cy="861774"/>
          </a:xfrm>
          <a:prstGeom prst="rect">
            <a:avLst/>
          </a:prstGeom>
          <a:noFill/>
        </p:spPr>
        <p:txBody>
          <a:bodyPr wrap="square" rtlCol="0">
            <a:spAutoFit/>
          </a:bodyPr>
          <a:lstStyle/>
          <a:p>
            <a:r>
              <a:rPr lang="en-US" sz="3200" b="1" dirty="0">
                <a:solidFill>
                  <a:srgbClr val="92D050"/>
                </a:solidFill>
              </a:rPr>
              <a:t>Apple Inc. Products</a:t>
            </a:r>
            <a:r>
              <a:rPr lang="en-US" dirty="0"/>
              <a:t> </a:t>
            </a:r>
            <a:r>
              <a:rPr lang="en-US" sz="3200" b="1" dirty="0">
                <a:solidFill>
                  <a:srgbClr val="92D050"/>
                </a:solidFill>
              </a:rPr>
              <a:t>and Services:</a:t>
            </a:r>
            <a:endParaRPr lang="en-US" sz="2800" b="1" dirty="0">
              <a:solidFill>
                <a:srgbClr val="92D050"/>
              </a:solidFill>
            </a:endParaRPr>
          </a:p>
          <a:p>
            <a:endParaRPr lang="en-US" dirty="0"/>
          </a:p>
        </p:txBody>
      </p:sp>
      <p:sp>
        <p:nvSpPr>
          <p:cNvPr id="4" name="Rectangle 2">
            <a:extLst>
              <a:ext uri="{FF2B5EF4-FFF2-40B4-BE49-F238E27FC236}">
                <a16:creationId xmlns:a16="http://schemas.microsoft.com/office/drawing/2014/main" id="{1916ADD2-C5F1-4678-97D9-FE9B120FD537}"/>
              </a:ext>
            </a:extLst>
          </p:cNvPr>
          <p:cNvSpPr>
            <a:spLocks noChangeArrowheads="1"/>
          </p:cNvSpPr>
          <p:nvPr/>
        </p:nvSpPr>
        <p:spPr bwMode="auto">
          <a:xfrm>
            <a:off x="349624" y="610136"/>
            <a:ext cx="9984593"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fontAlgn="base">
              <a:lnSpc>
                <a:spcPct val="100000"/>
              </a:lnSpc>
              <a:spcBef>
                <a:spcPct val="0"/>
              </a:spcBef>
              <a:spcAft>
                <a:spcPct val="0"/>
              </a:spcAft>
              <a:buClrTx/>
              <a:buSzTx/>
              <a:buFont typeface="Wingdings" panose="05000000000000000000" pitchFamily="2" charset="2"/>
              <a:buChar char="Ø"/>
              <a:tabLst/>
            </a:pPr>
            <a:r>
              <a:rPr lang="en-US" altLang="en-US" sz="2000" dirty="0">
                <a:solidFill>
                  <a:srgbClr val="92D050"/>
                </a:solidFill>
              </a:rPr>
              <a:t>iPhone</a:t>
            </a:r>
            <a:r>
              <a:rPr lang="en-US" altLang="en-US" sz="2000" dirty="0"/>
              <a:t>:</a:t>
            </a:r>
            <a:r>
              <a:rPr kumimoji="0" lang="en-US" altLang="en-US" sz="1600" b="0" i="0" u="none" strike="noStrike" cap="none" normalizeH="0" baseline="0" dirty="0">
                <a:ln>
                  <a:noFill/>
                </a:ln>
                <a:effectLst/>
                <a:latin typeface="Arial" panose="020B0604020202020204" pitchFamily="34" charset="0"/>
              </a:rPr>
              <a:t> </a:t>
            </a:r>
            <a:r>
              <a:rPr lang="en-US" altLang="en-US" sz="2000" dirty="0"/>
              <a:t>Leading smartphone known for its advanced camera, powerful processors,</a:t>
            </a:r>
          </a:p>
          <a:p>
            <a:pPr marR="0" lvl="0" fontAlgn="base">
              <a:lnSpc>
                <a:spcPct val="100000"/>
              </a:lnSpc>
              <a:spcBef>
                <a:spcPct val="0"/>
              </a:spcBef>
              <a:spcAft>
                <a:spcPct val="0"/>
              </a:spcAft>
              <a:buClrTx/>
              <a:buSzTx/>
              <a:tabLst/>
            </a:pPr>
            <a:r>
              <a:rPr lang="en-US" altLang="en-US" sz="2000" dirty="0"/>
              <a:t> and seamless iOS experience.</a:t>
            </a:r>
          </a:p>
          <a:p>
            <a:pPr marL="342900" marR="0" lvl="0" indent="-342900" fontAlgn="base">
              <a:lnSpc>
                <a:spcPct val="100000"/>
              </a:lnSpc>
              <a:spcBef>
                <a:spcPct val="0"/>
              </a:spcBef>
              <a:spcAft>
                <a:spcPct val="0"/>
              </a:spcAft>
              <a:buClrTx/>
              <a:buSzTx/>
              <a:buFont typeface="Wingdings" panose="05000000000000000000" pitchFamily="2" charset="2"/>
              <a:buChar char="Ø"/>
              <a:tabLst/>
            </a:pPr>
            <a:r>
              <a:rPr lang="en-US" altLang="en-US" sz="2000" dirty="0">
                <a:solidFill>
                  <a:srgbClr val="92D050"/>
                </a:solidFill>
              </a:rPr>
              <a:t>Mac: </a:t>
            </a:r>
            <a:r>
              <a:rPr lang="en-US" altLang="en-US" sz="2000" dirty="0"/>
              <a:t>Range of laptops and desktops with M-series chips, designed for </a:t>
            </a:r>
          </a:p>
          <a:p>
            <a:pPr marR="0" lvl="0" fontAlgn="base">
              <a:lnSpc>
                <a:spcPct val="100000"/>
              </a:lnSpc>
              <a:spcBef>
                <a:spcPct val="0"/>
              </a:spcBef>
              <a:spcAft>
                <a:spcPct val="0"/>
              </a:spcAft>
              <a:buClrTx/>
              <a:buSzTx/>
              <a:tabLst/>
            </a:pPr>
            <a:r>
              <a:rPr lang="en-US" altLang="en-US" sz="2000" dirty="0"/>
              <a:t>performance and creativity.</a:t>
            </a:r>
          </a:p>
          <a:p>
            <a:pPr marL="342900" marR="0" lvl="0" indent="-342900" fontAlgn="base">
              <a:lnSpc>
                <a:spcPct val="100000"/>
              </a:lnSpc>
              <a:spcBef>
                <a:spcPct val="0"/>
              </a:spcBef>
              <a:spcAft>
                <a:spcPct val="0"/>
              </a:spcAft>
              <a:buClrTx/>
              <a:buSzTx/>
              <a:buFont typeface="Wingdings" panose="05000000000000000000" pitchFamily="2" charset="2"/>
              <a:buChar char="Ø"/>
              <a:tabLst/>
            </a:pPr>
            <a:r>
              <a:rPr lang="en-US" altLang="en-US" sz="2000" dirty="0">
                <a:solidFill>
                  <a:srgbClr val="92D050"/>
                </a:solidFill>
              </a:rPr>
              <a:t>iPad: </a:t>
            </a:r>
            <a:r>
              <a:rPr lang="en-US" altLang="en-US" sz="2000" dirty="0"/>
              <a:t>Versatile tablets with Apple Pencil support, used for work, education, </a:t>
            </a:r>
          </a:p>
          <a:p>
            <a:pPr marR="0" lvl="0" fontAlgn="base">
              <a:lnSpc>
                <a:spcPct val="100000"/>
              </a:lnSpc>
              <a:spcBef>
                <a:spcPct val="0"/>
              </a:spcBef>
              <a:spcAft>
                <a:spcPct val="0"/>
              </a:spcAft>
              <a:buClrTx/>
              <a:buSzTx/>
              <a:tabLst/>
            </a:pPr>
            <a:r>
              <a:rPr lang="en-US" altLang="en-US" sz="2000" dirty="0"/>
              <a:t>and entertainment.</a:t>
            </a:r>
          </a:p>
          <a:p>
            <a:pPr marL="342900" marR="0" lvl="0" indent="-342900" fontAlgn="base">
              <a:lnSpc>
                <a:spcPct val="100000"/>
              </a:lnSpc>
              <a:spcBef>
                <a:spcPct val="0"/>
              </a:spcBef>
              <a:spcAft>
                <a:spcPct val="0"/>
              </a:spcAft>
              <a:buClrTx/>
              <a:buSzTx/>
              <a:buFont typeface="Wingdings" panose="05000000000000000000" pitchFamily="2" charset="2"/>
              <a:buChar char="Ø"/>
              <a:tabLst/>
            </a:pPr>
            <a:r>
              <a:rPr lang="en-US" altLang="en-US" sz="2000" dirty="0">
                <a:solidFill>
                  <a:srgbClr val="92D050"/>
                </a:solidFill>
              </a:rPr>
              <a:t>Apple Watch: </a:t>
            </a:r>
            <a:r>
              <a:rPr lang="en-US" altLang="en-US" sz="2000" dirty="0"/>
              <a:t>Smartwatch with fitness tracking, health monitoring, and</a:t>
            </a:r>
          </a:p>
          <a:p>
            <a:pPr marR="0" lvl="0" fontAlgn="base">
              <a:lnSpc>
                <a:spcPct val="100000"/>
              </a:lnSpc>
              <a:spcBef>
                <a:spcPct val="0"/>
              </a:spcBef>
              <a:spcAft>
                <a:spcPct val="0"/>
              </a:spcAft>
              <a:buClrTx/>
              <a:buSzTx/>
              <a:tabLst/>
            </a:pPr>
            <a:r>
              <a:rPr lang="en-US" altLang="en-US" sz="2000" dirty="0"/>
              <a:t> connectivity features.</a:t>
            </a:r>
          </a:p>
          <a:p>
            <a:pPr marL="342900" marR="0" lvl="0" indent="-342900" fontAlgn="base">
              <a:lnSpc>
                <a:spcPct val="100000"/>
              </a:lnSpc>
              <a:spcBef>
                <a:spcPct val="0"/>
              </a:spcBef>
              <a:spcAft>
                <a:spcPct val="0"/>
              </a:spcAft>
              <a:buClrTx/>
              <a:buSzTx/>
              <a:buFont typeface="Wingdings" panose="05000000000000000000" pitchFamily="2" charset="2"/>
              <a:buChar char="Ø"/>
              <a:tabLst/>
            </a:pPr>
            <a:r>
              <a:rPr lang="en-US" altLang="en-US" sz="2000" dirty="0">
                <a:solidFill>
                  <a:srgbClr val="92D050"/>
                </a:solidFill>
              </a:rPr>
              <a:t>AirPods: </a:t>
            </a:r>
            <a:r>
              <a:rPr lang="en-US" altLang="en-US" sz="2000" dirty="0"/>
              <a:t>Wireless earbuds and headphones offering high-quality sound </a:t>
            </a:r>
          </a:p>
          <a:p>
            <a:pPr marR="0" lvl="0" fontAlgn="base">
              <a:lnSpc>
                <a:spcPct val="100000"/>
              </a:lnSpc>
              <a:spcBef>
                <a:spcPct val="0"/>
              </a:spcBef>
              <a:spcAft>
                <a:spcPct val="0"/>
              </a:spcAft>
              <a:buClrTx/>
              <a:buSzTx/>
              <a:tabLst/>
            </a:pPr>
            <a:r>
              <a:rPr lang="en-US" altLang="en-US" sz="2000" dirty="0"/>
              <a:t>and noise cancellation.</a:t>
            </a:r>
          </a:p>
          <a:p>
            <a:pPr marL="342900" marR="0" lvl="0" indent="-342900" fontAlgn="base">
              <a:lnSpc>
                <a:spcPct val="100000"/>
              </a:lnSpc>
              <a:spcBef>
                <a:spcPct val="0"/>
              </a:spcBef>
              <a:spcAft>
                <a:spcPct val="0"/>
              </a:spcAft>
              <a:buClrTx/>
              <a:buSzTx/>
              <a:buFont typeface="Wingdings" panose="05000000000000000000" pitchFamily="2" charset="2"/>
              <a:buChar char="Ø"/>
              <a:tabLst/>
            </a:pPr>
            <a:r>
              <a:rPr lang="en-US" altLang="en-US" sz="2000" dirty="0">
                <a:solidFill>
                  <a:srgbClr val="92D050"/>
                </a:solidFill>
              </a:rPr>
              <a:t>Apple TV: </a:t>
            </a:r>
            <a:r>
              <a:rPr lang="en-US" altLang="en-US" sz="2000" dirty="0"/>
              <a:t>Streaming device providing access to TV shows, movies, and </a:t>
            </a:r>
          </a:p>
          <a:p>
            <a:pPr marR="0" lvl="0" fontAlgn="base">
              <a:lnSpc>
                <a:spcPct val="100000"/>
              </a:lnSpc>
              <a:spcBef>
                <a:spcPct val="0"/>
              </a:spcBef>
              <a:spcAft>
                <a:spcPct val="0"/>
              </a:spcAft>
              <a:buClrTx/>
              <a:buSzTx/>
              <a:tabLst/>
            </a:pPr>
            <a:r>
              <a:rPr lang="en-US" altLang="en-US" sz="2000" dirty="0"/>
              <a:t>Apple TV+ content.</a:t>
            </a:r>
          </a:p>
          <a:p>
            <a:pPr marL="342900" marR="0" lvl="0" indent="-342900" fontAlgn="base">
              <a:lnSpc>
                <a:spcPct val="100000"/>
              </a:lnSpc>
              <a:spcBef>
                <a:spcPct val="0"/>
              </a:spcBef>
              <a:spcAft>
                <a:spcPct val="0"/>
              </a:spcAft>
              <a:buClrTx/>
              <a:buSzTx/>
              <a:buFont typeface="Wingdings" panose="05000000000000000000" pitchFamily="2" charset="2"/>
              <a:buChar char="Ø"/>
              <a:tabLst/>
            </a:pPr>
            <a:r>
              <a:rPr lang="en-US" altLang="en-US" sz="2000" dirty="0">
                <a:solidFill>
                  <a:srgbClr val="92D050"/>
                </a:solidFill>
              </a:rPr>
              <a:t>App Store</a:t>
            </a:r>
            <a:r>
              <a:rPr lang="en-US" altLang="en-US" sz="2000" dirty="0"/>
              <a:t>: Digital platform for apps, games, and software, curated for quality </a:t>
            </a:r>
          </a:p>
          <a:p>
            <a:pPr marR="0" lvl="0" fontAlgn="base">
              <a:lnSpc>
                <a:spcPct val="100000"/>
              </a:lnSpc>
              <a:spcBef>
                <a:spcPct val="0"/>
              </a:spcBef>
              <a:spcAft>
                <a:spcPct val="0"/>
              </a:spcAft>
              <a:buClrTx/>
              <a:buSzTx/>
              <a:tabLst/>
            </a:pPr>
            <a:r>
              <a:rPr lang="en-US" altLang="en-US" sz="2000" dirty="0"/>
              <a:t>and security.</a:t>
            </a:r>
          </a:p>
          <a:p>
            <a:pPr marL="342900" marR="0" lvl="0" indent="-342900" fontAlgn="base">
              <a:lnSpc>
                <a:spcPct val="100000"/>
              </a:lnSpc>
              <a:spcBef>
                <a:spcPct val="0"/>
              </a:spcBef>
              <a:spcAft>
                <a:spcPct val="0"/>
              </a:spcAft>
              <a:buClrTx/>
              <a:buSzTx/>
              <a:buFont typeface="Wingdings" panose="05000000000000000000" pitchFamily="2" charset="2"/>
              <a:buChar char="Ø"/>
              <a:tabLst/>
            </a:pPr>
            <a:r>
              <a:rPr lang="en-US" altLang="en-US" sz="2000" dirty="0">
                <a:solidFill>
                  <a:srgbClr val="92D050"/>
                </a:solidFill>
              </a:rPr>
              <a:t>Apple Music: </a:t>
            </a:r>
            <a:r>
              <a:rPr lang="en-US" altLang="en-US" sz="2000" dirty="0"/>
              <a:t>Streaming service with a vast music library, curated playlists, </a:t>
            </a:r>
          </a:p>
          <a:p>
            <a:pPr marR="0" lvl="0" fontAlgn="base">
              <a:lnSpc>
                <a:spcPct val="100000"/>
              </a:lnSpc>
              <a:spcBef>
                <a:spcPct val="0"/>
              </a:spcBef>
              <a:spcAft>
                <a:spcPct val="0"/>
              </a:spcAft>
              <a:buClrTx/>
              <a:buSzTx/>
              <a:tabLst/>
            </a:pPr>
            <a:r>
              <a:rPr lang="en-US" altLang="en-US" sz="2000" dirty="0"/>
              <a:t>and exclusive content.</a:t>
            </a:r>
          </a:p>
          <a:p>
            <a:pPr marL="342900" marR="0" lvl="0" indent="-342900" fontAlgn="base">
              <a:lnSpc>
                <a:spcPct val="100000"/>
              </a:lnSpc>
              <a:spcBef>
                <a:spcPct val="0"/>
              </a:spcBef>
              <a:spcAft>
                <a:spcPct val="0"/>
              </a:spcAft>
              <a:buClrTx/>
              <a:buSzTx/>
              <a:buFont typeface="Wingdings" panose="05000000000000000000" pitchFamily="2" charset="2"/>
              <a:buChar char="Ø"/>
              <a:tabLst/>
            </a:pPr>
            <a:r>
              <a:rPr lang="en-US" altLang="en-US" sz="2000" dirty="0">
                <a:solidFill>
                  <a:srgbClr val="92D050"/>
                </a:solidFill>
              </a:rPr>
              <a:t>iCloud: </a:t>
            </a:r>
            <a:r>
              <a:rPr lang="en-US" altLang="en-US" sz="2000" dirty="0"/>
              <a:t>Cloud storage service for secure file backup, synchronization, and </a:t>
            </a:r>
          </a:p>
          <a:p>
            <a:pPr marR="0" lvl="0" fontAlgn="base">
              <a:lnSpc>
                <a:spcPct val="100000"/>
              </a:lnSpc>
              <a:spcBef>
                <a:spcPct val="0"/>
              </a:spcBef>
              <a:spcAft>
                <a:spcPct val="0"/>
              </a:spcAft>
              <a:buClrTx/>
              <a:buSzTx/>
              <a:tabLst/>
            </a:pPr>
            <a:r>
              <a:rPr lang="en-US" altLang="en-US" sz="2000" dirty="0"/>
              <a:t>device integration.</a:t>
            </a:r>
          </a:p>
          <a:p>
            <a:pPr marL="342900" marR="0" lvl="0" indent="-342900" fontAlgn="base">
              <a:lnSpc>
                <a:spcPct val="100000"/>
              </a:lnSpc>
              <a:spcBef>
                <a:spcPct val="0"/>
              </a:spcBef>
              <a:spcAft>
                <a:spcPct val="0"/>
              </a:spcAft>
              <a:buClrTx/>
              <a:buSzTx/>
              <a:buFont typeface="Wingdings" panose="05000000000000000000" pitchFamily="2" charset="2"/>
              <a:buChar char="Ø"/>
              <a:tabLst/>
            </a:pPr>
            <a:r>
              <a:rPr lang="en-US" altLang="en-US" sz="2000" dirty="0">
                <a:solidFill>
                  <a:srgbClr val="92D050"/>
                </a:solidFill>
              </a:rPr>
              <a:t>Apple Pay: </a:t>
            </a:r>
            <a:r>
              <a:rPr lang="en-US" altLang="en-US" sz="2000" dirty="0"/>
              <a:t>Secure, contactless payment service for easy transactions in</a:t>
            </a:r>
          </a:p>
          <a:p>
            <a:pPr marR="0" lvl="0" fontAlgn="base">
              <a:lnSpc>
                <a:spcPct val="100000"/>
              </a:lnSpc>
              <a:spcBef>
                <a:spcPct val="0"/>
              </a:spcBef>
              <a:spcAft>
                <a:spcPct val="0"/>
              </a:spcAft>
              <a:buClrTx/>
              <a:buSzTx/>
              <a:tabLst/>
            </a:pPr>
            <a:r>
              <a:rPr lang="en-US" altLang="en-US" sz="2000" dirty="0"/>
              <a:t> stores, apps, and online</a:t>
            </a:r>
            <a:r>
              <a:rPr kumimoji="0" lang="en-US" altLang="en-US" sz="1600" b="0" i="0" u="none" strike="noStrike" cap="none" normalizeH="0" baseline="0" dirty="0">
                <a:ln>
                  <a:noFill/>
                </a:ln>
                <a:effectLst/>
                <a:latin typeface="Arial" panose="020B0604020202020204" pitchFamily="34" charset="0"/>
              </a:rPr>
              <a:t>. </a:t>
            </a:r>
          </a:p>
        </p:txBody>
      </p:sp>
    </p:spTree>
    <p:extLst>
      <p:ext uri="{BB962C8B-B14F-4D97-AF65-F5344CB8AC3E}">
        <p14:creationId xmlns:p14="http://schemas.microsoft.com/office/powerpoint/2010/main" val="323522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additive="base">
                                        <p:cTn id="3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1000"/>
                                        <p:tgtEl>
                                          <p:spTgt spid="4">
                                            <p:txEl>
                                              <p:pRg st="6" end="6"/>
                                            </p:txEl>
                                          </p:spTgt>
                                        </p:tgtEl>
                                      </p:cBhvr>
                                    </p:animEffect>
                                    <p:anim calcmode="lin" valueType="num">
                                      <p:cBhvr>
                                        <p:cTn id="4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fade">
                                      <p:cBhvr>
                                        <p:cTn id="45" dur="1000"/>
                                        <p:tgtEl>
                                          <p:spTgt spid="4">
                                            <p:txEl>
                                              <p:pRg st="7" end="7"/>
                                            </p:txEl>
                                          </p:spTgt>
                                        </p:tgtEl>
                                      </p:cBhvr>
                                    </p:animEffect>
                                    <p:anim calcmode="lin" valueType="num">
                                      <p:cBhvr>
                                        <p:cTn id="4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1000"/>
                                        <p:tgtEl>
                                          <p:spTgt spid="4">
                                            <p:txEl>
                                              <p:pRg st="8" end="8"/>
                                            </p:txEl>
                                          </p:spTgt>
                                        </p:tgtEl>
                                      </p:cBhvr>
                                    </p:animEffect>
                                    <p:anim calcmode="lin" valueType="num">
                                      <p:cBhvr>
                                        <p:cTn id="5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1000"/>
                                        <p:tgtEl>
                                          <p:spTgt spid="4">
                                            <p:txEl>
                                              <p:pRg st="9" end="9"/>
                                            </p:txEl>
                                          </p:spTgt>
                                        </p:tgtEl>
                                      </p:cBhvr>
                                    </p:animEffect>
                                    <p:anim calcmode="lin" valueType="num">
                                      <p:cBhvr>
                                        <p:cTn id="5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4">
                                            <p:txEl>
                                              <p:pRg st="10" end="10"/>
                                            </p:txEl>
                                          </p:spTgt>
                                        </p:tgtEl>
                                        <p:attrNameLst>
                                          <p:attrName>style.visibility</p:attrName>
                                        </p:attrNameLst>
                                      </p:cBhvr>
                                      <p:to>
                                        <p:strVal val="visible"/>
                                      </p:to>
                                    </p:set>
                                    <p:animEffect transition="in" filter="fade">
                                      <p:cBhvr>
                                        <p:cTn id="64" dur="1000"/>
                                        <p:tgtEl>
                                          <p:spTgt spid="4">
                                            <p:txEl>
                                              <p:pRg st="10" end="10"/>
                                            </p:txEl>
                                          </p:spTgt>
                                        </p:tgtEl>
                                      </p:cBhvr>
                                    </p:animEffect>
                                    <p:anim calcmode="lin" valueType="num">
                                      <p:cBhvr>
                                        <p:cTn id="65"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
                                            <p:txEl>
                                              <p:pRg st="11" end="11"/>
                                            </p:txEl>
                                          </p:spTgt>
                                        </p:tgtEl>
                                        <p:attrNameLst>
                                          <p:attrName>style.visibility</p:attrName>
                                        </p:attrNameLst>
                                      </p:cBhvr>
                                      <p:to>
                                        <p:strVal val="visible"/>
                                      </p:to>
                                    </p:set>
                                    <p:animEffect transition="in" filter="fade">
                                      <p:cBhvr>
                                        <p:cTn id="69" dur="1000"/>
                                        <p:tgtEl>
                                          <p:spTgt spid="4">
                                            <p:txEl>
                                              <p:pRg st="11" end="11"/>
                                            </p:txEl>
                                          </p:spTgt>
                                        </p:tgtEl>
                                      </p:cBhvr>
                                    </p:animEffect>
                                    <p:anim calcmode="lin" valueType="num">
                                      <p:cBhvr>
                                        <p:cTn id="70"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4">
                                            <p:txEl>
                                              <p:pRg st="12" end="12"/>
                                            </p:txEl>
                                          </p:spTgt>
                                        </p:tgtEl>
                                        <p:attrNameLst>
                                          <p:attrName>style.visibility</p:attrName>
                                        </p:attrNameLst>
                                      </p:cBhvr>
                                      <p:to>
                                        <p:strVal val="visible"/>
                                      </p:to>
                                    </p:set>
                                    <p:anim calcmode="lin" valueType="num">
                                      <p:cBhvr additive="base">
                                        <p:cTn id="76"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4">
                                            <p:txEl>
                                              <p:pRg st="13" end="13"/>
                                            </p:txEl>
                                          </p:spTgt>
                                        </p:tgtEl>
                                        <p:attrNameLst>
                                          <p:attrName>style.visibility</p:attrName>
                                        </p:attrNameLst>
                                      </p:cBhvr>
                                      <p:to>
                                        <p:strVal val="visible"/>
                                      </p:to>
                                    </p:set>
                                    <p:anim calcmode="lin" valueType="num">
                                      <p:cBhvr additive="base">
                                        <p:cTn id="80"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4">
                                            <p:txEl>
                                              <p:pRg st="14" end="14"/>
                                            </p:txEl>
                                          </p:spTgt>
                                        </p:tgtEl>
                                        <p:attrNameLst>
                                          <p:attrName>style.visibility</p:attrName>
                                        </p:attrNameLst>
                                      </p:cBhvr>
                                      <p:to>
                                        <p:strVal val="visible"/>
                                      </p:to>
                                    </p:set>
                                    <p:anim calcmode="lin" valueType="num">
                                      <p:cBhvr additive="base">
                                        <p:cTn id="86"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4">
                                            <p:txEl>
                                              <p:pRg st="15" end="15"/>
                                            </p:txEl>
                                          </p:spTgt>
                                        </p:tgtEl>
                                        <p:attrNameLst>
                                          <p:attrName>style.visibility</p:attrName>
                                        </p:attrNameLst>
                                      </p:cBhvr>
                                      <p:to>
                                        <p:strVal val="visible"/>
                                      </p:to>
                                    </p:set>
                                    <p:anim calcmode="lin" valueType="num">
                                      <p:cBhvr additive="base">
                                        <p:cTn id="90"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4">
                                            <p:txEl>
                                              <p:pRg st="16" end="16"/>
                                            </p:txEl>
                                          </p:spTgt>
                                        </p:tgtEl>
                                        <p:attrNameLst>
                                          <p:attrName>style.visibility</p:attrName>
                                        </p:attrNameLst>
                                      </p:cBhvr>
                                      <p:to>
                                        <p:strVal val="visible"/>
                                      </p:to>
                                    </p:set>
                                    <p:anim calcmode="lin" valueType="num">
                                      <p:cBhvr additive="base">
                                        <p:cTn id="96"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4">
                                            <p:txEl>
                                              <p:pRg st="16" end="16"/>
                                            </p:txEl>
                                          </p:spTgt>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4">
                                            <p:txEl>
                                              <p:pRg st="17" end="17"/>
                                            </p:txEl>
                                          </p:spTgt>
                                        </p:tgtEl>
                                        <p:attrNameLst>
                                          <p:attrName>style.visibility</p:attrName>
                                        </p:attrNameLst>
                                      </p:cBhvr>
                                      <p:to>
                                        <p:strVal val="visible"/>
                                      </p:to>
                                    </p:set>
                                    <p:anim calcmode="lin" valueType="num">
                                      <p:cBhvr additive="base">
                                        <p:cTn id="100"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4">
                                            <p:txEl>
                                              <p:pRg st="18" end="18"/>
                                            </p:txEl>
                                          </p:spTgt>
                                        </p:tgtEl>
                                        <p:attrNameLst>
                                          <p:attrName>style.visibility</p:attrName>
                                        </p:attrNameLst>
                                      </p:cBhvr>
                                      <p:to>
                                        <p:strVal val="visible"/>
                                      </p:to>
                                    </p:set>
                                    <p:anim calcmode="lin" valueType="num">
                                      <p:cBhvr additive="base">
                                        <p:cTn id="106"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4">
                                            <p:txEl>
                                              <p:pRg st="18" end="18"/>
                                            </p:txEl>
                                          </p:spTgt>
                                        </p:tgtEl>
                                        <p:attrNameLst>
                                          <p:attrName>ppt_y</p:attrName>
                                        </p:attrNameLst>
                                      </p:cBhvr>
                                      <p:tavLst>
                                        <p:tav tm="0">
                                          <p:val>
                                            <p:strVal val="1+#ppt_h/2"/>
                                          </p:val>
                                        </p:tav>
                                        <p:tav tm="100000">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4">
                                            <p:txEl>
                                              <p:pRg st="19" end="19"/>
                                            </p:txEl>
                                          </p:spTgt>
                                        </p:tgtEl>
                                        <p:attrNameLst>
                                          <p:attrName>style.visibility</p:attrName>
                                        </p:attrNameLst>
                                      </p:cBhvr>
                                      <p:to>
                                        <p:strVal val="visible"/>
                                      </p:to>
                                    </p:set>
                                    <p:anim calcmode="lin" valueType="num">
                                      <p:cBhvr additive="base">
                                        <p:cTn id="110"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4">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74C5CD-C212-431A-A127-4C437EF6BC5E}"/>
              </a:ext>
            </a:extLst>
          </p:cNvPr>
          <p:cNvSpPr txBox="1"/>
          <p:nvPr/>
        </p:nvSpPr>
        <p:spPr>
          <a:xfrm>
            <a:off x="416859" y="21936"/>
            <a:ext cx="8686800" cy="4278094"/>
          </a:xfrm>
          <a:prstGeom prst="rect">
            <a:avLst/>
          </a:prstGeom>
          <a:noFill/>
        </p:spPr>
        <p:txBody>
          <a:bodyPr wrap="square" rtlCol="0">
            <a:spAutoFit/>
          </a:bodyPr>
          <a:lstStyle/>
          <a:p>
            <a:r>
              <a:rPr lang="en-US" sz="3200" b="1" dirty="0">
                <a:solidFill>
                  <a:srgbClr val="92D050"/>
                </a:solidFill>
              </a:rPr>
              <a:t>Website Platform Identification:</a:t>
            </a:r>
          </a:p>
          <a:p>
            <a:r>
              <a:rPr lang="en-US" sz="2400" dirty="0"/>
              <a:t>The website apple.com is developed using a combination of custom-built technologies, including advanced front-end frameworks like JavaScript and CSS, and server-side technologies, rather than relying on a specific off-the-shelf content management system (CMS). Tools like </a:t>
            </a:r>
            <a:r>
              <a:rPr lang="en-US" sz="2400" dirty="0" err="1"/>
              <a:t>Wappalyzer</a:t>
            </a:r>
            <a:r>
              <a:rPr lang="en-US" sz="2400" dirty="0"/>
              <a:t> or </a:t>
            </a:r>
            <a:r>
              <a:rPr lang="en-US" sz="2400" dirty="0" err="1"/>
              <a:t>Whatruns</a:t>
            </a:r>
            <a:r>
              <a:rPr lang="en-US" sz="2400" dirty="0"/>
              <a:t> can identify these technologies.</a:t>
            </a:r>
          </a:p>
          <a:p>
            <a:endParaRPr lang="en-US" sz="3200" b="1" dirty="0">
              <a:solidFill>
                <a:srgbClr val="92D050"/>
              </a:solidFill>
            </a:endParaRPr>
          </a:p>
          <a:p>
            <a:endParaRPr lang="en-US" sz="3200" b="1" dirty="0">
              <a:solidFill>
                <a:srgbClr val="92D050"/>
              </a:solidFill>
            </a:endParaRPr>
          </a:p>
          <a:p>
            <a:endParaRPr lang="en-US" sz="3200" b="1" dirty="0">
              <a:solidFill>
                <a:srgbClr val="92D050"/>
              </a:solidFill>
            </a:endParaRPr>
          </a:p>
        </p:txBody>
      </p:sp>
      <p:pic>
        <p:nvPicPr>
          <p:cNvPr id="9" name="Content Placeholder 8">
            <a:extLst>
              <a:ext uri="{FF2B5EF4-FFF2-40B4-BE49-F238E27FC236}">
                <a16:creationId xmlns:a16="http://schemas.microsoft.com/office/drawing/2014/main" id="{EA17FA3F-59F8-4C12-A059-35D3F7261263}"/>
              </a:ext>
            </a:extLst>
          </p:cNvPr>
          <p:cNvPicPr>
            <a:picLocks noGrp="1" noChangeAspect="1"/>
          </p:cNvPicPr>
          <p:nvPr>
            <p:ph sz="half" idx="2"/>
          </p:nvPr>
        </p:nvPicPr>
        <p:blipFill>
          <a:blip r:embed="rId2"/>
          <a:stretch>
            <a:fillRect/>
          </a:stretch>
        </p:blipFill>
        <p:spPr>
          <a:xfrm>
            <a:off x="416859" y="2769059"/>
            <a:ext cx="4450976" cy="4067005"/>
          </a:xfrm>
        </p:spPr>
      </p:pic>
      <p:pic>
        <p:nvPicPr>
          <p:cNvPr id="11" name="Content Placeholder 10">
            <a:extLst>
              <a:ext uri="{FF2B5EF4-FFF2-40B4-BE49-F238E27FC236}">
                <a16:creationId xmlns:a16="http://schemas.microsoft.com/office/drawing/2014/main" id="{CDD7E568-7BD5-4762-9D50-7CBBF995A868}"/>
              </a:ext>
            </a:extLst>
          </p:cNvPr>
          <p:cNvPicPr>
            <a:picLocks noGrp="1" noChangeAspect="1"/>
          </p:cNvPicPr>
          <p:nvPr>
            <p:ph sz="quarter" idx="4"/>
          </p:nvPr>
        </p:nvPicPr>
        <p:blipFill>
          <a:blip r:embed="rId3"/>
          <a:stretch>
            <a:fillRect/>
          </a:stretch>
        </p:blipFill>
        <p:spPr>
          <a:xfrm>
            <a:off x="4998620" y="2769059"/>
            <a:ext cx="4651094" cy="4067005"/>
          </a:xfrm>
        </p:spPr>
      </p:pic>
    </p:spTree>
    <p:extLst>
      <p:ext uri="{BB962C8B-B14F-4D97-AF65-F5344CB8AC3E}">
        <p14:creationId xmlns:p14="http://schemas.microsoft.com/office/powerpoint/2010/main" val="392964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barn(inVertical)">
                                      <p:cBhvr>
                                        <p:cTn id="13" dur="5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2142A0-38E0-4322-A9CA-7C266D86D184}"/>
              </a:ext>
            </a:extLst>
          </p:cNvPr>
          <p:cNvSpPr txBox="1"/>
          <p:nvPr/>
        </p:nvSpPr>
        <p:spPr>
          <a:xfrm>
            <a:off x="322730" y="0"/>
            <a:ext cx="10623176" cy="13018949"/>
          </a:xfrm>
          <a:prstGeom prst="rect">
            <a:avLst/>
          </a:prstGeom>
          <a:noFill/>
        </p:spPr>
        <p:txBody>
          <a:bodyPr wrap="square" rtlCol="0">
            <a:spAutoFit/>
          </a:bodyPr>
          <a:lstStyle/>
          <a:p>
            <a:r>
              <a:rPr lang="en-US" sz="3200" b="1" dirty="0">
                <a:solidFill>
                  <a:srgbClr val="92D050"/>
                </a:solidFill>
              </a:rPr>
              <a:t>Responsive Design Testing: Tools used Google – Mobile friendly test, </a:t>
            </a:r>
            <a:r>
              <a:rPr lang="en-US" sz="3200" b="1" dirty="0" err="1">
                <a:solidFill>
                  <a:srgbClr val="92D050"/>
                </a:solidFill>
              </a:rPr>
              <a:t>BrowserStack</a:t>
            </a:r>
            <a:endParaRPr lang="en-US" sz="3200" b="1" dirty="0">
              <a:solidFill>
                <a:srgbClr val="92D050"/>
              </a:solidFill>
            </a:endParaRPr>
          </a:p>
          <a:p>
            <a:endParaRPr lang="en-US" sz="3200" b="1" dirty="0">
              <a:solidFill>
                <a:srgbClr val="92D050"/>
              </a:solidFill>
            </a:endParaRPr>
          </a:p>
          <a:p>
            <a:pPr marL="342900" indent="-342900" fontAlgn="base">
              <a:spcBef>
                <a:spcPct val="0"/>
              </a:spcBef>
              <a:spcAft>
                <a:spcPct val="0"/>
              </a:spcAft>
              <a:buFont typeface="Wingdings" panose="05000000000000000000" pitchFamily="2" charset="2"/>
              <a:buChar char="Ø"/>
            </a:pPr>
            <a:r>
              <a:rPr lang="en-US" altLang="en-US" sz="2000" dirty="0"/>
              <a:t>Home Page: </a:t>
            </a:r>
            <a:r>
              <a:rPr lang="en-US" altLang="en-US" sz="2000" dirty="0">
                <a:solidFill>
                  <a:srgbClr val="92D050"/>
                </a:solidFill>
                <a:hlinkClick r:id="rId2">
                  <a:extLst>
                    <a:ext uri="{A12FA001-AC4F-418D-AE19-62706E023703}">
                      <ahyp:hlinkClr xmlns:ahyp="http://schemas.microsoft.com/office/drawing/2018/hyperlinkcolor" val="tx"/>
                    </a:ext>
                  </a:extLst>
                </a:hlinkClick>
              </a:rPr>
              <a:t>https://www.apple.com/</a:t>
            </a:r>
            <a:r>
              <a:rPr lang="en-US" altLang="en-US" sz="2000" dirty="0">
                <a:solidFill>
                  <a:srgbClr val="92D050"/>
                </a:solidFill>
              </a:rPr>
              <a:t> (</a:t>
            </a:r>
            <a:r>
              <a:rPr lang="en-US" sz="2000" dirty="0"/>
              <a:t>Mobile-friendly with some minor alignment issues, particularly in banner sections.)</a:t>
            </a:r>
          </a:p>
          <a:p>
            <a:pPr fontAlgn="base">
              <a:spcBef>
                <a:spcPct val="0"/>
              </a:spcBef>
              <a:spcAft>
                <a:spcPct val="0"/>
              </a:spcAft>
            </a:pPr>
            <a:endParaRPr lang="en-US" altLang="en-US" sz="2000" dirty="0">
              <a:solidFill>
                <a:srgbClr val="92D050"/>
              </a:solidFill>
            </a:endParaRPr>
          </a:p>
          <a:p>
            <a:pPr marL="342900" indent="-342900" fontAlgn="base">
              <a:spcBef>
                <a:spcPct val="0"/>
              </a:spcBef>
              <a:spcAft>
                <a:spcPct val="0"/>
              </a:spcAft>
              <a:buFont typeface="Wingdings" panose="05000000000000000000" pitchFamily="2" charset="2"/>
              <a:buChar char="Ø"/>
            </a:pPr>
            <a:r>
              <a:rPr lang="en-US" altLang="en-US" sz="2000" dirty="0"/>
              <a:t>iPhone Product Page: </a:t>
            </a:r>
            <a:r>
              <a:rPr lang="en-US" altLang="en-US" sz="2000" dirty="0">
                <a:solidFill>
                  <a:srgbClr val="92D050"/>
                </a:solidFill>
                <a:hlinkClick r:id="rId3">
                  <a:extLst>
                    <a:ext uri="{A12FA001-AC4F-418D-AE19-62706E023703}">
                      <ahyp:hlinkClr xmlns:ahyp="http://schemas.microsoft.com/office/drawing/2018/hyperlinkcolor" val="tx"/>
                    </a:ext>
                  </a:extLst>
                </a:hlinkClick>
              </a:rPr>
              <a:t>https://www.apple.com/iphone/</a:t>
            </a:r>
            <a:r>
              <a:rPr lang="en-US" altLang="en-US" sz="2000" dirty="0">
                <a:solidFill>
                  <a:srgbClr val="92D050"/>
                </a:solidFill>
              </a:rPr>
              <a:t> (</a:t>
            </a:r>
            <a:r>
              <a:rPr lang="en-US" sz="2000" dirty="0"/>
              <a:t>Fully responsive, but image optimization can be improved to enhance loading speed.)</a:t>
            </a:r>
          </a:p>
          <a:p>
            <a:pPr fontAlgn="base">
              <a:spcBef>
                <a:spcPct val="0"/>
              </a:spcBef>
              <a:spcAft>
                <a:spcPct val="0"/>
              </a:spcAft>
            </a:pPr>
            <a:endParaRPr lang="en-US" altLang="en-US" sz="2000" dirty="0">
              <a:solidFill>
                <a:srgbClr val="92D050"/>
              </a:solidFill>
            </a:endParaRPr>
          </a:p>
          <a:p>
            <a:pPr marL="342900" indent="-342900" fontAlgn="base">
              <a:spcBef>
                <a:spcPct val="0"/>
              </a:spcBef>
              <a:spcAft>
                <a:spcPct val="0"/>
              </a:spcAft>
              <a:buFont typeface="Wingdings" panose="05000000000000000000" pitchFamily="2" charset="2"/>
              <a:buChar char="Ø"/>
            </a:pPr>
            <a:r>
              <a:rPr lang="en-US" altLang="en-US" sz="2000" dirty="0"/>
              <a:t>Mac Product Page: </a:t>
            </a:r>
            <a:r>
              <a:rPr lang="en-US" altLang="en-US" sz="2000" dirty="0">
                <a:solidFill>
                  <a:srgbClr val="92D050"/>
                </a:solidFill>
                <a:hlinkClick r:id="rId4">
                  <a:extLst>
                    <a:ext uri="{A12FA001-AC4F-418D-AE19-62706E023703}">
                      <ahyp:hlinkClr xmlns:ahyp="http://schemas.microsoft.com/office/drawing/2018/hyperlinkcolor" val="tx"/>
                    </a:ext>
                  </a:extLst>
                </a:hlinkClick>
              </a:rPr>
              <a:t>https://www.apple.com/mac/</a:t>
            </a:r>
            <a:r>
              <a:rPr lang="en-US" altLang="en-US" sz="2000" dirty="0">
                <a:solidFill>
                  <a:srgbClr val="92D050"/>
                </a:solidFill>
              </a:rPr>
              <a:t> (</a:t>
            </a:r>
            <a:r>
              <a:rPr lang="en-US" sz="2000" dirty="0"/>
              <a:t>Well-optimized for mobile, though text size can be increased for better readability.)</a:t>
            </a:r>
          </a:p>
          <a:p>
            <a:pPr fontAlgn="base">
              <a:spcBef>
                <a:spcPct val="0"/>
              </a:spcBef>
              <a:spcAft>
                <a:spcPct val="0"/>
              </a:spcAft>
            </a:pPr>
            <a:endParaRPr lang="en-US" altLang="en-US" sz="2000" dirty="0">
              <a:solidFill>
                <a:srgbClr val="92D050"/>
              </a:solidFill>
            </a:endParaRPr>
          </a:p>
          <a:p>
            <a:pPr marL="342900" indent="-342900" fontAlgn="base">
              <a:spcBef>
                <a:spcPct val="0"/>
              </a:spcBef>
              <a:spcAft>
                <a:spcPct val="0"/>
              </a:spcAft>
              <a:buFont typeface="Wingdings" panose="05000000000000000000" pitchFamily="2" charset="2"/>
              <a:buChar char="Ø"/>
            </a:pPr>
            <a:r>
              <a:rPr lang="en-US" altLang="en-US" sz="2000" dirty="0"/>
              <a:t>Support Page: </a:t>
            </a:r>
            <a:r>
              <a:rPr lang="en-US" altLang="en-US" sz="2000" dirty="0">
                <a:solidFill>
                  <a:srgbClr val="92D050"/>
                </a:solidFill>
                <a:hlinkClick r:id="rId5">
                  <a:extLst>
                    <a:ext uri="{A12FA001-AC4F-418D-AE19-62706E023703}">
                      <ahyp:hlinkClr xmlns:ahyp="http://schemas.microsoft.com/office/drawing/2018/hyperlinkcolor" val="tx"/>
                    </a:ext>
                  </a:extLst>
                </a:hlinkClick>
              </a:rPr>
              <a:t>https://support.apple.com/</a:t>
            </a:r>
            <a:r>
              <a:rPr lang="en-US" altLang="en-US" sz="2000" dirty="0">
                <a:solidFill>
                  <a:srgbClr val="92D050"/>
                </a:solidFill>
              </a:rPr>
              <a:t> (</a:t>
            </a:r>
            <a:r>
              <a:rPr lang="en-US" sz="2000" dirty="0"/>
              <a:t>Responsive with a good user interface, though some dropdown menus need better touch optimization.)</a:t>
            </a:r>
          </a:p>
          <a:p>
            <a:pPr fontAlgn="base">
              <a:spcBef>
                <a:spcPct val="0"/>
              </a:spcBef>
              <a:spcAft>
                <a:spcPct val="0"/>
              </a:spcAft>
            </a:pPr>
            <a:endParaRPr lang="en-US" altLang="en-US" sz="2000" dirty="0">
              <a:solidFill>
                <a:srgbClr val="92D050"/>
              </a:solidFill>
            </a:endParaRPr>
          </a:p>
          <a:p>
            <a:pPr marL="342900" indent="-342900" fontAlgn="base">
              <a:spcBef>
                <a:spcPct val="0"/>
              </a:spcBef>
              <a:spcAft>
                <a:spcPct val="0"/>
              </a:spcAft>
              <a:buFont typeface="Wingdings" panose="05000000000000000000" pitchFamily="2" charset="2"/>
              <a:buChar char="Ø"/>
            </a:pPr>
            <a:r>
              <a:rPr lang="en-US" altLang="en-US" sz="2000" dirty="0"/>
              <a:t>Store Page: </a:t>
            </a:r>
            <a:r>
              <a:rPr lang="en-US" altLang="en-US" sz="2000" dirty="0">
                <a:solidFill>
                  <a:srgbClr val="92D050"/>
                </a:solidFill>
                <a:hlinkClick r:id="rId6">
                  <a:extLst>
                    <a:ext uri="{A12FA001-AC4F-418D-AE19-62706E023703}">
                      <ahyp:hlinkClr xmlns:ahyp="http://schemas.microsoft.com/office/drawing/2018/hyperlinkcolor" val="tx"/>
                    </a:ext>
                  </a:extLst>
                </a:hlinkClick>
              </a:rPr>
              <a:t>https://www.apple.com/store</a:t>
            </a:r>
            <a:r>
              <a:rPr lang="en-US" altLang="en-US" sz="2000" dirty="0">
                <a:solidFill>
                  <a:srgbClr val="92D050"/>
                </a:solidFill>
              </a:rPr>
              <a:t> (</a:t>
            </a:r>
            <a:r>
              <a:rPr lang="en-US" sz="2000" dirty="0"/>
              <a:t>Loads well, but some interactive elements need better placement to avoid overlapping.)</a:t>
            </a:r>
            <a:endParaRPr lang="en-US" altLang="en-US" sz="2000" dirty="0">
              <a:solidFill>
                <a:srgbClr val="92D050"/>
              </a:solidFill>
            </a:endParaRPr>
          </a:p>
          <a:p>
            <a:pPr marL="342900" indent="-342900" fontAlgn="base">
              <a:spcBef>
                <a:spcPct val="0"/>
              </a:spcBef>
              <a:spcAft>
                <a:spcPct val="0"/>
              </a:spcAft>
              <a:buFont typeface="Wingdings" panose="05000000000000000000" pitchFamily="2" charset="2"/>
              <a:buChar char="Ø"/>
            </a:pPr>
            <a:endParaRPr lang="en-US" altLang="en-US" sz="2000" dirty="0">
              <a:solidFill>
                <a:srgbClr val="92D050"/>
              </a:solidFill>
            </a:endParaRPr>
          </a:p>
          <a:p>
            <a:pPr fontAlgn="base">
              <a:spcBef>
                <a:spcPct val="0"/>
              </a:spcBef>
              <a:spcAft>
                <a:spcPct val="0"/>
              </a:spcAft>
            </a:pPr>
            <a:r>
              <a:rPr lang="en-US" sz="2000" dirty="0"/>
              <a:t>All tested pages on Apple’s website are highly optimized for mobile devices, with responsive elements, fast loading times, and touch-friendly navigation.</a:t>
            </a:r>
            <a:endParaRPr lang="en-US" altLang="en-US" sz="2000" dirty="0">
              <a:solidFill>
                <a:srgbClr val="92D050"/>
              </a:solidFill>
            </a:endParaRPr>
          </a:p>
          <a:p>
            <a:endParaRPr lang="en-US" sz="3200" b="1" dirty="0">
              <a:solidFill>
                <a:srgbClr val="92D050"/>
              </a:solidFill>
            </a:endParaRPr>
          </a:p>
          <a:p>
            <a:endParaRPr lang="en-US" sz="3200" b="1" dirty="0">
              <a:solidFill>
                <a:srgbClr val="92D050"/>
              </a:solidFill>
            </a:endParaRPr>
          </a:p>
          <a:p>
            <a:endParaRPr lang="en-US" sz="3200" b="1" dirty="0">
              <a:solidFill>
                <a:srgbClr val="92D050"/>
              </a:solidFill>
            </a:endParaRPr>
          </a:p>
          <a:p>
            <a:endParaRPr lang="en-US" sz="3200" b="1" dirty="0">
              <a:solidFill>
                <a:srgbClr val="92D050"/>
              </a:solidFill>
            </a:endParaRPr>
          </a:p>
          <a:p>
            <a:endParaRPr lang="en-US" sz="3200" b="1" dirty="0">
              <a:solidFill>
                <a:srgbClr val="92D050"/>
              </a:solidFill>
            </a:endParaRPr>
          </a:p>
          <a:p>
            <a:endParaRPr lang="en-US" sz="3200" b="1" dirty="0">
              <a:solidFill>
                <a:srgbClr val="92D050"/>
              </a:solidFill>
            </a:endParaRPr>
          </a:p>
          <a:p>
            <a:endParaRPr lang="en-US" sz="3200" b="1" dirty="0">
              <a:solidFill>
                <a:srgbClr val="92D050"/>
              </a:solidFill>
            </a:endParaRPr>
          </a:p>
          <a:p>
            <a:endParaRPr lang="en-US" sz="3200" b="1" dirty="0">
              <a:solidFill>
                <a:srgbClr val="92D050"/>
              </a:solidFill>
            </a:endParaRPr>
          </a:p>
          <a:p>
            <a:endParaRPr lang="en-US" sz="3200" b="1" dirty="0">
              <a:solidFill>
                <a:srgbClr val="92D050"/>
              </a:solidFill>
            </a:endParaRPr>
          </a:p>
          <a:p>
            <a:endParaRPr lang="en-US" sz="3200" b="1" dirty="0">
              <a:solidFill>
                <a:srgbClr val="92D050"/>
              </a:solidFill>
            </a:endParaRPr>
          </a:p>
          <a:p>
            <a:endParaRPr lang="en-US" sz="3200" b="1" dirty="0">
              <a:solidFill>
                <a:srgbClr val="92D050"/>
              </a:solidFill>
            </a:endParaRPr>
          </a:p>
          <a:p>
            <a:endParaRPr lang="en-US" sz="3200" b="1" dirty="0">
              <a:solidFill>
                <a:srgbClr val="92D050"/>
              </a:solidFill>
            </a:endParaRPr>
          </a:p>
        </p:txBody>
      </p:sp>
    </p:spTree>
    <p:extLst>
      <p:ext uri="{BB962C8B-B14F-4D97-AF65-F5344CB8AC3E}">
        <p14:creationId xmlns:p14="http://schemas.microsoft.com/office/powerpoint/2010/main" val="11833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1000"/>
                                        <p:tgtEl>
                                          <p:spTgt spid="2">
                                            <p:txEl>
                                              <p:pRg st="2" end="2"/>
                                            </p:txEl>
                                          </p:spTgt>
                                        </p:tgtEl>
                                      </p:cBhvr>
                                    </p:animEffect>
                                    <p:anim calcmode="lin" valueType="num">
                                      <p:cBhvr>
                                        <p:cTn id="1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1000"/>
                                        <p:tgtEl>
                                          <p:spTgt spid="2">
                                            <p:txEl>
                                              <p:pRg st="4" end="4"/>
                                            </p:txEl>
                                          </p:spTgt>
                                        </p:tgtEl>
                                      </p:cBhvr>
                                    </p:animEffect>
                                    <p:anim calcmode="lin" valueType="num">
                                      <p:cBhvr>
                                        <p:cTn id="2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1000"/>
                                        <p:tgtEl>
                                          <p:spTgt spid="2">
                                            <p:txEl>
                                              <p:pRg st="6" end="6"/>
                                            </p:txEl>
                                          </p:spTgt>
                                        </p:tgtEl>
                                      </p:cBhvr>
                                    </p:animEffect>
                                    <p:anim calcmode="lin" valueType="num">
                                      <p:cBhvr>
                                        <p:cTn id="2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down)">
                                      <p:cBhvr>
                                        <p:cTn id="34" dur="500"/>
                                        <p:tgtEl>
                                          <p:spTgt spid="2">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wipe(down)">
                                      <p:cBhvr>
                                        <p:cTn id="39" dur="500"/>
                                        <p:tgtEl>
                                          <p:spTgt spid="2">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2">
                                            <p:txEl>
                                              <p:pRg st="12" end="12"/>
                                            </p:txEl>
                                          </p:spTgt>
                                        </p:tgtEl>
                                        <p:attrNameLst>
                                          <p:attrName>style.visibility</p:attrName>
                                        </p:attrNameLst>
                                      </p:cBhvr>
                                      <p:to>
                                        <p:strVal val="visible"/>
                                      </p:to>
                                    </p:set>
                                    <p:animEffect transition="in" filter="circle(in)">
                                      <p:cBhvr>
                                        <p:cTn id="44"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EF8C9-858B-45D8-A1A6-FCB927879BAF}"/>
              </a:ext>
            </a:extLst>
          </p:cNvPr>
          <p:cNvSpPr txBox="1"/>
          <p:nvPr/>
        </p:nvSpPr>
        <p:spPr>
          <a:xfrm>
            <a:off x="282387" y="0"/>
            <a:ext cx="10824883" cy="4154984"/>
          </a:xfrm>
          <a:prstGeom prst="rect">
            <a:avLst/>
          </a:prstGeom>
          <a:noFill/>
        </p:spPr>
        <p:txBody>
          <a:bodyPr wrap="square" rtlCol="0">
            <a:spAutoFit/>
          </a:bodyPr>
          <a:lstStyle/>
          <a:p>
            <a:r>
              <a:rPr lang="en-US" sz="3200" b="1" dirty="0">
                <a:solidFill>
                  <a:srgbClr val="92D050"/>
                </a:solidFill>
              </a:rPr>
              <a:t>Website Mistakes Identification:</a:t>
            </a:r>
          </a:p>
          <a:p>
            <a:r>
              <a:rPr lang="en-US" sz="2400" dirty="0"/>
              <a:t>Here are some website design mistakes observed on Apple’s Website:</a:t>
            </a:r>
          </a:p>
          <a:p>
            <a:endParaRPr lang="en-US" sz="2400" dirty="0"/>
          </a:p>
          <a:p>
            <a:pPr marL="342900" indent="-342900">
              <a:buFont typeface="Wingdings" panose="05000000000000000000" pitchFamily="2" charset="2"/>
              <a:buChar char="Ø"/>
            </a:pPr>
            <a:r>
              <a:rPr lang="en-US" sz="2400" dirty="0"/>
              <a:t>Cluttered Layout on Product Pages</a:t>
            </a:r>
          </a:p>
          <a:p>
            <a:pPr marL="342900" indent="-342900">
              <a:buFont typeface="Wingdings" panose="05000000000000000000" pitchFamily="2" charset="2"/>
              <a:buChar char="Ø"/>
            </a:pPr>
            <a:r>
              <a:rPr lang="en-US" sz="2400" dirty="0"/>
              <a:t>Slow Loading Times Due to Heavy Media Content</a:t>
            </a:r>
          </a:p>
          <a:p>
            <a:pPr marL="342900" indent="-342900">
              <a:buFont typeface="Wingdings" panose="05000000000000000000" pitchFamily="2" charset="2"/>
              <a:buChar char="Ø"/>
            </a:pPr>
            <a:r>
              <a:rPr lang="en-US" sz="2400" dirty="0"/>
              <a:t>Navigation Complexity</a:t>
            </a:r>
          </a:p>
          <a:p>
            <a:pPr marL="342900" indent="-342900">
              <a:buFont typeface="Wingdings" panose="05000000000000000000" pitchFamily="2" charset="2"/>
              <a:buChar char="Ø"/>
            </a:pPr>
            <a:r>
              <a:rPr lang="en-US" sz="2400" dirty="0"/>
              <a:t>Lack of Clear Call-to-Action (CTA) Buttons</a:t>
            </a:r>
          </a:p>
          <a:p>
            <a:pPr marL="342900" indent="-342900">
              <a:buFont typeface="Wingdings" panose="05000000000000000000" pitchFamily="2" charset="2"/>
              <a:buChar char="Ø"/>
            </a:pPr>
            <a:r>
              <a:rPr lang="en-US" sz="2400" dirty="0"/>
              <a:t>Accessibility Issues</a:t>
            </a:r>
          </a:p>
          <a:p>
            <a:endParaRPr lang="en-US" sz="3200" b="1" dirty="0">
              <a:solidFill>
                <a:srgbClr val="92D050"/>
              </a:solidFill>
            </a:endParaRPr>
          </a:p>
          <a:p>
            <a:endParaRPr lang="en-US" sz="3200" b="1" dirty="0">
              <a:solidFill>
                <a:srgbClr val="92D050"/>
              </a:solidFill>
            </a:endParaRPr>
          </a:p>
        </p:txBody>
      </p:sp>
    </p:spTree>
    <p:extLst>
      <p:ext uri="{BB962C8B-B14F-4D97-AF65-F5344CB8AC3E}">
        <p14:creationId xmlns:p14="http://schemas.microsoft.com/office/powerpoint/2010/main" val="235618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arn(inVertical)">
                                      <p:cBhvr>
                                        <p:cTn id="25" dur="500"/>
                                        <p:tgtEl>
                                          <p:spTgt spid="2">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arn(inVertical)">
                                      <p:cBhvr>
                                        <p:cTn id="28" dur="500"/>
                                        <p:tgtEl>
                                          <p:spTgt spid="2">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arn(inVertical)">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EF8C9-858B-45D8-A1A6-FCB927879BAF}"/>
              </a:ext>
            </a:extLst>
          </p:cNvPr>
          <p:cNvSpPr txBox="1"/>
          <p:nvPr/>
        </p:nvSpPr>
        <p:spPr>
          <a:xfrm>
            <a:off x="282387" y="0"/>
            <a:ext cx="10824883" cy="5878532"/>
          </a:xfrm>
          <a:prstGeom prst="rect">
            <a:avLst/>
          </a:prstGeom>
          <a:noFill/>
        </p:spPr>
        <p:txBody>
          <a:bodyPr wrap="square" rtlCol="0">
            <a:spAutoFit/>
          </a:bodyPr>
          <a:lstStyle/>
          <a:p>
            <a:r>
              <a:rPr lang="en-US" sz="3200" b="1" dirty="0">
                <a:solidFill>
                  <a:srgbClr val="92D050"/>
                </a:solidFill>
              </a:rPr>
              <a:t>Best Practices List:</a:t>
            </a:r>
          </a:p>
          <a:p>
            <a:endParaRPr lang="en-US" sz="2400" b="1" dirty="0"/>
          </a:p>
          <a:p>
            <a:r>
              <a:rPr lang="en-US" sz="2400" dirty="0"/>
              <a:t>Here are best practices for creating visually appealing and user-friendly website designs:</a:t>
            </a:r>
          </a:p>
          <a:p>
            <a:endParaRPr lang="en-US" sz="2400" dirty="0"/>
          </a:p>
          <a:p>
            <a:pPr marL="342900" indent="-342900">
              <a:buFont typeface="Wingdings" panose="05000000000000000000" pitchFamily="2" charset="2"/>
              <a:buChar char="Ø"/>
            </a:pPr>
            <a:r>
              <a:rPr lang="en-US" sz="2400" dirty="0"/>
              <a:t>Simplify Navigation Structure.</a:t>
            </a:r>
          </a:p>
          <a:p>
            <a:pPr marL="342900" indent="-342900">
              <a:buFont typeface="Wingdings" panose="05000000000000000000" pitchFamily="2" charset="2"/>
              <a:buChar char="Ø"/>
            </a:pPr>
            <a:r>
              <a:rPr lang="en-US" sz="2400" dirty="0"/>
              <a:t>Optimize Media for Faster Load Times.</a:t>
            </a:r>
          </a:p>
          <a:p>
            <a:pPr marL="342900" indent="-342900">
              <a:buFont typeface="Wingdings" panose="05000000000000000000" pitchFamily="2" charset="2"/>
              <a:buChar char="Ø"/>
            </a:pPr>
            <a:r>
              <a:rPr lang="en-US" sz="2400" dirty="0"/>
              <a:t>Use High Contrast and Readable Fonts.</a:t>
            </a:r>
          </a:p>
          <a:p>
            <a:pPr marL="342900" indent="-342900">
              <a:buFont typeface="Wingdings" panose="05000000000000000000" pitchFamily="2" charset="2"/>
              <a:buChar char="Ø"/>
            </a:pPr>
            <a:r>
              <a:rPr lang="en-US" sz="2400" dirty="0"/>
              <a:t>Emphasize Clear Call-to-Actions (CTAs).</a:t>
            </a:r>
          </a:p>
          <a:p>
            <a:pPr marL="342900" indent="-342900">
              <a:buFont typeface="Wingdings" panose="05000000000000000000" pitchFamily="2" charset="2"/>
              <a:buChar char="Ø"/>
            </a:pPr>
            <a:r>
              <a:rPr lang="en-US" sz="2400" dirty="0"/>
              <a:t>Ensure Consistency Across Devices.</a:t>
            </a:r>
          </a:p>
          <a:p>
            <a:pPr marL="342900" indent="-342900">
              <a:buFont typeface="Wingdings" panose="05000000000000000000" pitchFamily="2" charset="2"/>
              <a:buChar char="Ø"/>
            </a:pPr>
            <a:r>
              <a:rPr lang="en-US" sz="2400" dirty="0"/>
              <a:t>Incorporate White Space Strategically.</a:t>
            </a:r>
          </a:p>
          <a:p>
            <a:pPr marL="342900" indent="-342900">
              <a:buFont typeface="Wingdings" panose="05000000000000000000" pitchFamily="2" charset="2"/>
              <a:buChar char="Ø"/>
            </a:pPr>
            <a:r>
              <a:rPr lang="en-US" sz="2400" dirty="0"/>
              <a:t>Focus on Minimalist Design.</a:t>
            </a:r>
          </a:p>
          <a:p>
            <a:pPr marL="342900" indent="-342900">
              <a:buFont typeface="Wingdings" panose="05000000000000000000" pitchFamily="2" charset="2"/>
              <a:buChar char="Ø"/>
            </a:pPr>
            <a:r>
              <a:rPr lang="en-US" sz="2400" dirty="0"/>
              <a:t>Enhance Accessibility Features.</a:t>
            </a:r>
          </a:p>
          <a:p>
            <a:pPr marL="342900" indent="-342900">
              <a:buFont typeface="Wingdings" panose="05000000000000000000" pitchFamily="2" charset="2"/>
              <a:buChar char="Ø"/>
            </a:pPr>
            <a:r>
              <a:rPr lang="en-US" sz="2400" dirty="0"/>
              <a:t>Regularly Test and Optimize for Performance.</a:t>
            </a:r>
          </a:p>
          <a:p>
            <a:endParaRPr lang="en-US" sz="3200" b="1" dirty="0">
              <a:solidFill>
                <a:srgbClr val="92D050"/>
              </a:solidFill>
            </a:endParaRPr>
          </a:p>
        </p:txBody>
      </p:sp>
    </p:spTree>
    <p:extLst>
      <p:ext uri="{BB962C8B-B14F-4D97-AF65-F5344CB8AC3E}">
        <p14:creationId xmlns:p14="http://schemas.microsoft.com/office/powerpoint/2010/main" val="407229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circle(in)">
                                      <p:cBhvr>
                                        <p:cTn id="18" dur="2000"/>
                                        <p:tgtEl>
                                          <p:spTgt spid="2">
                                            <p:txEl>
                                              <p:pRg st="4" end="4"/>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circle(in)">
                                      <p:cBhvr>
                                        <p:cTn id="21" dur="2000"/>
                                        <p:tgtEl>
                                          <p:spTgt spid="2">
                                            <p:txEl>
                                              <p:pRg st="5" end="5"/>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circle(in)">
                                      <p:cBhvr>
                                        <p:cTn id="24" dur="2000"/>
                                        <p:tgtEl>
                                          <p:spTgt spid="2">
                                            <p:txEl>
                                              <p:pRg st="6" end="6"/>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circle(in)">
                                      <p:cBhvr>
                                        <p:cTn id="27" dur="2000"/>
                                        <p:tgtEl>
                                          <p:spTgt spid="2">
                                            <p:txEl>
                                              <p:pRg st="7" end="7"/>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circle(in)">
                                      <p:cBhvr>
                                        <p:cTn id="30" dur="2000"/>
                                        <p:tgtEl>
                                          <p:spTgt spid="2">
                                            <p:txEl>
                                              <p:pRg st="8" end="8"/>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circle(in)">
                                      <p:cBhvr>
                                        <p:cTn id="33" dur="2000"/>
                                        <p:tgtEl>
                                          <p:spTgt spid="2">
                                            <p:txEl>
                                              <p:pRg st="9" end="9"/>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2">
                                            <p:txEl>
                                              <p:pRg st="10" end="10"/>
                                            </p:txEl>
                                          </p:spTgt>
                                        </p:tgtEl>
                                        <p:attrNameLst>
                                          <p:attrName>style.visibility</p:attrName>
                                        </p:attrNameLst>
                                      </p:cBhvr>
                                      <p:to>
                                        <p:strVal val="visible"/>
                                      </p:to>
                                    </p:set>
                                    <p:animEffect transition="in" filter="circle(in)">
                                      <p:cBhvr>
                                        <p:cTn id="36" dur="2000"/>
                                        <p:tgtEl>
                                          <p:spTgt spid="2">
                                            <p:txEl>
                                              <p:pRg st="10" end="10"/>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animEffect transition="in" filter="circle(in)">
                                      <p:cBhvr>
                                        <p:cTn id="39" dur="2000"/>
                                        <p:tgtEl>
                                          <p:spTgt spid="2">
                                            <p:txEl>
                                              <p:pRg st="11" end="11"/>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2">
                                            <p:txEl>
                                              <p:pRg st="12" end="12"/>
                                            </p:txEl>
                                          </p:spTgt>
                                        </p:tgtEl>
                                        <p:attrNameLst>
                                          <p:attrName>style.visibility</p:attrName>
                                        </p:attrNameLst>
                                      </p:cBhvr>
                                      <p:to>
                                        <p:strVal val="visible"/>
                                      </p:to>
                                    </p:set>
                                    <p:animEffect transition="in" filter="circle(in)">
                                      <p:cBhvr>
                                        <p:cTn id="42" dur="20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EF8C9-858B-45D8-A1A6-FCB927879BAF}"/>
              </a:ext>
            </a:extLst>
          </p:cNvPr>
          <p:cNvSpPr txBox="1"/>
          <p:nvPr/>
        </p:nvSpPr>
        <p:spPr>
          <a:xfrm>
            <a:off x="484093" y="1855694"/>
            <a:ext cx="10824883" cy="2739211"/>
          </a:xfrm>
          <a:prstGeom prst="rect">
            <a:avLst/>
          </a:prstGeom>
          <a:noFill/>
        </p:spPr>
        <p:txBody>
          <a:bodyPr wrap="square" rtlCol="0">
            <a:spAutoFit/>
          </a:bodyPr>
          <a:lstStyle/>
          <a:p>
            <a:r>
              <a:rPr lang="en-US" sz="3200" b="1" dirty="0">
                <a:solidFill>
                  <a:srgbClr val="92D050"/>
                </a:solidFill>
              </a:rPr>
              <a:t>Landing Page:</a:t>
            </a:r>
          </a:p>
          <a:p>
            <a:endParaRPr lang="en-US" sz="2400" b="1" dirty="0"/>
          </a:p>
          <a:p>
            <a:r>
              <a:rPr lang="en-US" sz="2800" b="1" dirty="0"/>
              <a:t>Here is the link for landing page design:</a:t>
            </a:r>
          </a:p>
          <a:p>
            <a:r>
              <a:rPr lang="en-US" sz="2800" b="1" dirty="0"/>
              <a:t> </a:t>
            </a:r>
            <a:r>
              <a:rPr lang="en-US" sz="2800" b="1" u="sng" dirty="0">
                <a:solidFill>
                  <a:srgbClr val="00B0F0"/>
                </a:solidFill>
              </a:rPr>
              <a:t>https://kavyasri93.wixsite.com/apple-1</a:t>
            </a:r>
            <a:endParaRPr lang="en-US" sz="2800" b="1" dirty="0"/>
          </a:p>
          <a:p>
            <a:endParaRPr lang="en-US" sz="2800" b="1" dirty="0"/>
          </a:p>
          <a:p>
            <a:endParaRPr lang="en-US" sz="3200" b="1" dirty="0">
              <a:solidFill>
                <a:srgbClr val="92D050"/>
              </a:solidFill>
            </a:endParaRPr>
          </a:p>
        </p:txBody>
      </p:sp>
    </p:spTree>
    <p:extLst>
      <p:ext uri="{BB962C8B-B14F-4D97-AF65-F5344CB8AC3E}">
        <p14:creationId xmlns:p14="http://schemas.microsoft.com/office/powerpoint/2010/main" val="3813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circle(in)">
                                      <p:cBhvr>
                                        <p:cTn id="17"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83B7D8-DD30-43BE-AEF9-7DC2A50EF9DE}"/>
              </a:ext>
            </a:extLst>
          </p:cNvPr>
          <p:cNvSpPr/>
          <p:nvPr/>
        </p:nvSpPr>
        <p:spPr>
          <a:xfrm>
            <a:off x="1949823" y="2783541"/>
            <a:ext cx="6205656"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119810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xEl>
                                              <p:pRg st="0" end="0"/>
                                            </p:txEl>
                                          </p:spTgt>
                                        </p:tgtEl>
                                        <p:attrNameLst>
                                          <p:attrName>r</p:attrName>
                                        </p:attrNameLst>
                                      </p:cBhvr>
                                    </p:animRot>
                                    <p:animRot by="-240000">
                                      <p:cBhvr>
                                        <p:cTn id="7" dur="200" fill="hold">
                                          <p:stCondLst>
                                            <p:cond delay="200"/>
                                          </p:stCondLst>
                                        </p:cTn>
                                        <p:tgtEl>
                                          <p:spTgt spid="2">
                                            <p:txEl>
                                              <p:pRg st="0" end="0"/>
                                            </p:txEl>
                                          </p:spTgt>
                                        </p:tgtEl>
                                        <p:attrNameLst>
                                          <p:attrName>r</p:attrName>
                                        </p:attrNameLst>
                                      </p:cBhvr>
                                    </p:animRot>
                                    <p:animRot by="240000">
                                      <p:cBhvr>
                                        <p:cTn id="8" dur="200" fill="hold">
                                          <p:stCondLst>
                                            <p:cond delay="400"/>
                                          </p:stCondLst>
                                        </p:cTn>
                                        <p:tgtEl>
                                          <p:spTgt spid="2">
                                            <p:txEl>
                                              <p:pRg st="0" end="0"/>
                                            </p:txEl>
                                          </p:spTgt>
                                        </p:tgtEl>
                                        <p:attrNameLst>
                                          <p:attrName>r</p:attrName>
                                        </p:attrNameLst>
                                      </p:cBhvr>
                                    </p:animRot>
                                    <p:animRot by="-240000">
                                      <p:cBhvr>
                                        <p:cTn id="9" dur="200" fill="hold">
                                          <p:stCondLst>
                                            <p:cond delay="600"/>
                                          </p:stCondLst>
                                        </p:cTn>
                                        <p:tgtEl>
                                          <p:spTgt spid="2">
                                            <p:txEl>
                                              <p:pRg st="0" end="0"/>
                                            </p:txEl>
                                          </p:spTgt>
                                        </p:tgtEl>
                                        <p:attrNameLst>
                                          <p:attrName>r</p:attrName>
                                        </p:attrNameLst>
                                      </p:cBhvr>
                                    </p:animRot>
                                    <p:animRot by="120000">
                                      <p:cBhvr>
                                        <p:cTn id="10" dur="200" fill="hold">
                                          <p:stCondLst>
                                            <p:cond delay="800"/>
                                          </p:stCondLst>
                                        </p:cTn>
                                        <p:tgtEl>
                                          <p:spTgt spid="2">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15779</TotalTime>
  <Words>645</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Crafting &amp; Compelling Website Analysis, Audit and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Compelling Website Analysis, Audit and Recommendations</dc:title>
  <dc:creator>ACER</dc:creator>
  <cp:lastModifiedBy>ACER</cp:lastModifiedBy>
  <cp:revision>40</cp:revision>
  <dcterms:created xsi:type="dcterms:W3CDTF">2024-08-31T15:15:31Z</dcterms:created>
  <dcterms:modified xsi:type="dcterms:W3CDTF">2024-09-11T14:15:27Z</dcterms:modified>
</cp:coreProperties>
</file>