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Barlow Condensed Bold" charset="1" panose="00000806000000000000"/>
      <p:regular r:id="rId30"/>
    </p:embeddedFont>
    <p:embeddedFont>
      <p:font typeface="Inter Bold" charset="1" panose="020B0802030000000004"/>
      <p:regular r:id="rId31"/>
    </p:embeddedFont>
    <p:embeddedFont>
      <p:font typeface="Poppins" charset="1" panose="00000500000000000000"/>
      <p:regular r:id="rId32"/>
    </p:embeddedFont>
    <p:embeddedFont>
      <p:font typeface="Poppins Bold" charset="1" panose="00000800000000000000"/>
      <p:regular r:id="rId33"/>
    </p:embeddedFont>
    <p:embeddedFont>
      <p:font typeface="Garet Ultra-Bold" charset="1" panose="00000000000000000000"/>
      <p:regular r:id="rId34"/>
    </p:embeddedFont>
    <p:embeddedFont>
      <p:font typeface="Inter" charset="1" panose="020B0502030000000004"/>
      <p:regular r:id="rId35"/>
    </p:embeddedFont>
    <p:embeddedFont>
      <p:font typeface="Garet Light" charset="1" panose="00000000000000000000"/>
      <p:regular r:id="rId39"/>
    </p:embeddedFont>
    <p:embeddedFont>
      <p:font typeface="Garet Bold" charset="1" panose="00000000000000000000"/>
      <p:regular r:id="rId40"/>
    </p:embeddedFont>
    <p:embeddedFont>
      <p:font typeface="Garet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notesMasters/notesMaster1.xml" Type="http://schemas.openxmlformats.org/officeDocument/2006/relationships/notesMaster"/><Relationship Id="rId37" Target="theme/theme2.xml" Type="http://schemas.openxmlformats.org/officeDocument/2006/relationships/theme"/><Relationship Id="rId38" Target="notesSlides/notesSlide1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reduce the overall time spent by the staff to schedule and process a service or document request depending on the type of service or document being requested by simplifying the scheduling process.</a:t>
            </a:r>
          </a:p>
          <a:p>
            <a:r>
              <a:rPr lang="en-US"/>
              <a:t/>
            </a:r>
          </a:p>
          <a:p>
            <a:r>
              <a:rPr lang="en-US"/>
              <a:t>To lessen scheduling conflicts and the amount of time needed to schedule and manage Priest activities by improving the accessibility of the Priest schedule.  </a:t>
            </a:r>
          </a:p>
          <a:p>
            <a:r>
              <a:rPr lang="en-US"/>
              <a:t/>
            </a:r>
          </a:p>
          <a:p>
            <a:r>
              <a:rPr lang="en-US"/>
              <a:t>To minimize misinformation and ensure that the Priest and clients are informed about their schedules or requests status by optimizing how notifications are received.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0.png" Type="http://schemas.openxmlformats.org/officeDocument/2006/relationships/image"/><Relationship Id="rId6" Target="../media/image31.jpe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17.jpe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12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12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6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7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6.jpeg" Type="http://schemas.openxmlformats.org/officeDocument/2006/relationships/image"/><Relationship Id="rId4" Target="../media/image15.jpeg" Type="http://schemas.openxmlformats.org/officeDocument/2006/relationships/image"/><Relationship Id="rId5" Target="../media/image17.jpeg" Type="http://schemas.openxmlformats.org/officeDocument/2006/relationships/image"/><Relationship Id="rId6" Target="../media/image14.jpe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Relationship Id="rId7" Target="../media/image16.jpeg" Type="http://schemas.openxmlformats.org/officeDocument/2006/relationships/image"/><Relationship Id="rId8" Target="../media/image1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0.png" Type="http://schemas.openxmlformats.org/officeDocument/2006/relationships/image"/><Relationship Id="rId4" Target="../media/image15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0.png" Type="http://schemas.openxmlformats.org/officeDocument/2006/relationships/image"/><Relationship Id="rId4" Target="../media/image12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8.jpeg" Type="http://schemas.openxmlformats.org/officeDocument/2006/relationships/image"/><Relationship Id="rId4" Target="../media/image10.png" Type="http://schemas.openxmlformats.org/officeDocument/2006/relationships/image"/><Relationship Id="rId5" Target="../media/image13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3834" y="2873175"/>
            <a:ext cx="13760332" cy="385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0"/>
              </a:lnSpc>
            </a:pPr>
            <a:r>
              <a:rPr lang="en-US" sz="22457">
                <a:solidFill>
                  <a:srgbClr val="004AAD"/>
                </a:solidFill>
                <a:latin typeface="Barlow Condensed Bold"/>
              </a:rPr>
              <a:t>6SENSE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33469" y="8826538"/>
            <a:ext cx="8621062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Inter Bold"/>
              </a:rPr>
              <a:t>PROJMAN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03997" y="2930721"/>
            <a:ext cx="4280007" cy="120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9"/>
              </a:lnSpc>
            </a:pPr>
            <a:r>
              <a:rPr lang="en-US" sz="6985">
                <a:solidFill>
                  <a:srgbClr val="004AAD"/>
                </a:solidFill>
                <a:latin typeface="Barlow Condensed Bold"/>
              </a:rPr>
              <a:t>WE ARE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31481" y="243409"/>
            <a:ext cx="2425038" cy="1287873"/>
          </a:xfrm>
          <a:custGeom>
            <a:avLst/>
            <a:gdLst/>
            <a:ahLst/>
            <a:cxnLst/>
            <a:rect r="r" b="b" t="t" l="l"/>
            <a:pathLst>
              <a:path h="1287873" w="2425038">
                <a:moveTo>
                  <a:pt x="0" y="0"/>
                </a:moveTo>
                <a:lnTo>
                  <a:pt x="2425038" y="0"/>
                </a:lnTo>
                <a:lnTo>
                  <a:pt x="2425038" y="1287873"/>
                </a:lnTo>
                <a:lnTo>
                  <a:pt x="0" y="1287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60127" y="1167426"/>
            <a:ext cx="2727341" cy="22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6"/>
              </a:lnSpc>
            </a:pPr>
            <a:r>
              <a:rPr lang="en-US" sz="1403" spc="53">
                <a:solidFill>
                  <a:srgbClr val="000000"/>
                </a:solidFill>
                <a:latin typeface="Poppins"/>
              </a:rPr>
              <a:t>Your Sixth Sense for Success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365483"/>
            <a:ext cx="6710672" cy="1785634"/>
            <a:chOff x="0" y="0"/>
            <a:chExt cx="8947563" cy="238084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5213" r="0" b="-44786"/>
                </a:stretch>
              </a:blip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Jarvis Carpo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Developer &amp; Client Coordinator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45521" y="513469"/>
            <a:ext cx="15552664" cy="7852014"/>
          </a:xfrm>
          <a:custGeom>
            <a:avLst/>
            <a:gdLst/>
            <a:ahLst/>
            <a:cxnLst/>
            <a:rect r="r" b="b" t="t" l="l"/>
            <a:pathLst>
              <a:path h="7852014" w="15552664">
                <a:moveTo>
                  <a:pt x="0" y="0"/>
                </a:moveTo>
                <a:lnTo>
                  <a:pt x="15552663" y="0"/>
                </a:lnTo>
                <a:lnTo>
                  <a:pt x="15552663" y="7852014"/>
                </a:lnTo>
                <a:lnTo>
                  <a:pt x="0" y="78520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10165" r="0" b="-39834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Kimberly Altea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Designer &amp; Developer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01002" y="3813965"/>
            <a:ext cx="14285995" cy="4137197"/>
          </a:xfrm>
          <a:custGeom>
            <a:avLst/>
            <a:gdLst/>
            <a:ahLst/>
            <a:cxnLst/>
            <a:rect r="r" b="b" t="t" l="l"/>
            <a:pathLst>
              <a:path h="4137197" w="14285995">
                <a:moveTo>
                  <a:pt x="0" y="0"/>
                </a:moveTo>
                <a:lnTo>
                  <a:pt x="14285996" y="0"/>
                </a:lnTo>
                <a:lnTo>
                  <a:pt x="14285996" y="4137197"/>
                </a:lnTo>
                <a:lnTo>
                  <a:pt x="0" y="4137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98619"/>
            <a:ext cx="11992837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Stakeholder Register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197066" y="8198473"/>
            <a:ext cx="1362771" cy="1362766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5260" t="-47769" r="-98556" b="-132594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860554" y="8198473"/>
            <a:ext cx="1362771" cy="1362766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879108" y="8559261"/>
            <a:ext cx="2797132" cy="27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4"/>
              </a:lnSpc>
            </a:pPr>
            <a:r>
              <a:rPr lang="en-US" sz="1762" spc="88">
                <a:solidFill>
                  <a:srgbClr val="545454"/>
                </a:solidFill>
                <a:latin typeface="Garet Light"/>
              </a:rPr>
              <a:t>Ms. Princess Malatag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42595" y="8589087"/>
            <a:ext cx="2617769" cy="28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9"/>
              </a:lnSpc>
            </a:pPr>
            <a:r>
              <a:rPr lang="en-US" sz="1991" spc="99">
                <a:solidFill>
                  <a:srgbClr val="545454"/>
                </a:solidFill>
                <a:latin typeface="Garet Light"/>
              </a:rPr>
              <a:t>Fr. Jerson Avenido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69425" y="8947986"/>
            <a:ext cx="2001312" cy="26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722" spc="86">
                <a:solidFill>
                  <a:srgbClr val="B80D2C"/>
                </a:solidFill>
                <a:latin typeface="Poppins"/>
              </a:rPr>
              <a:t>Parish Secretary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826339" y="8947986"/>
            <a:ext cx="2001312" cy="26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722" spc="86">
                <a:solidFill>
                  <a:srgbClr val="FFA100"/>
                </a:solidFill>
                <a:latin typeface="Poppins"/>
              </a:rPr>
              <a:t>Church Admin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61438" y="1496517"/>
            <a:ext cx="10778487" cy="7293967"/>
          </a:xfrm>
          <a:custGeom>
            <a:avLst/>
            <a:gdLst/>
            <a:ahLst/>
            <a:cxnLst/>
            <a:rect r="r" b="b" t="t" l="l"/>
            <a:pathLst>
              <a:path h="7293967" w="10778487">
                <a:moveTo>
                  <a:pt x="0" y="0"/>
                </a:moveTo>
                <a:lnTo>
                  <a:pt x="10778487" y="0"/>
                </a:lnTo>
                <a:lnTo>
                  <a:pt x="10778487" y="7293966"/>
                </a:lnTo>
                <a:lnTo>
                  <a:pt x="0" y="7293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69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8365483"/>
            <a:ext cx="1785634" cy="17856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666" r="0" b="-16666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001298" y="9100585"/>
            <a:ext cx="1125331" cy="436066"/>
          </a:xfrm>
          <a:custGeom>
            <a:avLst/>
            <a:gdLst/>
            <a:ahLst/>
            <a:cxnLst/>
            <a:rect r="r" b="b" t="t" l="l"/>
            <a:pathLst>
              <a:path h="436066" w="1125331">
                <a:moveTo>
                  <a:pt x="0" y="0"/>
                </a:moveTo>
                <a:lnTo>
                  <a:pt x="1125331" y="0"/>
                </a:lnTo>
                <a:lnTo>
                  <a:pt x="1125331" y="436066"/>
                </a:lnTo>
                <a:lnTo>
                  <a:pt x="0" y="436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01298" y="9522783"/>
            <a:ext cx="2580546" cy="3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  <a:spcBef>
                <a:spcPct val="0"/>
              </a:spcBef>
            </a:pPr>
            <a:r>
              <a:rPr lang="en-US" sz="2059">
                <a:solidFill>
                  <a:srgbClr val="004AAD"/>
                </a:solidFill>
                <a:latin typeface="Garet Ultra-Bold"/>
              </a:rPr>
              <a:t>Carlo Santos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01298" y="9866912"/>
            <a:ext cx="4738075" cy="28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2"/>
              </a:lnSpc>
              <a:spcBef>
                <a:spcPct val="0"/>
              </a:spcBef>
            </a:pPr>
            <a:r>
              <a:rPr lang="en-US" sz="1701">
                <a:solidFill>
                  <a:srgbClr val="5271FF"/>
                </a:solidFill>
                <a:latin typeface="Garet Ultra-Bold"/>
              </a:rPr>
              <a:t>Developer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894" t="0" r="-7894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Cost Estimate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6280" y="4511260"/>
            <a:ext cx="6986952" cy="131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1"/>
              </a:lnSpc>
            </a:pPr>
            <a:r>
              <a:rPr lang="en-US" sz="10841" spc="-303">
                <a:solidFill>
                  <a:srgbClr val="FF5757"/>
                </a:solidFill>
                <a:latin typeface="Barlow Condensed Bold"/>
              </a:rPr>
              <a:t>Total Budget </a:t>
            </a:r>
            <a:r>
              <a:rPr lang="en-US" sz="10841" spc="-303">
                <a:solidFill>
                  <a:srgbClr val="000000"/>
                </a:solidFill>
                <a:latin typeface="Barlow Condensed Bold"/>
              </a:rPr>
              <a:t>=</a:t>
            </a:r>
            <a:r>
              <a:rPr lang="en-US" sz="10841" spc="-303">
                <a:solidFill>
                  <a:srgbClr val="E7191F"/>
                </a:solidFill>
                <a:latin typeface="Barlow Condensed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56542" y="4323569"/>
            <a:ext cx="9915178" cy="231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5"/>
              </a:lnSpc>
            </a:pPr>
            <a:r>
              <a:rPr lang="en-US" sz="10041" spc="-281">
                <a:solidFill>
                  <a:srgbClr val="FFA100"/>
                </a:solidFill>
                <a:latin typeface="Barlow Condensed Bold"/>
              </a:rPr>
              <a:t>Contingency Cost (10% of Estimated Cost)</a:t>
            </a:r>
            <a:r>
              <a:rPr lang="en-US" sz="10041" spc="-281">
                <a:solidFill>
                  <a:srgbClr val="E7191F"/>
                </a:solidFill>
                <a:latin typeface="Barlow Condensed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56542" y="6954196"/>
            <a:ext cx="7654940" cy="121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5"/>
              </a:lnSpc>
            </a:pPr>
            <a:r>
              <a:rPr lang="en-US" sz="10041" spc="-281">
                <a:solidFill>
                  <a:srgbClr val="000000"/>
                </a:solidFill>
                <a:latin typeface="Barlow Condensed Bold"/>
              </a:rPr>
              <a:t>+</a:t>
            </a:r>
            <a:r>
              <a:rPr lang="en-US" sz="10041" spc="-281">
                <a:solidFill>
                  <a:srgbClr val="B80D2C"/>
                </a:solidFill>
                <a:latin typeface="Barlow Condensed Bold"/>
              </a:rPr>
              <a:t> Estimated Cost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894" t="0" r="-7894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453894" y="8367373"/>
            <a:ext cx="6710672" cy="1785634"/>
            <a:chOff x="0" y="0"/>
            <a:chExt cx="8947563" cy="238084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12439" r="0" b="-12439"/>
                </a:stretch>
              </a:blipFill>
            </p:spPr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630130" y="1555766"/>
              <a:ext cx="4865427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Bon Gryan Daggao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Project Manager &amp; Developer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937777" y="4009244"/>
            <a:ext cx="14419539" cy="3706007"/>
          </a:xfrm>
          <a:custGeom>
            <a:avLst/>
            <a:gdLst/>
            <a:ahLst/>
            <a:cxnLst/>
            <a:rect r="r" b="b" t="t" l="l"/>
            <a:pathLst>
              <a:path h="3706007" w="14419539">
                <a:moveTo>
                  <a:pt x="0" y="0"/>
                </a:moveTo>
                <a:lnTo>
                  <a:pt x="14419539" y="0"/>
                </a:lnTo>
                <a:lnTo>
                  <a:pt x="14419539" y="3706007"/>
                </a:lnTo>
                <a:lnTo>
                  <a:pt x="0" y="3706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Cost Estimate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894" t="0" r="-7894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453894" y="8367373"/>
            <a:ext cx="6710672" cy="1785634"/>
            <a:chOff x="0" y="0"/>
            <a:chExt cx="8947563" cy="238084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12439" r="0" b="-12439"/>
                </a:stretch>
              </a:blipFill>
            </p:spPr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630130" y="1555766"/>
              <a:ext cx="4865427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Bon Gryan Daggao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Project Manager &amp; Developer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938756" y="3869654"/>
            <a:ext cx="14418559" cy="4025819"/>
          </a:xfrm>
          <a:custGeom>
            <a:avLst/>
            <a:gdLst/>
            <a:ahLst/>
            <a:cxnLst/>
            <a:rect r="r" b="b" t="t" l="l"/>
            <a:pathLst>
              <a:path h="4025819" w="14418559">
                <a:moveTo>
                  <a:pt x="0" y="0"/>
                </a:moveTo>
                <a:lnTo>
                  <a:pt x="14418560" y="0"/>
                </a:lnTo>
                <a:lnTo>
                  <a:pt x="14418560" y="4025819"/>
                </a:lnTo>
                <a:lnTo>
                  <a:pt x="0" y="4025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Cost Estimate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894" t="0" r="-7894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49655" y="4333094"/>
            <a:ext cx="14788689" cy="2924159"/>
          </a:xfrm>
          <a:custGeom>
            <a:avLst/>
            <a:gdLst/>
            <a:ahLst/>
            <a:cxnLst/>
            <a:rect r="r" b="b" t="t" l="l"/>
            <a:pathLst>
              <a:path h="2924159" w="14788689">
                <a:moveTo>
                  <a:pt x="0" y="0"/>
                </a:moveTo>
                <a:lnTo>
                  <a:pt x="14788690" y="0"/>
                </a:lnTo>
                <a:lnTo>
                  <a:pt x="14788690" y="2924159"/>
                </a:lnTo>
                <a:lnTo>
                  <a:pt x="0" y="29241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Cost Estimate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53894" y="8367373"/>
            <a:ext cx="6710672" cy="1785634"/>
            <a:chOff x="0" y="0"/>
            <a:chExt cx="8947563" cy="238084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12439" r="0" b="-12439"/>
                </a:stretch>
              </a:blip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630130" y="1555766"/>
              <a:ext cx="4865427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Bon Gryan Daggao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Project Manager &amp; Developer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894" t="0" r="-7894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768627" y="3941691"/>
            <a:ext cx="10750746" cy="3881745"/>
          </a:xfrm>
          <a:custGeom>
            <a:avLst/>
            <a:gdLst/>
            <a:ahLst/>
            <a:cxnLst/>
            <a:rect r="r" b="b" t="t" l="l"/>
            <a:pathLst>
              <a:path h="3881745" w="10750746">
                <a:moveTo>
                  <a:pt x="0" y="0"/>
                </a:moveTo>
                <a:lnTo>
                  <a:pt x="10750746" y="0"/>
                </a:lnTo>
                <a:lnTo>
                  <a:pt x="10750746" y="3881745"/>
                </a:lnTo>
                <a:lnTo>
                  <a:pt x="0" y="38817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Cost Estimate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53894" y="8367373"/>
            <a:ext cx="6710672" cy="1785634"/>
            <a:chOff x="0" y="0"/>
            <a:chExt cx="8947563" cy="238084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12439" r="0" b="-12439"/>
                </a:stretch>
              </a:blip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630130" y="1555766"/>
              <a:ext cx="4865427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Bon Gryan Daggao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Project Manager &amp; Developer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894" t="0" r="-7894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Cost Estimate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7315" y="4218794"/>
            <a:ext cx="2606989" cy="83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4"/>
              </a:lnSpc>
            </a:pPr>
            <a:r>
              <a:rPr lang="en-US" sz="6879" spc="-192">
                <a:solidFill>
                  <a:srgbClr val="B80D2C"/>
                </a:solidFill>
                <a:latin typeface="Barlow Condensed Bold"/>
              </a:rPr>
              <a:t>Estimate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27315" y="5837217"/>
            <a:ext cx="5112618" cy="83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4"/>
              </a:lnSpc>
            </a:pPr>
            <a:r>
              <a:rPr lang="en-US" sz="6879" spc="-192">
                <a:solidFill>
                  <a:srgbClr val="B80D2C"/>
                </a:solidFill>
                <a:latin typeface="Barlow Condensed Bold"/>
              </a:rPr>
              <a:t>Contingency Cost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27315" y="7455641"/>
            <a:ext cx="4799018" cy="83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4"/>
              </a:lnSpc>
            </a:pPr>
            <a:r>
              <a:rPr lang="en-US" sz="6879" spc="-192">
                <a:solidFill>
                  <a:srgbClr val="B80D2C"/>
                </a:solidFill>
                <a:latin typeface="Barlow Condensed Bold"/>
              </a:rPr>
              <a:t>Overall Estimate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48184" y="4218794"/>
            <a:ext cx="4431129" cy="81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90"/>
              </a:lnSpc>
            </a:pPr>
            <a:r>
              <a:rPr lang="en-US" sz="6770" spc="-189">
                <a:solidFill>
                  <a:srgbClr val="272827"/>
                </a:solidFill>
                <a:latin typeface="Barlow Condensed Bold"/>
              </a:rPr>
              <a:t>₱ 908,627.00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48184" y="5822071"/>
            <a:ext cx="4431129" cy="81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90"/>
              </a:lnSpc>
            </a:pPr>
            <a:r>
              <a:rPr lang="en-US" sz="6770" spc="-189">
                <a:solidFill>
                  <a:srgbClr val="272827"/>
                </a:solidFill>
                <a:latin typeface="Barlow Condensed Bold"/>
              </a:rPr>
              <a:t>₱ 90,862.70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48184" y="7425349"/>
            <a:ext cx="4431129" cy="81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90"/>
              </a:lnSpc>
            </a:pPr>
            <a:r>
              <a:rPr lang="en-US" sz="6770" spc="-189">
                <a:solidFill>
                  <a:srgbClr val="272827"/>
                </a:solidFill>
                <a:latin typeface="Barlow Condensed Bold"/>
              </a:rPr>
              <a:t>₱ 999,489.70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13344" r="0" b="-36655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Kimberly Altea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Designer &amp; Developer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549832" y="4511824"/>
          <a:ext cx="7843099" cy="3429000"/>
        </p:xfrm>
        <a:graphic>
          <a:graphicData uri="http://schemas.openxmlformats.org/drawingml/2006/table">
            <a:tbl>
              <a:tblPr/>
              <a:tblGrid>
                <a:gridCol w="3921549"/>
                <a:gridCol w="3921549"/>
              </a:tblGrid>
              <a:tr h="8572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 Bold"/>
                        </a:rPr>
                        <a:t>Name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 Bold"/>
                        </a:rPr>
                        <a:t>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8572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"/>
                        </a:rPr>
                        <a:t>Princess Malatag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"/>
                        </a:rPr>
                        <a:t>Project Sponsor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"/>
                        </a:rPr>
                        <a:t>Bon Gryan Daggao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"/>
                        </a:rPr>
                        <a:t>Project Manager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"/>
                        </a:rPr>
                        <a:t>Reiner Gena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83"/>
                        </a:lnSpc>
                        <a:defRPr/>
                      </a:pPr>
                      <a:r>
                        <a:rPr lang="en-US" sz="2059">
                          <a:solidFill>
                            <a:srgbClr val="000000"/>
                          </a:solidFill>
                          <a:latin typeface="Garet"/>
                        </a:rPr>
                        <a:t>Scrum Master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Change Control Board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67309" y="3737125"/>
            <a:ext cx="5790007" cy="493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Role and Responsibilities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72827"/>
                </a:solidFill>
                <a:latin typeface="Inter"/>
              </a:rPr>
              <a:t>Project Sponsor and Project Manager: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"/>
              </a:rPr>
              <a:t>Oversee and evaluate change requests, ensuring prompt and accurate management.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"/>
              </a:rPr>
              <a:t>Verify reports and logs to reflect all changes correctly.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"/>
              </a:rPr>
              <a:t>Collaborate on impact assessments and approve high-impact changes.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Scrum Master: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"/>
              </a:rPr>
              <a:t>Ensure adherence to Scrum practices and timely deliverables.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"/>
              </a:rPr>
              <a:t>Ensure the quality and scope alignment of team members' documents.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4617" y="2950244"/>
            <a:ext cx="8904183" cy="159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54"/>
              </a:lnSpc>
            </a:pPr>
            <a:r>
              <a:rPr lang="en-US" sz="8896">
                <a:solidFill>
                  <a:srgbClr val="E7191F"/>
                </a:solidFill>
                <a:latin typeface="Poppins Bold"/>
              </a:rPr>
              <a:t>S5WLJCC-RMS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44389" y="3889234"/>
            <a:ext cx="9024639" cy="239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45"/>
              </a:lnSpc>
            </a:pPr>
            <a:r>
              <a:rPr lang="en-US" sz="13246">
                <a:solidFill>
                  <a:srgbClr val="000000"/>
                </a:solidFill>
                <a:latin typeface="Poppins Bold"/>
              </a:rPr>
              <a:t>PROPOSAL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4617" y="6099246"/>
            <a:ext cx="8904183" cy="98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Poppins"/>
              </a:rPr>
              <a:t>Shrine of the Five Wounds of the Lord Jesus Christ Chruch Request Management System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614184">
            <a:off x="-5407847" y="3395215"/>
            <a:ext cx="16236881" cy="7387781"/>
          </a:xfrm>
          <a:custGeom>
            <a:avLst/>
            <a:gdLst/>
            <a:ahLst/>
            <a:cxnLst/>
            <a:rect r="r" b="b" t="t" l="l"/>
            <a:pathLst>
              <a:path h="7387781" w="16236881">
                <a:moveTo>
                  <a:pt x="0" y="0"/>
                </a:moveTo>
                <a:lnTo>
                  <a:pt x="16236881" y="0"/>
                </a:lnTo>
                <a:lnTo>
                  <a:pt x="16236881" y="7387781"/>
                </a:lnTo>
                <a:lnTo>
                  <a:pt x="0" y="7387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463" y="2151332"/>
            <a:ext cx="5984337" cy="5984337"/>
          </a:xfrm>
          <a:custGeom>
            <a:avLst/>
            <a:gdLst/>
            <a:ahLst/>
            <a:cxnLst/>
            <a:rect r="r" b="b" t="t" l="l"/>
            <a:pathLst>
              <a:path h="5984337" w="5984337">
                <a:moveTo>
                  <a:pt x="0" y="0"/>
                </a:moveTo>
                <a:lnTo>
                  <a:pt x="5984337" y="0"/>
                </a:lnTo>
                <a:lnTo>
                  <a:pt x="5984337" y="5984336"/>
                </a:lnTo>
                <a:lnTo>
                  <a:pt x="0" y="5984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0013" y="2472882"/>
            <a:ext cx="5341237" cy="5341237"/>
          </a:xfrm>
          <a:custGeom>
            <a:avLst/>
            <a:gdLst/>
            <a:ahLst/>
            <a:cxnLst/>
            <a:rect r="r" b="b" t="t" l="l"/>
            <a:pathLst>
              <a:path h="5341237" w="5341237">
                <a:moveTo>
                  <a:pt x="0" y="0"/>
                </a:moveTo>
                <a:lnTo>
                  <a:pt x="5341236" y="0"/>
                </a:lnTo>
                <a:lnTo>
                  <a:pt x="5341236" y="5341236"/>
                </a:lnTo>
                <a:lnTo>
                  <a:pt x="0" y="5341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002" y="2639871"/>
            <a:ext cx="5007259" cy="5007259"/>
          </a:xfrm>
          <a:custGeom>
            <a:avLst/>
            <a:gdLst/>
            <a:ahLst/>
            <a:cxnLst/>
            <a:rect r="r" b="b" t="t" l="l"/>
            <a:pathLst>
              <a:path h="5007259" w="5007259">
                <a:moveTo>
                  <a:pt x="0" y="0"/>
                </a:moveTo>
                <a:lnTo>
                  <a:pt x="5007258" y="0"/>
                </a:lnTo>
                <a:lnTo>
                  <a:pt x="5007258" y="5007258"/>
                </a:lnTo>
                <a:lnTo>
                  <a:pt x="0" y="5007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00500" y="2833379"/>
            <a:ext cx="4620261" cy="4620243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9999" t="0" r="-9999" b="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8572" y="8365483"/>
            <a:ext cx="6710672" cy="1785634"/>
            <a:chOff x="0" y="0"/>
            <a:chExt cx="8947563" cy="23808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12439" r="0" b="-12439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630130" y="1555766"/>
              <a:ext cx="5703485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Bon Gryan Daggao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Project Manager &amp; Developer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57825" y="1857007"/>
            <a:ext cx="9696948" cy="7401293"/>
          </a:xfrm>
          <a:custGeom>
            <a:avLst/>
            <a:gdLst/>
            <a:ahLst/>
            <a:cxnLst/>
            <a:rect r="r" b="b" t="t" l="l"/>
            <a:pathLst>
              <a:path h="7401293" w="9696948">
                <a:moveTo>
                  <a:pt x="0" y="0"/>
                </a:moveTo>
                <a:lnTo>
                  <a:pt x="9696948" y="0"/>
                </a:lnTo>
                <a:lnTo>
                  <a:pt x="9696948" y="7401293"/>
                </a:lnTo>
                <a:lnTo>
                  <a:pt x="0" y="7401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846219"/>
            <a:ext cx="8831179" cy="80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4"/>
              </a:lnSpc>
            </a:pPr>
            <a:r>
              <a:rPr lang="en-US" sz="6706" spc="-187">
                <a:solidFill>
                  <a:srgbClr val="272827"/>
                </a:solidFill>
                <a:latin typeface="Barlow Condensed Bold"/>
              </a:rPr>
              <a:t>Communication Matrix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6519"/>
            <a:ext cx="8831179" cy="374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4"/>
              </a:lnSpc>
            </a:pPr>
            <a:r>
              <a:rPr lang="en-US" sz="6706" spc="-187">
                <a:solidFill>
                  <a:srgbClr val="B80D2C"/>
                </a:solidFill>
                <a:latin typeface="Barlow Condensed Bold"/>
              </a:rPr>
              <a:t>F2F Meetings</a:t>
            </a:r>
          </a:p>
          <a:p>
            <a:pPr algn="l">
              <a:lnSpc>
                <a:spcPts val="5834"/>
              </a:lnSpc>
            </a:pPr>
            <a:r>
              <a:rPr lang="en-US" sz="6706" spc="-187">
                <a:solidFill>
                  <a:srgbClr val="B80D2C"/>
                </a:solidFill>
                <a:latin typeface="Barlow Condensed Bold"/>
              </a:rPr>
              <a:t>Daily Scrum</a:t>
            </a:r>
          </a:p>
          <a:p>
            <a:pPr algn="l">
              <a:lnSpc>
                <a:spcPts val="5834"/>
              </a:lnSpc>
            </a:pPr>
            <a:r>
              <a:rPr lang="en-US" sz="6706" spc="-187">
                <a:solidFill>
                  <a:srgbClr val="B80D2C"/>
                </a:solidFill>
                <a:latin typeface="Barlow Condensed Bold"/>
              </a:rPr>
              <a:t>MS Teams</a:t>
            </a:r>
          </a:p>
          <a:p>
            <a:pPr algn="l">
              <a:lnSpc>
                <a:spcPts val="5834"/>
              </a:lnSpc>
            </a:pPr>
            <a:r>
              <a:rPr lang="en-US" sz="6706" spc="-187">
                <a:solidFill>
                  <a:srgbClr val="B80D2C"/>
                </a:solidFill>
                <a:latin typeface="Barlow Condensed Bold"/>
              </a:rPr>
              <a:t>TeamBox</a:t>
            </a:r>
          </a:p>
          <a:p>
            <a:pPr algn="l">
              <a:lnSpc>
                <a:spcPts val="5834"/>
              </a:lnSpc>
            </a:pPr>
            <a:r>
              <a:rPr lang="en-US" sz="6706" spc="-187">
                <a:solidFill>
                  <a:srgbClr val="B80D2C"/>
                </a:solidFill>
                <a:latin typeface="Barlow Condensed Bold"/>
              </a:rPr>
              <a:t>Jira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Risk Analysis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8365483"/>
            <a:ext cx="6710672" cy="1785634"/>
            <a:chOff x="0" y="0"/>
            <a:chExt cx="8947563" cy="238084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16666" r="0" b="-16666"/>
                </a:stretch>
              </a:blip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Carlo Santos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Developer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450858" y="5274966"/>
            <a:ext cx="6169218" cy="187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4"/>
              </a:lnSpc>
            </a:pPr>
            <a:r>
              <a:rPr lang="en-US" sz="8131" spc="-227">
                <a:solidFill>
                  <a:srgbClr val="272827"/>
                </a:solidFill>
                <a:latin typeface="Barlow Condensed Bold"/>
              </a:rPr>
              <a:t>Data Security Breach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7923" y="5274966"/>
            <a:ext cx="6169218" cy="187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4"/>
              </a:lnSpc>
            </a:pPr>
            <a:r>
              <a:rPr lang="en-US" sz="8131" spc="-227">
                <a:solidFill>
                  <a:srgbClr val="272827"/>
                </a:solidFill>
                <a:latin typeface="Barlow Condensed Bold"/>
              </a:rPr>
              <a:t>Loss of Data Challenges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8619"/>
            <a:ext cx="15328616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Contributions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352805" y="3722200"/>
            <a:ext cx="5341454" cy="1421300"/>
            <a:chOff x="0" y="0"/>
            <a:chExt cx="7121939" cy="18950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895067" cy="18950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093489" y="605755"/>
              <a:ext cx="2738696" cy="35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4"/>
                </a:lnSpc>
                <a:spcBef>
                  <a:spcPct val="0"/>
                </a:spcBef>
              </a:pPr>
              <a:r>
                <a:rPr lang="en-US" sz="1639">
                  <a:solidFill>
                    <a:srgbClr val="004AAD"/>
                  </a:solidFill>
                  <a:latin typeface="Garet Ultra-Bold"/>
                </a:rPr>
                <a:t>Reiner Gena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093489" y="970391"/>
              <a:ext cx="5028450" cy="290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6"/>
                </a:lnSpc>
                <a:spcBef>
                  <a:spcPct val="0"/>
                </a:spcBef>
              </a:pPr>
              <a:r>
                <a:rPr lang="en-US" sz="1354">
                  <a:solidFill>
                    <a:srgbClr val="5271FF"/>
                  </a:solidFill>
                  <a:latin typeface="Garet Ultra-Bold"/>
                </a:rPr>
                <a:t>Scrum Master &amp; Document Specialist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325720" y="3738526"/>
            <a:ext cx="5341454" cy="1421300"/>
            <a:chOff x="0" y="0"/>
            <a:chExt cx="7121939" cy="18950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895067" cy="18950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-13311" r="0" b="-36688"/>
                </a:stretch>
              </a:blip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2093489" y="605755"/>
              <a:ext cx="2738696" cy="35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4"/>
                </a:lnSpc>
                <a:spcBef>
                  <a:spcPct val="0"/>
                </a:spcBef>
              </a:pPr>
              <a:r>
                <a:rPr lang="en-US" sz="1639">
                  <a:solidFill>
                    <a:srgbClr val="004AAD"/>
                  </a:solidFill>
                  <a:latin typeface="Garet Ultra-Bold"/>
                </a:rPr>
                <a:t>Kimberly Altea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093489" y="970391"/>
              <a:ext cx="5028450" cy="290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6"/>
                </a:lnSpc>
                <a:spcBef>
                  <a:spcPct val="0"/>
                </a:spcBef>
              </a:pPr>
              <a:r>
                <a:rPr lang="en-US" sz="1354">
                  <a:solidFill>
                    <a:srgbClr val="5271FF"/>
                  </a:solidFill>
                  <a:latin typeface="Garet Ultra-Bold"/>
                </a:rPr>
                <a:t>Designer &amp; Developer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4746" y="3738526"/>
            <a:ext cx="5405708" cy="1384003"/>
            <a:chOff x="0" y="0"/>
            <a:chExt cx="7207611" cy="184533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845337" cy="184533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5213" r="0" b="-44786"/>
                </a:stretch>
              </a:blip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2179161" y="580890"/>
              <a:ext cx="2738696" cy="35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4"/>
                </a:lnSpc>
                <a:spcBef>
                  <a:spcPct val="0"/>
                </a:spcBef>
              </a:pPr>
              <a:r>
                <a:rPr lang="en-US" sz="1639">
                  <a:solidFill>
                    <a:srgbClr val="004AAD"/>
                  </a:solidFill>
                  <a:latin typeface="Garet Ultra-Bold"/>
                </a:rPr>
                <a:t>Jarvis Carpo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179161" y="945526"/>
              <a:ext cx="5028450" cy="290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6"/>
                </a:lnSpc>
                <a:spcBef>
                  <a:spcPct val="0"/>
                </a:spcBef>
              </a:pPr>
              <a:r>
                <a:rPr lang="en-US" sz="1354">
                  <a:solidFill>
                    <a:srgbClr val="5271FF"/>
                  </a:solidFill>
                  <a:latin typeface="Garet Ultra-Bold"/>
                </a:rPr>
                <a:t>Developer &amp; Client Coordinator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4746" y="6880152"/>
            <a:ext cx="5405708" cy="1421300"/>
            <a:chOff x="0" y="0"/>
            <a:chExt cx="7207611" cy="189506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895067" cy="1895067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16666" r="0" b="-16666"/>
                </a:stretch>
              </a:blip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2179161" y="605755"/>
              <a:ext cx="2738696" cy="35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4"/>
                </a:lnSpc>
                <a:spcBef>
                  <a:spcPct val="0"/>
                </a:spcBef>
              </a:pPr>
              <a:r>
                <a:rPr lang="en-US" sz="1639">
                  <a:solidFill>
                    <a:srgbClr val="004AAD"/>
                  </a:solidFill>
                  <a:latin typeface="Garet Ultra-Bold"/>
                </a:rPr>
                <a:t>Carlo Santos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179161" y="970391"/>
              <a:ext cx="5028450" cy="290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6"/>
                </a:lnSpc>
                <a:spcBef>
                  <a:spcPct val="0"/>
                </a:spcBef>
              </a:pPr>
              <a:r>
                <a:rPr lang="en-US" sz="1354">
                  <a:solidFill>
                    <a:srgbClr val="5271FF"/>
                  </a:solidFill>
                  <a:latin typeface="Garet Ultra-Bold"/>
                </a:rPr>
                <a:t>Developer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325720" y="6821524"/>
            <a:ext cx="5343709" cy="1421300"/>
            <a:chOff x="0" y="0"/>
            <a:chExt cx="7124945" cy="189506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895067" cy="1895067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7894" t="0" r="-7894" b="0"/>
                </a:stretch>
              </a:blip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2096495" y="556025"/>
              <a:ext cx="2738696" cy="35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4"/>
                </a:lnSpc>
                <a:spcBef>
                  <a:spcPct val="0"/>
                </a:spcBef>
              </a:pPr>
              <a:r>
                <a:rPr lang="en-US" sz="1639">
                  <a:solidFill>
                    <a:srgbClr val="004AAD"/>
                  </a:solidFill>
                  <a:latin typeface="Garet Ultra-Bold"/>
                </a:rPr>
                <a:t>Vince Edward Tan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2096495" y="920661"/>
              <a:ext cx="5028450" cy="290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6"/>
                </a:lnSpc>
                <a:spcBef>
                  <a:spcPct val="0"/>
                </a:spcBef>
              </a:pPr>
              <a:r>
                <a:rPr lang="en-US" sz="1354">
                  <a:solidFill>
                    <a:srgbClr val="5271FF"/>
                  </a:solidFill>
                  <a:latin typeface="Garet Ultra-Bold"/>
                </a:rPr>
                <a:t>Document Specialist &amp; Developer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352805" y="6917450"/>
            <a:ext cx="5341454" cy="1421300"/>
            <a:chOff x="0" y="0"/>
            <a:chExt cx="7121939" cy="189506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895067" cy="189506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t="-12439" r="0" b="-12439"/>
                </a:stretch>
              </a:blip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2093489" y="605755"/>
              <a:ext cx="2738696" cy="35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4"/>
                </a:lnSpc>
                <a:spcBef>
                  <a:spcPct val="0"/>
                </a:spcBef>
              </a:pPr>
              <a:r>
                <a:rPr lang="en-US" sz="1639">
                  <a:solidFill>
                    <a:srgbClr val="004AAD"/>
                  </a:solidFill>
                  <a:latin typeface="Garet Ultra-Bold"/>
                </a:rPr>
                <a:t>Bon Daggao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2093489" y="970391"/>
              <a:ext cx="5028450" cy="290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6"/>
                </a:lnSpc>
                <a:spcBef>
                  <a:spcPct val="0"/>
                </a:spcBef>
              </a:pPr>
              <a:r>
                <a:rPr lang="en-US" sz="1354">
                  <a:solidFill>
                    <a:srgbClr val="5271FF"/>
                  </a:solidFill>
                  <a:latin typeface="Garet Ultra-Bold"/>
                </a:rPr>
                <a:t>Project Manager &amp; Developer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7618" y="4815601"/>
            <a:ext cx="3997577" cy="187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Project Charter</a:t>
            </a:r>
          </a:p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Business Case</a:t>
            </a:r>
          </a:p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Scope Management Plan</a:t>
            </a:r>
          </a:p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Work Breakdown Structure</a:t>
            </a:r>
          </a:p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Quality Management Plan</a:t>
            </a:r>
          </a:p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Implementation Plan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980721" y="7877628"/>
            <a:ext cx="3542030" cy="124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Cost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Human Resources Management Plan</a:t>
            </a:r>
          </a:p>
          <a:p>
            <a:pPr algn="just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Implementation Plan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421894" y="7936256"/>
            <a:ext cx="3542030" cy="156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Business Case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Risk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Procurement Management Plan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3980721" y="4863013"/>
            <a:ext cx="3895817" cy="219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Stakeholder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Change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Procurement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Human Resources  Management Plan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7937618" y="8013763"/>
            <a:ext cx="3756642" cy="156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Business Case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Schedule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Risk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Communication Management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Work Breakdown Structure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21894" y="4729200"/>
            <a:ext cx="3542030" cy="219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Project Charter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Communication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Quality Management Plan</a:t>
            </a:r>
          </a:p>
          <a:p>
            <a:pPr algn="l" marL="388628" indent="-194314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72827"/>
                </a:solidFill>
                <a:latin typeface="Inter Bold"/>
              </a:rPr>
              <a:t>Stakeholder Management Plan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4617" y="2950244"/>
            <a:ext cx="8904183" cy="159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54"/>
              </a:lnSpc>
            </a:pPr>
            <a:r>
              <a:rPr lang="en-US" sz="8896">
                <a:solidFill>
                  <a:srgbClr val="E7191F"/>
                </a:solidFill>
                <a:latin typeface="Poppins Bold"/>
              </a:rPr>
              <a:t>S5WLJCC-RMS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44389" y="3889234"/>
            <a:ext cx="9024639" cy="239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45"/>
              </a:lnSpc>
            </a:pPr>
            <a:r>
              <a:rPr lang="en-US" sz="13246">
                <a:solidFill>
                  <a:srgbClr val="000000"/>
                </a:solidFill>
                <a:latin typeface="Poppins Bold"/>
              </a:rPr>
              <a:t>PROPOSAL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4617" y="6099246"/>
            <a:ext cx="8904183" cy="98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Poppins"/>
              </a:rPr>
              <a:t>Shrine of the Five Wounds of the Lord Jesus Christ Chruch Request Management System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614184">
            <a:off x="-5407847" y="3395215"/>
            <a:ext cx="16236881" cy="7387781"/>
          </a:xfrm>
          <a:custGeom>
            <a:avLst/>
            <a:gdLst/>
            <a:ahLst/>
            <a:cxnLst/>
            <a:rect r="r" b="b" t="t" l="l"/>
            <a:pathLst>
              <a:path h="7387781" w="16236881">
                <a:moveTo>
                  <a:pt x="0" y="0"/>
                </a:moveTo>
                <a:lnTo>
                  <a:pt x="16236881" y="0"/>
                </a:lnTo>
                <a:lnTo>
                  <a:pt x="16236881" y="7387781"/>
                </a:lnTo>
                <a:lnTo>
                  <a:pt x="0" y="7387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463" y="2151332"/>
            <a:ext cx="5984337" cy="5984337"/>
          </a:xfrm>
          <a:custGeom>
            <a:avLst/>
            <a:gdLst/>
            <a:ahLst/>
            <a:cxnLst/>
            <a:rect r="r" b="b" t="t" l="l"/>
            <a:pathLst>
              <a:path h="5984337" w="5984337">
                <a:moveTo>
                  <a:pt x="0" y="0"/>
                </a:moveTo>
                <a:lnTo>
                  <a:pt x="5984337" y="0"/>
                </a:lnTo>
                <a:lnTo>
                  <a:pt x="5984337" y="5984336"/>
                </a:lnTo>
                <a:lnTo>
                  <a:pt x="0" y="5984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0013" y="2472882"/>
            <a:ext cx="5341237" cy="5341237"/>
          </a:xfrm>
          <a:custGeom>
            <a:avLst/>
            <a:gdLst/>
            <a:ahLst/>
            <a:cxnLst/>
            <a:rect r="r" b="b" t="t" l="l"/>
            <a:pathLst>
              <a:path h="5341237" w="5341237">
                <a:moveTo>
                  <a:pt x="0" y="0"/>
                </a:moveTo>
                <a:lnTo>
                  <a:pt x="5341236" y="0"/>
                </a:lnTo>
                <a:lnTo>
                  <a:pt x="5341236" y="5341236"/>
                </a:lnTo>
                <a:lnTo>
                  <a:pt x="0" y="5341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002" y="2639871"/>
            <a:ext cx="5007259" cy="5007259"/>
          </a:xfrm>
          <a:custGeom>
            <a:avLst/>
            <a:gdLst/>
            <a:ahLst/>
            <a:cxnLst/>
            <a:rect r="r" b="b" t="t" l="l"/>
            <a:pathLst>
              <a:path h="5007259" w="5007259">
                <a:moveTo>
                  <a:pt x="0" y="0"/>
                </a:moveTo>
                <a:lnTo>
                  <a:pt x="5007258" y="0"/>
                </a:lnTo>
                <a:lnTo>
                  <a:pt x="5007258" y="5007258"/>
                </a:lnTo>
                <a:lnTo>
                  <a:pt x="0" y="5007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00500" y="2833379"/>
            <a:ext cx="4620261" cy="4620243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9999" t="0" r="-9999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3834" y="2873175"/>
            <a:ext cx="13760332" cy="385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0"/>
              </a:lnSpc>
            </a:pPr>
            <a:r>
              <a:rPr lang="en-US" sz="22457">
                <a:solidFill>
                  <a:srgbClr val="004AAD"/>
                </a:solidFill>
                <a:latin typeface="Barlow Condensed Bold"/>
              </a:rPr>
              <a:t>6SENSE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33469" y="8826538"/>
            <a:ext cx="8621062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Inter Bold"/>
              </a:rPr>
              <a:t>PROJMAN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03997" y="2930721"/>
            <a:ext cx="4280007" cy="120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9"/>
              </a:lnSpc>
            </a:pPr>
            <a:r>
              <a:rPr lang="en-US" sz="6985">
                <a:solidFill>
                  <a:srgbClr val="004AAD"/>
                </a:solidFill>
                <a:latin typeface="Barlow Condensed Bold"/>
              </a:rPr>
              <a:t>WE ARE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931481" y="243409"/>
            <a:ext cx="2425038" cy="1287873"/>
          </a:xfrm>
          <a:custGeom>
            <a:avLst/>
            <a:gdLst/>
            <a:ahLst/>
            <a:cxnLst/>
            <a:rect r="r" b="b" t="t" l="l"/>
            <a:pathLst>
              <a:path h="1287873" w="2425038">
                <a:moveTo>
                  <a:pt x="0" y="0"/>
                </a:moveTo>
                <a:lnTo>
                  <a:pt x="2425038" y="0"/>
                </a:lnTo>
                <a:lnTo>
                  <a:pt x="2425038" y="1287873"/>
                </a:lnTo>
                <a:lnTo>
                  <a:pt x="0" y="1287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07002" y="1566512"/>
            <a:ext cx="2105671" cy="21056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607230" y="1566512"/>
            <a:ext cx="2105671" cy="210567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2439" r="0" b="-12439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806774" y="1566512"/>
            <a:ext cx="2105671" cy="210567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406807" y="5534145"/>
            <a:ext cx="2056908" cy="2056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7894" t="0" r="-7894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824285" y="5534145"/>
            <a:ext cx="2056908" cy="205690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7089" r="0" b="-4291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989328" y="5534145"/>
            <a:ext cx="2056908" cy="205690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10282" r="0" b="-39717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241764" y="5531656"/>
            <a:ext cx="2056908" cy="205690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16666" r="0" b="-16666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738311" y="3755971"/>
            <a:ext cx="3043054" cy="41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428">
                <a:solidFill>
                  <a:srgbClr val="004AAD"/>
                </a:solidFill>
                <a:latin typeface="Garet Ultra-Bold"/>
              </a:rPr>
              <a:t>Alvin Limpin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38311" y="4122507"/>
            <a:ext cx="3043054" cy="35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sz="2007">
                <a:solidFill>
                  <a:srgbClr val="5271FF"/>
                </a:solidFill>
                <a:latin typeface="Garet Ultra-Bold"/>
              </a:rPr>
              <a:t>Adviser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38539" y="3755971"/>
            <a:ext cx="3043054" cy="41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428">
                <a:solidFill>
                  <a:srgbClr val="004AAD"/>
                </a:solidFill>
                <a:latin typeface="Garet Ultra-Bold"/>
              </a:rPr>
              <a:t>Bon Daggao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38539" y="4122507"/>
            <a:ext cx="3043054" cy="70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sz="2007">
                <a:solidFill>
                  <a:srgbClr val="5271FF"/>
                </a:solidFill>
                <a:latin typeface="Garet Ultra-Bold"/>
              </a:rPr>
              <a:t>Project Manager &amp; Developer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38083" y="3755971"/>
            <a:ext cx="3043054" cy="41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428">
                <a:solidFill>
                  <a:srgbClr val="004AAD"/>
                </a:solidFill>
                <a:latin typeface="Garet Ultra-Bold"/>
              </a:rPr>
              <a:t>Reiner Gena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38083" y="4122507"/>
            <a:ext cx="3043054" cy="70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sz="2007">
                <a:solidFill>
                  <a:srgbClr val="5271FF"/>
                </a:solidFill>
                <a:latin typeface="Garet Ultra-Bold"/>
              </a:rPr>
              <a:t>Scrum Master &amp; Document Specialist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48969" y="7617139"/>
            <a:ext cx="2972584" cy="39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004AAD"/>
                </a:solidFill>
                <a:latin typeface="Garet Ultra-Bold"/>
              </a:rPr>
              <a:t>Vince Edward Tan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948969" y="8039372"/>
            <a:ext cx="2972584" cy="68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4"/>
              </a:lnSpc>
              <a:spcBef>
                <a:spcPct val="0"/>
              </a:spcBef>
            </a:pPr>
            <a:r>
              <a:rPr lang="en-US" sz="1960">
                <a:solidFill>
                  <a:srgbClr val="5271FF"/>
                </a:solidFill>
                <a:latin typeface="Garet Ultra-Bold"/>
              </a:rPr>
              <a:t> Document Specialist &amp; Developer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66447" y="7617139"/>
            <a:ext cx="2972584" cy="39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004AAD"/>
                </a:solidFill>
                <a:latin typeface="Garet Ultra-Bold"/>
              </a:rPr>
              <a:t>Jarvis Carpo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66447" y="8039372"/>
            <a:ext cx="2972584" cy="68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4"/>
              </a:lnSpc>
              <a:spcBef>
                <a:spcPct val="0"/>
              </a:spcBef>
            </a:pPr>
            <a:r>
              <a:rPr lang="en-US" sz="1960">
                <a:solidFill>
                  <a:srgbClr val="5271FF"/>
                </a:solidFill>
                <a:latin typeface="Garet Ultra-Bold"/>
              </a:rPr>
              <a:t>Developer &amp; Client Coordinator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31490" y="7617139"/>
            <a:ext cx="2972584" cy="39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004AAD"/>
                </a:solidFill>
                <a:latin typeface="Garet Ultra-Bold"/>
              </a:rPr>
              <a:t>Kimberly Altea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31490" y="8039372"/>
            <a:ext cx="2972584" cy="33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4"/>
              </a:lnSpc>
              <a:spcBef>
                <a:spcPct val="0"/>
              </a:spcBef>
            </a:pPr>
            <a:r>
              <a:rPr lang="en-US" sz="1960">
                <a:solidFill>
                  <a:srgbClr val="5271FF"/>
                </a:solidFill>
                <a:latin typeface="Garet Ultra-Bold"/>
              </a:rPr>
              <a:t>Designer &amp; Developer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83926" y="7617139"/>
            <a:ext cx="2972584" cy="39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004AAD"/>
                </a:solidFill>
                <a:latin typeface="Garet Ultra-Bold"/>
              </a:rPr>
              <a:t>Carlo Santos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783926" y="8039372"/>
            <a:ext cx="2972584" cy="68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4"/>
              </a:lnSpc>
              <a:spcBef>
                <a:spcPct val="0"/>
              </a:spcBef>
            </a:pPr>
            <a:r>
              <a:rPr lang="en-US" sz="1960">
                <a:solidFill>
                  <a:srgbClr val="5271FF"/>
                </a:solidFill>
                <a:latin typeface="Garet Ultra-Bold"/>
              </a:rPr>
              <a:t>Developer &amp; Document Specialist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343150" y="4114800"/>
          <a:ext cx="14916150" cy="4019165"/>
        </p:xfrm>
        <a:graphic>
          <a:graphicData uri="http://schemas.openxmlformats.org/drawingml/2006/table">
            <a:tbl>
              <a:tblPr/>
              <a:tblGrid>
                <a:gridCol w="3729038"/>
                <a:gridCol w="3729038"/>
                <a:gridCol w="3729038"/>
                <a:gridCol w="3729038"/>
              </a:tblGrid>
              <a:tr h="803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Client Context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Work Breakdown Structure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Problem Statement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Project Cost Estimate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Objectives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Change Control Board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Project Milestone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Communication Matrix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Stakeholder Register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Risk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er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57600" y="1857375"/>
            <a:ext cx="10972800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272827"/>
                </a:solidFill>
                <a:latin typeface="Barlow Condensed Bold"/>
              </a:rPr>
              <a:t>Table of Content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5315" y="1213800"/>
            <a:ext cx="4846430" cy="8888100"/>
            <a:chOff x="0" y="0"/>
            <a:chExt cx="6461907" cy="1185080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9758" t="0" r="34097" b="0"/>
            <a:stretch>
              <a:fillRect/>
            </a:stretch>
          </p:blipFill>
          <p:spPr>
            <a:xfrm flipH="false" flipV="false">
              <a:off x="0" y="0"/>
              <a:ext cx="6461907" cy="1185080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810717" y="4193251"/>
            <a:ext cx="2929197" cy="29291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000" t="0" r="-1000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98619"/>
            <a:ext cx="7481455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Client Context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8572" y="3595249"/>
            <a:ext cx="5790007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Shrine of the Five Wounds of Our Lord Jesus Christ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Catholic Church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Established in 1985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Las Pinas City, Metro Manila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102697" y="7259831"/>
            <a:ext cx="3624903" cy="1514041"/>
            <a:chOff x="0" y="0"/>
            <a:chExt cx="4833205" cy="201872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3657600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272827"/>
                  </a:solidFill>
                  <a:latin typeface="Inter Bold"/>
                </a:rPr>
                <a:t>Fr. Jerson Avelino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07831"/>
              <a:ext cx="3657600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272827"/>
                  </a:solidFill>
                  <a:latin typeface="Inter"/>
                </a:rPr>
                <a:t>Church Admin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113475"/>
              <a:ext cx="483320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272827"/>
                  </a:solidFill>
                  <a:latin typeface="Inter Bold"/>
                </a:rPr>
                <a:t>Ms. Princess Malatag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68931"/>
              <a:ext cx="3657600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272827"/>
                  </a:solidFill>
                  <a:latin typeface="Inter"/>
                </a:rPr>
                <a:t>Parish Scretary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848579" y="3595249"/>
            <a:ext cx="5790007" cy="316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Product/Services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Marriage &amp; Baptismal Certificates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Wedding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Confirmation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Counseling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Mass Intentions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House Blessing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Anointing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Mass Cards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8572" y="5610225"/>
            <a:ext cx="4605443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Facebook Page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Regularly social media posting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7181" y="6558156"/>
            <a:ext cx="4605443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Manual Process</a:t>
            </a:r>
          </a:p>
          <a:p>
            <a:pPr algn="l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Pen &amp; Paper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97181" y="8365483"/>
            <a:ext cx="6710672" cy="1785634"/>
            <a:chOff x="0" y="0"/>
            <a:chExt cx="8947563" cy="238084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5213" r="0" b="-44786"/>
                </a:stretch>
              </a:blipFill>
            </p:spPr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Jarvis Carpo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Developer &amp; Client Coordinator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8619"/>
            <a:ext cx="10405771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8572" y="3673523"/>
            <a:ext cx="10603079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General Problem:</a:t>
            </a: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The Shrine of Five Wounds of Our Lord Jesus Christ Parish has difficulty managing its services due to being a one-woman job in the church.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980105"/>
            <a:ext cx="10632951" cy="316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Specific Problem:</a:t>
            </a: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Current scheduling process for services and document requests involves back-and-forth interactions between staff and clients.</a:t>
            </a: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The secretary's reliance solely on a physical bulletin board and logbook for tracking the Priest's schedules limits accessibility and increases the chance of scheduling conflicts.</a:t>
            </a: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272827"/>
                </a:solidFill>
                <a:latin typeface="Inter"/>
              </a:rPr>
              <a:t>There is no effective way to inform the Priest of their upcoming schedules or to inform clients of the status of their requests, which could result in schedule misinformation.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275315" y="1213800"/>
            <a:ext cx="4846430" cy="8888100"/>
            <a:chOff x="0" y="0"/>
            <a:chExt cx="6461907" cy="11850801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29758" t="0" r="34097" b="0"/>
            <a:stretch>
              <a:fillRect/>
            </a:stretch>
          </p:blipFill>
          <p:spPr>
            <a:xfrm flipH="false" flipV="false">
              <a:off x="0" y="0"/>
              <a:ext cx="6461907" cy="11850801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1810717" y="4193251"/>
            <a:ext cx="2929197" cy="29291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000" t="0" r="-1000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8572" y="8365483"/>
            <a:ext cx="1785634" cy="178563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2439" r="0" b="-12439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3031170" y="9100585"/>
            <a:ext cx="1125331" cy="436066"/>
          </a:xfrm>
          <a:custGeom>
            <a:avLst/>
            <a:gdLst/>
            <a:ahLst/>
            <a:cxnLst/>
            <a:rect r="r" b="b" t="t" l="l"/>
            <a:pathLst>
              <a:path h="436066" w="1125331">
                <a:moveTo>
                  <a:pt x="0" y="0"/>
                </a:moveTo>
                <a:lnTo>
                  <a:pt x="1125331" y="0"/>
                </a:lnTo>
                <a:lnTo>
                  <a:pt x="1125331" y="436066"/>
                </a:lnTo>
                <a:lnTo>
                  <a:pt x="0" y="4360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031170" y="9522783"/>
            <a:ext cx="3649070" cy="3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  <a:spcBef>
                <a:spcPct val="0"/>
              </a:spcBef>
            </a:pPr>
            <a:r>
              <a:rPr lang="en-US" sz="2059">
                <a:solidFill>
                  <a:srgbClr val="004AAD"/>
                </a:solidFill>
                <a:latin typeface="Garet Ultra-Bold"/>
              </a:rPr>
              <a:t>Bon Gryan Daggao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31170" y="9866912"/>
            <a:ext cx="4738075" cy="28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2"/>
              </a:lnSpc>
              <a:spcBef>
                <a:spcPct val="0"/>
              </a:spcBef>
            </a:pPr>
            <a:r>
              <a:rPr lang="en-US" sz="1701">
                <a:solidFill>
                  <a:srgbClr val="5271FF"/>
                </a:solidFill>
                <a:latin typeface="Garet Ultra-Bold"/>
              </a:rPr>
              <a:t>Project Manager &amp; Developer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728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6SENSE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30400" y="269894"/>
            <a:ext cx="2628900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D7CAB8"/>
                </a:solidFill>
                <a:latin typeface="Inter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8619"/>
            <a:ext cx="10405771" cy="14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714" y="3546323"/>
            <a:ext cx="10301757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72827"/>
                </a:solidFill>
                <a:latin typeface="Inter Bold"/>
              </a:rPr>
              <a:t>The team's main objective is to develop a web-based Request Management System for The Shrine of Five Wounds of Our Lord Jesus Christ Parish. Specifically, the system aims to: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75315" y="1213800"/>
            <a:ext cx="4846430" cy="8888100"/>
            <a:chOff x="0" y="0"/>
            <a:chExt cx="6461907" cy="1185080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29758" t="0" r="34097" b="0"/>
            <a:stretch>
              <a:fillRect/>
            </a:stretch>
          </p:blipFill>
          <p:spPr>
            <a:xfrm flipH="false" flipV="false">
              <a:off x="0" y="0"/>
              <a:ext cx="6461907" cy="11850801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1810717" y="4193251"/>
            <a:ext cx="2929197" cy="292919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0000" t="0" r="-1000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8316266"/>
            <a:ext cx="6710672" cy="1785634"/>
            <a:chOff x="0" y="0"/>
            <a:chExt cx="8947563" cy="238084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Reiner Gena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Scrum Master &amp; Document Specialist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830804" y="5428559"/>
            <a:ext cx="8905578" cy="2887707"/>
            <a:chOff x="0" y="0"/>
            <a:chExt cx="11874104" cy="385027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3069777"/>
              <a:ext cx="3447564" cy="762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9"/>
                </a:lnSpc>
              </a:pPr>
              <a:r>
                <a:rPr lang="en-US" sz="1670">
                  <a:solidFill>
                    <a:srgbClr val="272827"/>
                  </a:solidFill>
                  <a:latin typeface="Inter Bold"/>
                </a:rPr>
                <a:t>Reduce the overall time spent by the staff 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415482" y="0"/>
              <a:ext cx="2616599" cy="2616599"/>
            </a:xfrm>
            <a:custGeom>
              <a:avLst/>
              <a:gdLst/>
              <a:ahLst/>
              <a:cxnLst/>
              <a:rect r="r" b="b" t="t" l="l"/>
              <a:pathLst>
                <a:path h="2616599" w="2616599">
                  <a:moveTo>
                    <a:pt x="0" y="0"/>
                  </a:moveTo>
                  <a:lnTo>
                    <a:pt x="2616599" y="0"/>
                  </a:lnTo>
                  <a:lnTo>
                    <a:pt x="2616599" y="2616599"/>
                  </a:lnTo>
                  <a:lnTo>
                    <a:pt x="0" y="2616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3540" y="0"/>
              <a:ext cx="2616599" cy="2616599"/>
            </a:xfrm>
            <a:custGeom>
              <a:avLst/>
              <a:gdLst/>
              <a:ahLst/>
              <a:cxnLst/>
              <a:rect r="r" b="b" t="t" l="l"/>
              <a:pathLst>
                <a:path h="2616599" w="2616599">
                  <a:moveTo>
                    <a:pt x="0" y="0"/>
                  </a:moveTo>
                  <a:lnTo>
                    <a:pt x="2616599" y="0"/>
                  </a:lnTo>
                  <a:lnTo>
                    <a:pt x="2616599" y="2616599"/>
                  </a:lnTo>
                  <a:lnTo>
                    <a:pt x="0" y="2616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851283" y="95149"/>
              <a:ext cx="2616599" cy="2426301"/>
            </a:xfrm>
            <a:custGeom>
              <a:avLst/>
              <a:gdLst/>
              <a:ahLst/>
              <a:cxnLst/>
              <a:rect r="r" b="b" t="t" l="l"/>
              <a:pathLst>
                <a:path h="2426301" w="2616599">
                  <a:moveTo>
                    <a:pt x="0" y="0"/>
                  </a:moveTo>
                  <a:lnTo>
                    <a:pt x="2616599" y="0"/>
                  </a:lnTo>
                  <a:lnTo>
                    <a:pt x="2616599" y="2426301"/>
                  </a:lnTo>
                  <a:lnTo>
                    <a:pt x="0" y="2426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4208593" y="3087815"/>
              <a:ext cx="3373481" cy="762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9"/>
                </a:lnSpc>
              </a:pPr>
              <a:r>
                <a:rPr lang="en-US" sz="1670">
                  <a:solidFill>
                    <a:srgbClr val="272827"/>
                  </a:solidFill>
                  <a:latin typeface="Inter Bold"/>
                </a:rPr>
                <a:t>To</a:t>
              </a:r>
              <a:r>
                <a:rPr lang="en-US" sz="1670">
                  <a:solidFill>
                    <a:srgbClr val="272827"/>
                  </a:solidFill>
                  <a:latin typeface="Inter"/>
                </a:rPr>
                <a:t> </a:t>
              </a:r>
              <a:r>
                <a:rPr lang="en-US" sz="1670">
                  <a:solidFill>
                    <a:srgbClr val="272827"/>
                  </a:solidFill>
                  <a:latin typeface="Inter Bold"/>
                </a:rPr>
                <a:t>lessen scheduling conflicts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8445061" y="3069777"/>
              <a:ext cx="3429043" cy="762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9"/>
                </a:lnSpc>
              </a:pPr>
              <a:r>
                <a:rPr lang="en-US" sz="1670">
                  <a:solidFill>
                    <a:srgbClr val="272827"/>
                  </a:solidFill>
                  <a:latin typeface="Inter Bold"/>
                </a:rPr>
                <a:t>To</a:t>
              </a:r>
              <a:r>
                <a:rPr lang="en-US" sz="1670">
                  <a:solidFill>
                    <a:srgbClr val="272827"/>
                  </a:solidFill>
                  <a:latin typeface="Inter"/>
                </a:rPr>
                <a:t> </a:t>
              </a:r>
              <a:r>
                <a:rPr lang="en-US" sz="1670">
                  <a:solidFill>
                    <a:srgbClr val="272827"/>
                  </a:solidFill>
                  <a:latin typeface="Inter Bold"/>
                </a:rPr>
                <a:t>minimize misinformation</a:t>
              </a:r>
              <a:r>
                <a:rPr lang="en-US" sz="1670">
                  <a:solidFill>
                    <a:srgbClr val="272827"/>
                  </a:solidFill>
                  <a:latin typeface="Inter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365483"/>
            <a:ext cx="6710672" cy="1785634"/>
            <a:chOff x="0" y="0"/>
            <a:chExt cx="8947563" cy="238084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5213" r="0" b="-44786"/>
                </a:stretch>
              </a:blip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Jarvis Carpo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Developer &amp; Client Coordinator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987131" y="735568"/>
            <a:ext cx="11722790" cy="8815864"/>
          </a:xfrm>
          <a:custGeom>
            <a:avLst/>
            <a:gdLst/>
            <a:ahLst/>
            <a:cxnLst/>
            <a:rect r="r" b="b" t="t" l="l"/>
            <a:pathLst>
              <a:path h="8815864" w="11722790">
                <a:moveTo>
                  <a:pt x="0" y="0"/>
                </a:moveTo>
                <a:lnTo>
                  <a:pt x="11722789" y="0"/>
                </a:lnTo>
                <a:lnTo>
                  <a:pt x="11722789" y="8815864"/>
                </a:lnTo>
                <a:lnTo>
                  <a:pt x="0" y="88158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7302" y="648716"/>
            <a:ext cx="5314568" cy="267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11640" spc="-325">
                <a:solidFill>
                  <a:srgbClr val="272827"/>
                </a:solidFill>
                <a:latin typeface="Barlow Condensed Bold"/>
              </a:rPr>
              <a:t>Project Milestones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365483"/>
            <a:ext cx="6710672" cy="1785634"/>
            <a:chOff x="0" y="0"/>
            <a:chExt cx="8947563" cy="238084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80845" cy="238084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5213" r="0" b="-44786"/>
                </a:stretch>
              </a:blip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2630130" y="980136"/>
              <a:ext cx="1500442" cy="581421"/>
            </a:xfrm>
            <a:custGeom>
              <a:avLst/>
              <a:gdLst/>
              <a:ahLst/>
              <a:cxnLst/>
              <a:rect r="r" b="b" t="t" l="l"/>
              <a:pathLst>
                <a:path h="581421" w="1500442">
                  <a:moveTo>
                    <a:pt x="0" y="0"/>
                  </a:moveTo>
                  <a:lnTo>
                    <a:pt x="1500442" y="0"/>
                  </a:lnTo>
                  <a:lnTo>
                    <a:pt x="1500442" y="581421"/>
                  </a:lnTo>
                  <a:lnTo>
                    <a:pt x="0" y="581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630130" y="1555766"/>
              <a:ext cx="3440728" cy="45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3"/>
                </a:lnSpc>
                <a:spcBef>
                  <a:spcPct val="0"/>
                </a:spcBef>
              </a:pPr>
              <a:r>
                <a:rPr lang="en-US" sz="2059">
                  <a:solidFill>
                    <a:srgbClr val="004AAD"/>
                  </a:solidFill>
                  <a:latin typeface="Garet Ultra-Bold"/>
                </a:rPr>
                <a:t>Jarvis Carpo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30130" y="2011430"/>
              <a:ext cx="6317433" cy="369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2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5271FF"/>
                  </a:solidFill>
                  <a:latin typeface="Garet Ultra-Bold"/>
                </a:rPr>
                <a:t>Developer &amp; Client Coordinator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83705" y="304513"/>
            <a:ext cx="14887556" cy="8530461"/>
          </a:xfrm>
          <a:custGeom>
            <a:avLst/>
            <a:gdLst/>
            <a:ahLst/>
            <a:cxnLst/>
            <a:rect r="r" b="b" t="t" l="l"/>
            <a:pathLst>
              <a:path h="8530461" w="14887556">
                <a:moveTo>
                  <a:pt x="0" y="0"/>
                </a:moveTo>
                <a:lnTo>
                  <a:pt x="14887556" y="0"/>
                </a:lnTo>
                <a:lnTo>
                  <a:pt x="14887556" y="8530461"/>
                </a:lnTo>
                <a:lnTo>
                  <a:pt x="0" y="85304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DAGFG0VPSpQ</dc:identifier>
  <dcterms:modified xsi:type="dcterms:W3CDTF">2011-08-01T06:04:30Z</dcterms:modified>
  <cp:revision>1</cp:revision>
  <dc:title>WE ARE 6SENSE</dc:title>
</cp:coreProperties>
</file>