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the characteristics like gender, tenure, account balance, online logs, and calls are proportionally represented, there might be other unaccounted factors (e.g., tech-savviness, age, device type) that could influence how quickly clients adapt to a new design. These unmeasured variables could introduce bias into the comparison of the two groups.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spent a lot of time on details and discussion: why. what, how we doing it. also on brand colors not only in our </a:t>
            </a:r>
            <a:r>
              <a:rPr lang="fr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presentation but also in Tableau so the learning curve was steep as always.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dafc9fc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dafc9fc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 could also offer a competitive advantage. It could transfer to greater user retention, increased revenue or higher productivity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f9125eff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f9125eff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"/>
              <a:t>implement the new design more broadly. A phased rollout could help ensure a smooth transition and reduce risks in case there are unforeseen issues at scale.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"/>
              <a:t>revenue generated v/s costs incurred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fr"/>
              <a:t>EG: new design may work well for retail investors, but it may need adjustment for high-net-worth clients who expect a more personalized experience. Institutional clients, for instance, might require additional features, such as bulk onboarding for multiple accounts or enhanced compliance tracking.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f9125eff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f9125eff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B</a:t>
            </a:r>
            <a:r>
              <a:rPr lang="fr" sz="1200">
                <a:solidFill>
                  <a:schemeClr val="dk1"/>
                </a:solidFill>
              </a:rPr>
              <a:t>riefly introduce Vanguard and the context of the digital challenge.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State the main question: Did the new UI lead to higher completion rates?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we define that the new user interface is a success?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completion rate in the test group higher than the control group 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dafc9fc7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dafc9fc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including young professionals, retirees, high-net-worth individuals, and institutional investors, retired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dafc9fc78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dafc9fc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diverse profiles with substantial high-net investors. they have been clients with vanguard for 6-15 years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afc9fc7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afc9fc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HControl and Test groups have similar data distribution for analysed metrics.</a:t>
            </a:r>
            <a:endParaRPr sz="1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Most online clients have been with Vanguard from 6 to 15 years.</a:t>
            </a:r>
            <a:endParaRPr sz="1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They are also fairly engaged with a majority of clients logging into the online platform 9 times and calling 6 times over the past 6 months.</a:t>
            </a:r>
            <a:endParaRPr sz="1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afc9fc7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dafc9fc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the KPIs you chose to evaluate the new design’s performance. Compare the KPIs for the Control Group vs. the Test Group. Present visual aids to support the KPI analysis.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Showcase the Tableau dashboard and visualizations created.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Demonstrate how viewers can interact with the data based on demographics.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e7a090d24_3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e7a090d2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6151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public.tableau.com/app/profile/lucie.stenger/viz/Ironhack-W5-6/KPIs?publish=y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971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Ironhack Project - Units 5&amp;6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941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Nicole Pinto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Lucie Stenger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-125" y="0"/>
            <a:ext cx="9144000" cy="139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600" y="-109645"/>
            <a:ext cx="3895590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60950" y="499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Hypothesis Testing - Findings</a:t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>
            <a:off x="6720238" y="199034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2"/>
          <p:cNvSpPr txBox="1"/>
          <p:nvPr>
            <p:ph type="title"/>
          </p:nvPr>
        </p:nvSpPr>
        <p:spPr>
          <a:xfrm>
            <a:off x="6767312" y="2008798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6151D"/>
                </a:solidFill>
              </a:rPr>
              <a:t>Error Rate</a:t>
            </a:r>
            <a:endParaRPr sz="1700">
              <a:solidFill>
                <a:srgbClr val="96151D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767312" y="2296498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The error rate in the test group is larger than the control group.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>
            <a:off x="3700538" y="199034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2"/>
          <p:cNvSpPr txBox="1"/>
          <p:nvPr>
            <p:ph type="title"/>
          </p:nvPr>
        </p:nvSpPr>
        <p:spPr>
          <a:xfrm>
            <a:off x="3747600" y="1633199"/>
            <a:ext cx="26610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6151D"/>
                </a:solidFill>
              </a:rPr>
              <a:t>Time spent on each step</a:t>
            </a:r>
            <a:endParaRPr sz="1700">
              <a:solidFill>
                <a:srgbClr val="9615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6151D"/>
                </a:solidFill>
              </a:rPr>
              <a:t>&amp; Total time spent from start to confirm page</a:t>
            </a:r>
            <a:endParaRPr sz="1700">
              <a:solidFill>
                <a:srgbClr val="96151D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747600" y="2525100"/>
            <a:ext cx="2384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The control group spends less time on average than the test group.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>
            <a:off x="971163" y="206654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2"/>
          <p:cNvSpPr txBox="1"/>
          <p:nvPr>
            <p:ph type="title"/>
          </p:nvPr>
        </p:nvSpPr>
        <p:spPr>
          <a:xfrm>
            <a:off x="1018237" y="2008798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6151D"/>
                </a:solidFill>
              </a:rPr>
              <a:t>Completion Rate</a:t>
            </a:r>
            <a:endParaRPr sz="1700">
              <a:solidFill>
                <a:srgbClr val="96151D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018223" y="2296500"/>
            <a:ext cx="2149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The completion rate in the test group is higher than in the control group.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57" name="Google Shape;157;p22"/>
            <p:cNvCxnSpPr>
              <a:stCxn id="158" idx="6"/>
              <a:endCxn id="159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58" name="Google Shape;158;p22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rgbClr val="FF0000">
                <a:alpha val="97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rgbClr val="FF0000">
                <a:alpha val="97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rgbClr val="FF0000">
                <a:alpha val="97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2"/>
          <p:cNvSpPr txBox="1"/>
          <p:nvPr/>
        </p:nvSpPr>
        <p:spPr>
          <a:xfrm>
            <a:off x="1265775" y="3624675"/>
            <a:ext cx="873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96151D"/>
                </a:solidFill>
                <a:latin typeface="Roboto"/>
                <a:ea typeface="Roboto"/>
                <a:cs typeface="Roboto"/>
                <a:sym typeface="Roboto"/>
              </a:rPr>
              <a:t>✓</a:t>
            </a:r>
            <a:endParaRPr sz="6000">
              <a:solidFill>
                <a:schemeClr val="lt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572000" y="3624675"/>
            <a:ext cx="655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96151D"/>
                </a:solidFill>
                <a:latin typeface="Roboto"/>
                <a:ea typeface="Roboto"/>
                <a:cs typeface="Roboto"/>
                <a:sym typeface="Roboto"/>
              </a:rPr>
              <a:t>✘</a:t>
            </a:r>
            <a:endParaRPr sz="6000">
              <a:solidFill>
                <a:srgbClr val="9615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346750" y="3624675"/>
            <a:ext cx="655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96151D"/>
                </a:solidFill>
                <a:latin typeface="Roboto"/>
                <a:ea typeface="Roboto"/>
                <a:cs typeface="Roboto"/>
                <a:sym typeface="Roboto"/>
              </a:rPr>
              <a:t>✘</a:t>
            </a:r>
            <a:endParaRPr sz="3600">
              <a:solidFill>
                <a:srgbClr val="9615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/>
              <a:t>Experiment Evaluation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572000" y="480200"/>
            <a:ext cx="4119900" cy="43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Design Effectiveness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Clients were evenly divided between old and new designs.</a:t>
            </a:r>
            <a:endParaRPr sz="15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Gender, tenure, account balance, online logs, and calls were proportionally represented in both groups.</a:t>
            </a:r>
            <a:endParaRPr i="1" sz="15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Duration Assessment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High error rates and completion times were observed due to the short time period.</a:t>
            </a:r>
            <a:endParaRPr sz="15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These results are not necessarily linked to the new UI being less effective.</a:t>
            </a:r>
            <a:endParaRPr sz="15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500"/>
              <a:buFont typeface="Roboto"/>
              <a:buChar char="●"/>
            </a:pPr>
            <a:r>
              <a:rPr lang="fr" sz="15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Adjusting to a new interface naturally takes time.</a:t>
            </a:r>
            <a:endParaRPr sz="15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fr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Potential Biases - Selection Bias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9615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fr"/>
              <a:t>Teamwork &amp; Project Management</a:t>
            </a:r>
            <a:endParaRPr i="1" sz="1600"/>
          </a:p>
        </p:txBody>
      </p: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231725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Insérez votre texte ici Insérez votre texte ici Insérez votre texte ici Insérez votre texte ici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6151D"/>
                </a:solidFill>
              </a:rPr>
              <a:t>Nom d'une personne 2</a:t>
            </a:r>
            <a:endParaRPr sz="1600">
              <a:solidFill>
                <a:srgbClr val="96151D"/>
              </a:solidFill>
            </a:endParaRPr>
          </a:p>
        </p:txBody>
      </p:sp>
      <p:sp>
        <p:nvSpPr>
          <p:cNvPr id="180" name="Google Shape;180;p24"/>
          <p:cNvSpPr txBox="1"/>
          <p:nvPr>
            <p:ph idx="4294967295" type="body"/>
          </p:nvPr>
        </p:nvSpPr>
        <p:spPr>
          <a:xfrm>
            <a:off x="2449668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Insérez votre texte ici Insérez votre texte ici Insérez votre texte ici Insérez votre texte ici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75" y="1336275"/>
            <a:ext cx="8226350" cy="373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226074" y="357800"/>
            <a:ext cx="3675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Challenges &amp; Learnings</a:t>
            </a:r>
            <a:endParaRPr sz="2800"/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4337500" y="514150"/>
            <a:ext cx="3753900" cy="1124100"/>
          </a:xfrm>
          <a:prstGeom prst="rect">
            <a:avLst/>
          </a:prstGeom>
          <a:solidFill>
            <a:srgbClr val="FF6F61">
              <a:alpha val="700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Challenge: Trying to replicate complex codes in Tableau</a:t>
            </a:r>
            <a:endParaRPr/>
          </a:p>
        </p:txBody>
      </p:sp>
      <p:cxnSp>
        <p:nvCxnSpPr>
          <p:cNvPr id="189" name="Google Shape;189;p25"/>
          <p:cNvCxnSpPr>
            <a:stCxn id="188" idx="2"/>
            <a:endCxn id="190" idx="0"/>
          </p:cNvCxnSpPr>
          <p:nvPr/>
        </p:nvCxnSpPr>
        <p:spPr>
          <a:xfrm>
            <a:off x="6214450" y="163825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 txBox="1"/>
          <p:nvPr>
            <p:ph type="title"/>
          </p:nvPr>
        </p:nvSpPr>
        <p:spPr>
          <a:xfrm>
            <a:off x="4337500" y="2090675"/>
            <a:ext cx="3753900" cy="1354200"/>
          </a:xfrm>
          <a:prstGeom prst="rect">
            <a:avLst/>
          </a:prstGeom>
          <a:solidFill>
            <a:srgbClr val="FF6F6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Solution: Keep it simple. Create a data frame and </a:t>
            </a:r>
            <a:r>
              <a:rPr lang="fr"/>
              <a:t>export</a:t>
            </a:r>
            <a:r>
              <a:rPr lang="fr"/>
              <a:t> the file into Tableau </a:t>
            </a:r>
            <a:endParaRPr/>
          </a:p>
        </p:txBody>
      </p:sp>
      <p:cxnSp>
        <p:nvCxnSpPr>
          <p:cNvPr id="191" name="Google Shape;191;p25"/>
          <p:cNvCxnSpPr>
            <a:stCxn id="190" idx="2"/>
            <a:endCxn id="192" idx="0"/>
          </p:cNvCxnSpPr>
          <p:nvPr/>
        </p:nvCxnSpPr>
        <p:spPr>
          <a:xfrm>
            <a:off x="6214450" y="3444875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5"/>
          <p:cNvSpPr txBox="1"/>
          <p:nvPr>
            <p:ph type="title"/>
          </p:nvPr>
        </p:nvSpPr>
        <p:spPr>
          <a:xfrm>
            <a:off x="4337500" y="3667147"/>
            <a:ext cx="3753900" cy="1354200"/>
          </a:xfrm>
          <a:prstGeom prst="rect">
            <a:avLst/>
          </a:prstGeom>
          <a:solidFill>
            <a:srgbClr val="FF0000">
              <a:alpha val="972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Learning: Tableau is a versatile </a:t>
            </a:r>
            <a:r>
              <a:rPr lang="fr"/>
              <a:t>visualization</a:t>
            </a:r>
            <a:r>
              <a:rPr lang="fr"/>
              <a:t> tool and not a coding tool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type="title"/>
          </p:nvPr>
        </p:nvSpPr>
        <p:spPr>
          <a:xfrm>
            <a:off x="490250" y="488250"/>
            <a:ext cx="8177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Conclusion </a:t>
            </a:r>
            <a:endParaRPr sz="4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From a statistical perspective: 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New design improves user completion rates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Positive indicator for increased user engagement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From a business perspective: 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Completion rate increase surpasses the 5% threshold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Suggests scaling the solution can provide measurable benefits without overspending</a:t>
            </a:r>
            <a:endParaRPr sz="24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type="title"/>
          </p:nvPr>
        </p:nvSpPr>
        <p:spPr>
          <a:xfrm>
            <a:off x="490250" y="356900"/>
            <a:ext cx="8177700" cy="42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Next Steps</a:t>
            </a:r>
            <a:endParaRPr sz="4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Roll out the new design: to a larger audience 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Calculate long-term impact: on financial metrics to see the long-term return on investment from the design change</a:t>
            </a:r>
            <a:endParaRPr sz="2400"/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Evaluate Scalability: check if this new design can be scaled across different customer segments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577975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490250" y="303900"/>
            <a:ext cx="794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00"/>
              <a:t>A/B Testing : </a:t>
            </a:r>
            <a:r>
              <a:rPr lang="fr" sz="4200"/>
              <a:t>Is the new website design successful?</a:t>
            </a:r>
            <a:endParaRPr sz="4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/>
              <a:t>Measuring Success of the New User Interface:</a:t>
            </a:r>
            <a:endParaRPr b="1" sz="14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fr" sz="1400"/>
              <a:t>Higher Completion Rate</a:t>
            </a:r>
            <a:r>
              <a:rPr lang="fr" sz="1400"/>
              <a:t>: Is completion rate in the test group higher than the control group?</a:t>
            </a:r>
            <a:endParaRPr sz="1400"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fr" sz="1400"/>
              <a:t>Faster Completion Time: </a:t>
            </a:r>
            <a:r>
              <a:rPr lang="fr" sz="1400"/>
              <a:t>Is the average time per step or overall completion time lower in the test group?</a:t>
            </a:r>
            <a:endParaRPr sz="1400"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fr" sz="1400"/>
              <a:t>Lower Error Rate: </a:t>
            </a:r>
            <a:r>
              <a:rPr lang="fr" sz="1400"/>
              <a:t>Does the test group navigate back fewer times than the control group?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Overview - Cleaning Process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05130" y="2356782"/>
            <a:ext cx="608700" cy="608700"/>
          </a:xfrm>
          <a:prstGeom prst="ellipse">
            <a:avLst/>
          </a:prstGeom>
          <a:solidFill>
            <a:srgbClr val="FF6F61">
              <a:alpha val="3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6730" y="3714069"/>
            <a:ext cx="608700" cy="608700"/>
          </a:xfrm>
          <a:prstGeom prst="ellipse">
            <a:avLst/>
          </a:prstGeom>
          <a:solidFill>
            <a:srgbClr val="FF0000">
              <a:alpha val="621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656080" y="2356782"/>
            <a:ext cx="608700" cy="608700"/>
          </a:xfrm>
          <a:prstGeom prst="ellipse">
            <a:avLst/>
          </a:prstGeom>
          <a:solidFill>
            <a:srgbClr val="FF0000">
              <a:alpha val="51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284130" y="3685832"/>
            <a:ext cx="608700" cy="60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87905" y="3714082"/>
            <a:ext cx="608700" cy="608700"/>
          </a:xfrm>
          <a:prstGeom prst="ellipse">
            <a:avLst/>
          </a:prstGeom>
          <a:solidFill>
            <a:srgbClr val="FF0000">
              <a:alpha val="76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251275" y="21116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Removing all clients not part of the A/B testing to only keep relevant IDs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18150" y="2111675"/>
            <a:ext cx="3437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Removing rows where demographic information was empty (other than client_ID)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73875" y="3576875"/>
            <a:ext cx="201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Cleaning gender column to group X and U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271500" y="3787575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Merging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7049100" y="3468975"/>
            <a:ext cx="2094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Tables division between test and control groups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Overview - Client Profiles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811225"/>
            <a:ext cx="3981156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626" y="1543137"/>
            <a:ext cx="4925876" cy="36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EDA - Client Profiles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00" y="1769425"/>
            <a:ext cx="3724307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907" y="1769425"/>
            <a:ext cx="3811088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EDA - Client Behaviours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49" y="1506427"/>
            <a:ext cx="4849452" cy="36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09100" y="1844075"/>
            <a:ext cx="41856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Control and Test groups have similar metric distributions.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online clients have been with Vanguard for 6-15 years.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They are also fairly engaged with a majority of clients logging into the online platform 9 times and calling 6 times over the past 6 months.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 Metrics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51905" y="1963057"/>
            <a:ext cx="608700" cy="60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51905" y="3028382"/>
            <a:ext cx="608700" cy="60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751905" y="4093707"/>
            <a:ext cx="608700" cy="608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703575" y="1989500"/>
            <a:ext cx="72651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Completion Rate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Average time spent on each step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&amp; Total time spent from start to confirm page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Error Rate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490250" y="488250"/>
            <a:ext cx="814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u="sng">
                <a:hlinkClick r:id="rId4"/>
              </a:rPr>
              <a:t>Tableau Visualizations </a:t>
            </a:r>
            <a:endParaRPr sz="4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Hypothesis Testing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71500" y="1972600"/>
            <a:ext cx="83361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ompletion rate differences and cost-effectiveness threshold evaluation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Test-conducted: One-tailed z-proportions test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Results: The completion rate in the test group is significantly higher than in the control group.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observed increase of 8.67% exceeds the 5% threshold. The new design is cost-effective.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