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4" r:id="rId5"/>
    <p:sldId id="258"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8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E8F01C-AEFB-4698-B662-1D4E1672B2BE}"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4429-C5B3-47BC-A9CF-852E195283EE}" type="slidenum">
              <a:rPr lang="en-US" smtClean="0"/>
              <a:t>‹#›</a:t>
            </a:fld>
            <a:endParaRPr lang="en-US"/>
          </a:p>
        </p:txBody>
      </p:sp>
    </p:spTree>
    <p:extLst>
      <p:ext uri="{BB962C8B-B14F-4D97-AF65-F5344CB8AC3E}">
        <p14:creationId xmlns:p14="http://schemas.microsoft.com/office/powerpoint/2010/main" val="195269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E8F01C-AEFB-4698-B662-1D4E1672B2BE}"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4429-C5B3-47BC-A9CF-852E195283EE}" type="slidenum">
              <a:rPr lang="en-US" smtClean="0"/>
              <a:t>‹#›</a:t>
            </a:fld>
            <a:endParaRPr lang="en-US"/>
          </a:p>
        </p:txBody>
      </p:sp>
    </p:spTree>
    <p:extLst>
      <p:ext uri="{BB962C8B-B14F-4D97-AF65-F5344CB8AC3E}">
        <p14:creationId xmlns:p14="http://schemas.microsoft.com/office/powerpoint/2010/main" val="55799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E8F01C-AEFB-4698-B662-1D4E1672B2BE}"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4429-C5B3-47BC-A9CF-852E195283E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72704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E8F01C-AEFB-4698-B662-1D4E1672B2BE}"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4429-C5B3-47BC-A9CF-852E195283EE}" type="slidenum">
              <a:rPr lang="en-US" smtClean="0"/>
              <a:t>‹#›</a:t>
            </a:fld>
            <a:endParaRPr lang="en-US"/>
          </a:p>
        </p:txBody>
      </p:sp>
    </p:spTree>
    <p:extLst>
      <p:ext uri="{BB962C8B-B14F-4D97-AF65-F5344CB8AC3E}">
        <p14:creationId xmlns:p14="http://schemas.microsoft.com/office/powerpoint/2010/main" val="1068225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E8F01C-AEFB-4698-B662-1D4E1672B2BE}"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4429-C5B3-47BC-A9CF-852E195283E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1610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E8F01C-AEFB-4698-B662-1D4E1672B2BE}"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4429-C5B3-47BC-A9CF-852E195283EE}" type="slidenum">
              <a:rPr lang="en-US" smtClean="0"/>
              <a:t>‹#›</a:t>
            </a:fld>
            <a:endParaRPr lang="en-US"/>
          </a:p>
        </p:txBody>
      </p:sp>
    </p:spTree>
    <p:extLst>
      <p:ext uri="{BB962C8B-B14F-4D97-AF65-F5344CB8AC3E}">
        <p14:creationId xmlns:p14="http://schemas.microsoft.com/office/powerpoint/2010/main" val="17667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E8F01C-AEFB-4698-B662-1D4E1672B2BE}"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4429-C5B3-47BC-A9CF-852E195283EE}" type="slidenum">
              <a:rPr lang="en-US" smtClean="0"/>
              <a:t>‹#›</a:t>
            </a:fld>
            <a:endParaRPr lang="en-US"/>
          </a:p>
        </p:txBody>
      </p:sp>
    </p:spTree>
    <p:extLst>
      <p:ext uri="{BB962C8B-B14F-4D97-AF65-F5344CB8AC3E}">
        <p14:creationId xmlns:p14="http://schemas.microsoft.com/office/powerpoint/2010/main" val="3572498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E8F01C-AEFB-4698-B662-1D4E1672B2BE}"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4429-C5B3-47BC-A9CF-852E195283EE}" type="slidenum">
              <a:rPr lang="en-US" smtClean="0"/>
              <a:t>‹#›</a:t>
            </a:fld>
            <a:endParaRPr lang="en-US"/>
          </a:p>
        </p:txBody>
      </p:sp>
    </p:spTree>
    <p:extLst>
      <p:ext uri="{BB962C8B-B14F-4D97-AF65-F5344CB8AC3E}">
        <p14:creationId xmlns:p14="http://schemas.microsoft.com/office/powerpoint/2010/main" val="162730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E8F01C-AEFB-4698-B662-1D4E1672B2BE}"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4429-C5B3-47BC-A9CF-852E195283EE}" type="slidenum">
              <a:rPr lang="en-US" smtClean="0"/>
              <a:t>‹#›</a:t>
            </a:fld>
            <a:endParaRPr lang="en-US"/>
          </a:p>
        </p:txBody>
      </p:sp>
    </p:spTree>
    <p:extLst>
      <p:ext uri="{BB962C8B-B14F-4D97-AF65-F5344CB8AC3E}">
        <p14:creationId xmlns:p14="http://schemas.microsoft.com/office/powerpoint/2010/main" val="127133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E8F01C-AEFB-4698-B662-1D4E1672B2BE}"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4429-C5B3-47BC-A9CF-852E195283EE}" type="slidenum">
              <a:rPr lang="en-US" smtClean="0"/>
              <a:t>‹#›</a:t>
            </a:fld>
            <a:endParaRPr lang="en-US"/>
          </a:p>
        </p:txBody>
      </p:sp>
    </p:spTree>
    <p:extLst>
      <p:ext uri="{BB962C8B-B14F-4D97-AF65-F5344CB8AC3E}">
        <p14:creationId xmlns:p14="http://schemas.microsoft.com/office/powerpoint/2010/main" val="138390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E8F01C-AEFB-4698-B662-1D4E1672B2BE}"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D4429-C5B3-47BC-A9CF-852E195283EE}" type="slidenum">
              <a:rPr lang="en-US" smtClean="0"/>
              <a:t>‹#›</a:t>
            </a:fld>
            <a:endParaRPr lang="en-US"/>
          </a:p>
        </p:txBody>
      </p:sp>
    </p:spTree>
    <p:extLst>
      <p:ext uri="{BB962C8B-B14F-4D97-AF65-F5344CB8AC3E}">
        <p14:creationId xmlns:p14="http://schemas.microsoft.com/office/powerpoint/2010/main" val="96674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E8F01C-AEFB-4698-B662-1D4E1672B2BE}"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4D4429-C5B3-47BC-A9CF-852E195283EE}" type="slidenum">
              <a:rPr lang="en-US" smtClean="0"/>
              <a:t>‹#›</a:t>
            </a:fld>
            <a:endParaRPr lang="en-US"/>
          </a:p>
        </p:txBody>
      </p:sp>
    </p:spTree>
    <p:extLst>
      <p:ext uri="{BB962C8B-B14F-4D97-AF65-F5344CB8AC3E}">
        <p14:creationId xmlns:p14="http://schemas.microsoft.com/office/powerpoint/2010/main" val="84831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E8F01C-AEFB-4698-B662-1D4E1672B2BE}"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4D4429-C5B3-47BC-A9CF-852E195283EE}" type="slidenum">
              <a:rPr lang="en-US" smtClean="0"/>
              <a:t>‹#›</a:t>
            </a:fld>
            <a:endParaRPr lang="en-US"/>
          </a:p>
        </p:txBody>
      </p:sp>
    </p:spTree>
    <p:extLst>
      <p:ext uri="{BB962C8B-B14F-4D97-AF65-F5344CB8AC3E}">
        <p14:creationId xmlns:p14="http://schemas.microsoft.com/office/powerpoint/2010/main" val="317346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8F01C-AEFB-4698-B662-1D4E1672B2BE}"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4D4429-C5B3-47BC-A9CF-852E195283EE}" type="slidenum">
              <a:rPr lang="en-US" smtClean="0"/>
              <a:t>‹#›</a:t>
            </a:fld>
            <a:endParaRPr lang="en-US"/>
          </a:p>
        </p:txBody>
      </p:sp>
    </p:spTree>
    <p:extLst>
      <p:ext uri="{BB962C8B-B14F-4D97-AF65-F5344CB8AC3E}">
        <p14:creationId xmlns:p14="http://schemas.microsoft.com/office/powerpoint/2010/main" val="422922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E8F01C-AEFB-4698-B662-1D4E1672B2BE}"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D4429-C5B3-47BC-A9CF-852E195283EE}" type="slidenum">
              <a:rPr lang="en-US" smtClean="0"/>
              <a:t>‹#›</a:t>
            </a:fld>
            <a:endParaRPr lang="en-US"/>
          </a:p>
        </p:txBody>
      </p:sp>
    </p:spTree>
    <p:extLst>
      <p:ext uri="{BB962C8B-B14F-4D97-AF65-F5344CB8AC3E}">
        <p14:creationId xmlns:p14="http://schemas.microsoft.com/office/powerpoint/2010/main" val="157213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BE8F01C-AEFB-4698-B662-1D4E1672B2BE}"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D4429-C5B3-47BC-A9CF-852E195283EE}" type="slidenum">
              <a:rPr lang="en-US" smtClean="0"/>
              <a:t>‹#›</a:t>
            </a:fld>
            <a:endParaRPr lang="en-US"/>
          </a:p>
        </p:txBody>
      </p:sp>
    </p:spTree>
    <p:extLst>
      <p:ext uri="{BB962C8B-B14F-4D97-AF65-F5344CB8AC3E}">
        <p14:creationId xmlns:p14="http://schemas.microsoft.com/office/powerpoint/2010/main" val="231876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E8F01C-AEFB-4698-B662-1D4E1672B2BE}" type="datetimeFigureOut">
              <a:rPr lang="en-US" smtClean="0"/>
              <a:t>2/12/2018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4D4429-C5B3-47BC-A9CF-852E195283EE}" type="slidenum">
              <a:rPr lang="en-US" smtClean="0"/>
              <a:t>‹#›</a:t>
            </a:fld>
            <a:endParaRPr lang="en-US"/>
          </a:p>
        </p:txBody>
      </p:sp>
    </p:spTree>
    <p:extLst>
      <p:ext uri="{BB962C8B-B14F-4D97-AF65-F5344CB8AC3E}">
        <p14:creationId xmlns:p14="http://schemas.microsoft.com/office/powerpoint/2010/main" val="2575990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s.cmu.edu/afs/cs/project/theo-11/www/naive-baye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176" y="331214"/>
            <a:ext cx="7766936" cy="1646302"/>
          </a:xfrm>
        </p:spPr>
        <p:txBody>
          <a:bodyPr/>
          <a:lstStyle/>
          <a:p>
            <a:pPr algn="ctr"/>
            <a:r>
              <a:rPr lang="en-US" dirty="0" smtClean="0"/>
              <a:t>Naive Bayes Classify</a:t>
            </a:r>
            <a:endParaRPr lang="en-US" dirty="0"/>
          </a:p>
        </p:txBody>
      </p:sp>
      <p:sp>
        <p:nvSpPr>
          <p:cNvPr id="3" name="Subtitle 2"/>
          <p:cNvSpPr>
            <a:spLocks noGrp="1"/>
          </p:cNvSpPr>
          <p:nvPr>
            <p:ph type="subTitle" idx="1"/>
          </p:nvPr>
        </p:nvSpPr>
        <p:spPr>
          <a:xfrm>
            <a:off x="1689849" y="2599752"/>
            <a:ext cx="7766936" cy="1096899"/>
          </a:xfrm>
        </p:spPr>
        <p:txBody>
          <a:bodyPr/>
          <a:lstStyle/>
          <a:p>
            <a:r>
              <a:rPr lang="en-US" altLang="zh-CN" dirty="0" smtClean="0"/>
              <a:t>Boning Zhao</a:t>
            </a:r>
            <a:endParaRPr lang="en-US" dirty="0"/>
          </a:p>
        </p:txBody>
      </p:sp>
    </p:spTree>
    <p:extLst>
      <p:ext uri="{BB962C8B-B14F-4D97-AF65-F5344CB8AC3E}">
        <p14:creationId xmlns:p14="http://schemas.microsoft.com/office/powerpoint/2010/main" val="86995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a:xfrm>
            <a:off x="677334" y="1930400"/>
            <a:ext cx="8596668" cy="3880773"/>
          </a:xfrm>
        </p:spPr>
        <p:txBody>
          <a:bodyPr>
            <a:normAutofit/>
          </a:bodyPr>
          <a:lstStyle/>
          <a:p>
            <a:r>
              <a:rPr lang="en-US" sz="2400" dirty="0" smtClean="0"/>
              <a:t>Now we have some news(more than ten thousands) which could be divided into tens of categories(like science. Medicine, computer. Graphics……). With the set of already known news how could we classify unknown news into a correct group?</a:t>
            </a:r>
            <a:endParaRPr lang="en-US" sz="2400" dirty="0"/>
          </a:p>
        </p:txBody>
      </p:sp>
    </p:spTree>
    <p:extLst>
      <p:ext uri="{BB962C8B-B14F-4D97-AF65-F5344CB8AC3E}">
        <p14:creationId xmlns:p14="http://schemas.microsoft.com/office/powerpoint/2010/main" val="73322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Formula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438695"/>
                <a:ext cx="8596668" cy="4224168"/>
              </a:xfrm>
            </p:spPr>
            <p:txBody>
              <a:bodyPr>
                <a:normAutofit fontScale="92500"/>
              </a:bodyPr>
              <a:lstStyle/>
              <a:p>
                <a:r>
                  <a:rPr lang="en-US" dirty="0" smtClean="0">
                    <a:hlinkClick r:id="rId2"/>
                  </a:rPr>
                  <a:t>http://www.cs.cmu.edu/afs/cs/project/theo-11/www/naive-bayes.html</a:t>
                </a:r>
                <a:endParaRPr lang="en-US" dirty="0" smtClean="0"/>
              </a:p>
              <a:p>
                <a:r>
                  <a:rPr lang="en-US" dirty="0" smtClean="0"/>
                  <a:t>It conations 20000 news in 20 news group. I proposed to use 13400 for training and 6600 for testing.</a:t>
                </a:r>
              </a:p>
              <a:p>
                <a:r>
                  <a:rPr lang="en-US" dirty="0" smtClean="0"/>
                  <a:t>What we want:</a:t>
                </a:r>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𝑅𝑒𝑠𝑢𝑙𝑡</m:t>
                          </m:r>
                        </m:e>
                        <m:sub>
                          <m:r>
                            <a:rPr lang="en-US" b="0" i="1" smtClean="0">
                              <a:latin typeface="Cambria Math" panose="02040503050406030204" pitchFamily="18" charset="0"/>
                            </a:rPr>
                            <m:t>𝑚𝑎𝑝</m:t>
                          </m:r>
                        </m:sub>
                      </m:sSub>
                      <m:r>
                        <a:rPr lang="en-US" b="0" i="1" smtClean="0">
                          <a:latin typeface="Cambria Math" panose="02040503050406030204" pitchFamily="18" charset="0"/>
                        </a:rPr>
                        <m:t>=</m:t>
                      </m:r>
                      <m:r>
                        <a:rPr lang="en-US" b="0" i="1" smtClean="0">
                          <a:latin typeface="Cambria Math" panose="02040503050406030204" pitchFamily="18" charset="0"/>
                        </a:rPr>
                        <m:t>𝑎𝑟𝑔𝑚𝑎𝑥𝑃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𝑛𝑒𝑤𝑠</m:t>
                              </m:r>
                            </m:e>
                            <m:sub>
                              <m:r>
                                <a:rPr lang="en-US" b="0" i="1" smtClean="0">
                                  <a:latin typeface="Cambria Math" panose="02040503050406030204" pitchFamily="18" charset="0"/>
                                </a:rPr>
                                <m:t>𝑖</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sub>
                          </m:sSub>
                        </m:e>
                      </m:d>
                    </m:oMath>
                  </m:oMathPara>
                </a14:m>
                <a:endParaRPr lang="en-US" b="0" dirty="0" smtClean="0"/>
              </a:p>
              <a:p>
                <a:pPr marL="0" indent="0">
                  <a:buNone/>
                </a:pPr>
                <a:r>
                  <a:rPr lang="en-US" dirty="0" smtClean="0"/>
                  <a:t>With Bayes Rules:</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𝑅𝑒𝑠𝑢𝑙𝑡</m:t>
                        </m:r>
                      </m:e>
                      <m:sub>
                        <m:r>
                          <a:rPr lang="en-US" i="1">
                            <a:latin typeface="Cambria Math" panose="02040503050406030204" pitchFamily="18" charset="0"/>
                          </a:rPr>
                          <m:t>𝑚𝑎𝑝</m:t>
                        </m:r>
                      </m:sub>
                    </m:sSub>
                    <m:r>
                      <a:rPr lang="en-US" i="1">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𝑎𝑟𝑔𝑚𝑎𝑥𝑃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e>
                          <m:e>
                            <m:sSub>
                              <m:sSubPr>
                                <m:ctrlPr>
                                  <a:rPr lang="en-US" i="1">
                                    <a:latin typeface="Cambria Math" panose="02040503050406030204" pitchFamily="18" charset="0"/>
                                  </a:rPr>
                                </m:ctrlPr>
                              </m:sSubPr>
                              <m:e>
                                <m:r>
                                  <a:rPr lang="en-US" i="1">
                                    <a:latin typeface="Cambria Math" panose="02040503050406030204" pitchFamily="18" charset="0"/>
                                  </a:rPr>
                                  <m:t>𝑛𝑒𝑤𝑠</m:t>
                                </m:r>
                              </m:e>
                              <m:sub>
                                <m:r>
                                  <a:rPr lang="en-US" i="1">
                                    <a:latin typeface="Cambria Math" panose="02040503050406030204" pitchFamily="18" charset="0"/>
                                  </a:rPr>
                                  <m:t>𝑖</m:t>
                                </m:r>
                              </m:sub>
                            </m:sSub>
                          </m:e>
                        </m:d>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𝑛𝑒𝑤𝑠</m:t>
                            </m:r>
                          </m:e>
                          <m:sub>
                            <m:r>
                              <a:rPr lang="en-US" i="1">
                                <a:latin typeface="Cambria Math" panose="02040503050406030204" pitchFamily="18" charset="0"/>
                              </a:rPr>
                              <m:t>𝑖</m:t>
                            </m:r>
                          </m:sub>
                        </m:sSub>
                        <m:r>
                          <a:rPr lang="en-US" i="1">
                            <a:latin typeface="Cambria Math" panose="02040503050406030204" pitchFamily="18" charset="0"/>
                          </a:rPr>
                          <m:t>)</m:t>
                        </m:r>
                      </m:num>
                      <m:den>
                        <m:r>
                          <a:rPr lang="en-US" b="0" i="1" smtClean="0">
                            <a:solidFill>
                              <a:srgbClr val="FF0000"/>
                            </a:solidFill>
                            <a:latin typeface="Cambria Math" panose="02040503050406030204" pitchFamily="18" charset="0"/>
                          </a:rPr>
                          <m:t>𝑃</m:t>
                        </m:r>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𝑎</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𝑎</m:t>
                            </m:r>
                          </m:e>
                          <m:sub>
                            <m:r>
                              <a:rPr lang="en-US" i="1">
                                <a:solidFill>
                                  <a:srgbClr val="FF0000"/>
                                </a:solidFill>
                                <a:latin typeface="Cambria Math" panose="02040503050406030204" pitchFamily="18" charset="0"/>
                              </a:rPr>
                              <m:t>2</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𝑎</m:t>
                            </m:r>
                          </m:e>
                          <m:sub>
                            <m:r>
                              <a:rPr lang="en-US" i="1">
                                <a:solidFill>
                                  <a:srgbClr val="FF0000"/>
                                </a:solidFill>
                                <a:latin typeface="Cambria Math" panose="02040503050406030204" pitchFamily="18" charset="0"/>
                              </a:rPr>
                              <m:t>𝑛</m:t>
                            </m:r>
                          </m:sub>
                        </m:sSub>
                        <m:r>
                          <a:rPr lang="en-US" b="0" i="1" smtClean="0">
                            <a:solidFill>
                              <a:srgbClr val="FF0000"/>
                            </a:solidFill>
                            <a:latin typeface="Cambria Math" panose="02040503050406030204" pitchFamily="18" charset="0"/>
                          </a:rPr>
                          <m:t>)</m:t>
                        </m:r>
                      </m:den>
                    </m:f>
                  </m:oMath>
                </a14:m>
                <a:r>
                  <a:rPr lang="en-US" dirty="0" smtClean="0"/>
                  <a:t>=</a:t>
                </a:r>
                <a:r>
                  <a:rPr lang="en-US" dirty="0"/>
                  <a:t> </a:t>
                </a:r>
                <a14:m>
                  <m:oMath xmlns:m="http://schemas.openxmlformats.org/officeDocument/2006/math">
                    <m:r>
                      <a:rPr lang="en-US" i="1">
                        <a:latin typeface="Cambria Math" panose="02040503050406030204" pitchFamily="18" charset="0"/>
                      </a:rPr>
                      <m:t>𝑎𝑟𝑔𝑚𝑎𝑥𝑃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e>
                      <m:e>
                        <m:sSub>
                          <m:sSubPr>
                            <m:ctrlPr>
                              <a:rPr lang="en-US" i="1">
                                <a:latin typeface="Cambria Math" panose="02040503050406030204" pitchFamily="18" charset="0"/>
                              </a:rPr>
                            </m:ctrlPr>
                          </m:sSubPr>
                          <m:e>
                            <m:r>
                              <a:rPr lang="en-US" i="1">
                                <a:latin typeface="Cambria Math" panose="02040503050406030204" pitchFamily="18" charset="0"/>
                              </a:rPr>
                              <m:t>𝑛𝑒𝑤𝑠</m:t>
                            </m:r>
                          </m:e>
                          <m:sub>
                            <m:r>
                              <a:rPr lang="en-US" i="1">
                                <a:latin typeface="Cambria Math" panose="02040503050406030204" pitchFamily="18" charset="0"/>
                              </a:rPr>
                              <m:t>𝑖</m:t>
                            </m:r>
                          </m:sub>
                        </m:sSub>
                      </m:e>
                    </m:d>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𝑛𝑒𝑤𝑠</m:t>
                        </m:r>
                      </m:e>
                      <m:sub>
                        <m:r>
                          <a:rPr lang="en-US" i="1">
                            <a:latin typeface="Cambria Math" panose="02040503050406030204" pitchFamily="18" charset="0"/>
                          </a:rPr>
                          <m:t>𝑖</m:t>
                        </m:r>
                      </m:sub>
                    </m:sSub>
                    <m:r>
                      <a:rPr lang="en-US" i="1">
                        <a:latin typeface="Cambria Math" panose="02040503050406030204" pitchFamily="18" charset="0"/>
                      </a:rPr>
                      <m:t>)</m:t>
                    </m:r>
                  </m:oMath>
                </a14:m>
                <a:endParaRPr lang="en-US" dirty="0" smtClean="0"/>
              </a:p>
              <a:p>
                <a:pPr marL="0" indent="0">
                  <a:buNone/>
                </a:pPr>
                <a:r>
                  <a:rPr lang="en-US" dirty="0" smtClean="0"/>
                  <a:t>Independent Assumption: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𝑅𝑒𝑠𝑢𝑙𝑡</m:t>
                          </m:r>
                        </m:e>
                        <m:sub>
                          <m:r>
                            <a:rPr lang="en-US" i="1">
                              <a:latin typeface="Cambria Math" panose="02040503050406030204" pitchFamily="18" charset="0"/>
                            </a:rPr>
                            <m:t>𝑚𝑎𝑝</m:t>
                          </m:r>
                        </m:sub>
                      </m:sSub>
                      <m:r>
                        <a:rPr lang="en-US" i="1">
                          <a:latin typeface="Cambria Math" panose="02040503050406030204" pitchFamily="18" charset="0"/>
                        </a:rPr>
                        <m:t>=</m:t>
                      </m:r>
                      <m:r>
                        <a:rPr lang="en-US" i="1">
                          <a:latin typeface="Cambria Math" panose="02040503050406030204" pitchFamily="18" charset="0"/>
                        </a:rPr>
                        <m:t>𝑎𝑟𝑔𝑚𝑎𝑥𝑃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𝑛𝑒𝑤𝑠</m:t>
                          </m:r>
                        </m:e>
                        <m:sub>
                          <m:r>
                            <a:rPr lang="en-US" i="1">
                              <a:latin typeface="Cambria Math" panose="02040503050406030204" pitchFamily="18" charset="0"/>
                            </a:rPr>
                            <m:t>𝑖</m:t>
                          </m:r>
                        </m:sub>
                      </m:sSub>
                      <m:r>
                        <a:rPr lang="en-US" i="1">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𝑛𝑒𝑤𝑠</m:t>
                              </m:r>
                            </m:e>
                            <m:sub>
                              <m:r>
                                <a:rPr lang="en-US" i="1">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dirty="0" smtClean="0"/>
              </a:p>
              <a:p>
                <a:pPr marL="0" indent="0">
                  <a:buNone/>
                </a:pPr>
                <a:r>
                  <a:rPr lang="en-US" dirty="0"/>
                  <a:t>https://www.aaai.org/Papers/AAAI/1996/AAAI96-237.pdf</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438695"/>
                <a:ext cx="8596668" cy="4224168"/>
              </a:xfrm>
              <a:blipFill>
                <a:blip r:embed="rId3"/>
                <a:stretch>
                  <a:fillRect l="-426" t="-433" r="-567"/>
                </a:stretch>
              </a:blipFill>
            </p:spPr>
            <p:txBody>
              <a:bodyPr/>
              <a:lstStyle/>
              <a:p>
                <a:r>
                  <a:rPr lang="en-US">
                    <a:noFill/>
                  </a:rPr>
                  <a:t> </a:t>
                </a:r>
              </a:p>
            </p:txBody>
          </p:sp>
        </mc:Fallback>
      </mc:AlternateContent>
    </p:spTree>
    <p:extLst>
      <p:ext uri="{BB962C8B-B14F-4D97-AF65-F5344CB8AC3E}">
        <p14:creationId xmlns:p14="http://schemas.microsoft.com/office/powerpoint/2010/main" val="227543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and 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smtClean="0"/>
                  <a:t>For P(</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𝑛𝑒𝑤𝑠</m:t>
                        </m:r>
                      </m:e>
                      <m:sub>
                        <m:r>
                          <a:rPr lang="en-US" i="1">
                            <a:latin typeface="Cambria Math" panose="02040503050406030204" pitchFamily="18" charset="0"/>
                          </a:rPr>
                          <m:t>𝑖</m:t>
                        </m:r>
                      </m:sub>
                    </m:sSub>
                  </m:oMath>
                </a14:m>
                <a:r>
                  <a:rPr lang="en-US" dirty="0" smtClean="0"/>
                  <a:t>) and P(</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oMath>
                </a14:m>
                <a:r>
                  <a:rPr lang="en-US" dirty="0" smtClean="0"/>
                  <a:t>=“….”|news)</a:t>
                </a:r>
              </a:p>
              <a:p>
                <a:r>
                  <a:rPr lang="en-US" dirty="0" smtClean="0"/>
                  <a:t>The former is easy to calculate: </a:t>
                </a:r>
                <a:r>
                  <a:rPr lang="en-US" dirty="0"/>
                  <a:t>P(</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𝑛𝑒𝑤𝑠</m:t>
                        </m:r>
                      </m:e>
                      <m:sub>
                        <m:r>
                          <a:rPr lang="en-US" i="1">
                            <a:latin typeface="Cambria Math" panose="02040503050406030204" pitchFamily="18" charset="0"/>
                          </a:rPr>
                          <m:t>𝑖</m:t>
                        </m:r>
                      </m:sub>
                    </m:sSub>
                  </m:oMath>
                </a14:m>
                <a:r>
                  <a:rPr lang="en-US" dirty="0"/>
                  <a:t>) </a:t>
                </a:r>
                <a:r>
                  <a:rPr lang="en-US" dirty="0" smtClean="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𝑡𝑒𝑥𝑡𝑠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𝑛𝑒𝑤𝑠𝑖</m:t>
                        </m:r>
                      </m:num>
                      <m:den>
                        <m:r>
                          <m:rPr>
                            <m:sty m:val="p"/>
                          </m:rPr>
                          <a:rPr lang="en-US" altLang="zh-CN" i="1">
                            <a:latin typeface="Cambria Math" panose="02040503050406030204" pitchFamily="18" charset="0"/>
                          </a:rPr>
                          <m:t>The</m:t>
                        </m:r>
                        <m:r>
                          <a:rPr lang="en-US" altLang="zh-CN" b="0" i="1" smtClean="0">
                            <a:latin typeface="Cambria Math" panose="02040503050406030204" pitchFamily="18" charset="0"/>
                          </a:rPr>
                          <m:t> </m:t>
                        </m:r>
                        <m:r>
                          <a:rPr lang="en-US" altLang="zh-CN" b="0" i="1" smtClean="0">
                            <a:latin typeface="Cambria Math" panose="02040503050406030204" pitchFamily="18" charset="0"/>
                          </a:rPr>
                          <m:t>𝑆𝑢𝑚</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𝑡h𝑒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𝑇𝑒𝑥𝑡𝑠</m:t>
                        </m:r>
                      </m:den>
                    </m:f>
                  </m:oMath>
                </a14:m>
                <a:endParaRPr lang="en-US" dirty="0" smtClean="0"/>
              </a:p>
              <a:p>
                <a:r>
                  <a:rPr lang="en-US" dirty="0" smtClean="0"/>
                  <a:t>For P</a:t>
                </a:r>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oMath>
                </a14:m>
                <a:r>
                  <a:rPr lang="en-US" dirty="0"/>
                  <a:t>=“….”|</a:t>
                </a:r>
                <a:r>
                  <a:rPr lang="en-US" dirty="0" smtClean="0"/>
                  <a:t>news):If we took the news category, the word and its position into consideration: e.g. 2 categories, 19 positions and totally 50000 words, we must consider 2x19x50000</a:t>
                </a:r>
              </a:p>
              <a:p>
                <a:r>
                  <a:rPr lang="en-US" dirty="0" smtClean="0"/>
                  <a:t>Another assume coming: a specific word’s probability is independent with its position: </a:t>
                </a:r>
                <a:r>
                  <a:rPr lang="en-US" dirty="0"/>
                  <a:t>P(</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𝑛𝑒𝑤𝑠</m:t>
                        </m:r>
                      </m:e>
                      <m:sub>
                        <m:r>
                          <a:rPr lang="en-US" i="1">
                            <a:latin typeface="Cambria Math" panose="02040503050406030204" pitchFamily="18" charset="0"/>
                          </a:rPr>
                          <m:t>𝑖</m:t>
                        </m:r>
                      </m:sub>
                    </m:sSub>
                  </m:oMath>
                </a14:m>
                <a:r>
                  <a:rPr lang="en-US" dirty="0" smtClean="0"/>
                  <a:t>)=</a:t>
                </a:r>
                <a:r>
                  <a:rPr lang="en-US" dirty="0"/>
                  <a:t> P(</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𝑡</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𝑛𝑒𝑤𝑠</m:t>
                        </m:r>
                      </m:e>
                      <m:sub>
                        <m:r>
                          <a:rPr lang="en-US" i="1">
                            <a:latin typeface="Cambria Math" panose="02040503050406030204" pitchFamily="18" charset="0"/>
                          </a:rPr>
                          <m:t>𝑖</m:t>
                        </m:r>
                      </m:sub>
                    </m:sSub>
                  </m:oMath>
                </a14:m>
                <a:r>
                  <a:rPr lang="en-US" dirty="0" smtClean="0"/>
                  <a:t>)</a:t>
                </a:r>
              </a:p>
              <a:p>
                <a:r>
                  <a:rPr lang="en-US" dirty="0" smtClean="0"/>
                  <a:t>And then implement a estimation probability:</a:t>
                </a:r>
              </a:p>
              <a:p>
                <a:pPr algn="ct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𝑛𝑘</m:t>
                        </m:r>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𝑉𝑜𝑐𝑎𝑏𝑢𝑙𝑎𝑟𝑦</m:t>
                        </m:r>
                        <m:r>
                          <a:rPr lang="en-US" b="0" i="1" smtClean="0">
                            <a:latin typeface="Cambria Math" panose="02040503050406030204" pitchFamily="18" charset="0"/>
                          </a:rPr>
                          <m:t>|</m:t>
                        </m:r>
                      </m:den>
                    </m:f>
                  </m:oMath>
                </a14:m>
                <a:endParaRPr lang="en-US" dirty="0" smtClean="0"/>
              </a:p>
              <a:p>
                <a:pPr marL="0" indent="0" algn="ctr">
                  <a:buNone/>
                </a:pPr>
                <a:r>
                  <a:rPr lang="en-US" dirty="0"/>
                  <a:t>n</a:t>
                </a:r>
                <a:r>
                  <a:rPr lang="en-US" dirty="0" smtClean="0"/>
                  <a:t>: the sum of positions of news I</a:t>
                </a:r>
              </a:p>
              <a:p>
                <a:pPr marL="0" indent="0" algn="ctr">
                  <a:buNone/>
                </a:pPr>
                <a:r>
                  <a:rPr lang="en-US" dirty="0" err="1" smtClean="0"/>
                  <a:t>nk</a:t>
                </a:r>
                <a:r>
                  <a:rPr lang="en-US" dirty="0" smtClean="0"/>
                  <a:t>:  the sum of word k </a:t>
                </a:r>
                <a:r>
                  <a:rPr lang="en-US" dirty="0" err="1" smtClean="0"/>
                  <a:t>appers</a:t>
                </a:r>
                <a:r>
                  <a:rPr lang="en-US" dirty="0" smtClean="0"/>
                  <a:t> in n positions.</a:t>
                </a:r>
                <a:endParaRPr lang="en-US" dirty="0"/>
              </a:p>
              <a:p>
                <a:endParaRPr lang="en-US" dirty="0" smtClean="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 t="-1570"/>
                </a:stretch>
              </a:blipFill>
            </p:spPr>
            <p:txBody>
              <a:bodyPr/>
              <a:lstStyle/>
              <a:p>
                <a:r>
                  <a:rPr lang="en-US">
                    <a:noFill/>
                  </a:rPr>
                  <a:t> </a:t>
                </a:r>
              </a:p>
            </p:txBody>
          </p:sp>
        </mc:Fallback>
      </mc:AlternateContent>
    </p:spTree>
    <p:extLst>
      <p:ext uri="{BB962C8B-B14F-4D97-AF65-F5344CB8AC3E}">
        <p14:creationId xmlns:p14="http://schemas.microsoft.com/office/powerpoint/2010/main" val="311885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a:xfrm>
            <a:off x="677334" y="1507959"/>
            <a:ext cx="8596668" cy="4533404"/>
          </a:xfrm>
        </p:spPr>
        <p:txBody>
          <a:bodyPr/>
          <a:lstStyle/>
          <a:p>
            <a:pPr marL="0" indent="0">
              <a:buNone/>
            </a:pPr>
            <a:r>
              <a:rPr lang="en-US" dirty="0" smtClean="0"/>
              <a:t>Model:</a:t>
            </a:r>
            <a:endParaRPr lang="en-US" dirty="0"/>
          </a:p>
        </p:txBody>
      </p:sp>
      <p:sp>
        <p:nvSpPr>
          <p:cNvPr id="4" name="Oval 3"/>
          <p:cNvSpPr/>
          <p:nvPr/>
        </p:nvSpPr>
        <p:spPr>
          <a:xfrm>
            <a:off x="677334" y="2138948"/>
            <a:ext cx="1171073" cy="9946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data</a:t>
            </a:r>
            <a:endParaRPr lang="en-US" dirty="0"/>
          </a:p>
        </p:txBody>
      </p:sp>
      <p:sp>
        <p:nvSpPr>
          <p:cNvPr id="5" name="Rectangle 4"/>
          <p:cNvSpPr/>
          <p:nvPr/>
        </p:nvSpPr>
        <p:spPr>
          <a:xfrm>
            <a:off x="3933405" y="2144295"/>
            <a:ext cx="1892969" cy="786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Vocabulary</a:t>
            </a:r>
            <a:endParaRPr lang="en-US" dirty="0"/>
          </a:p>
        </p:txBody>
      </p:sp>
      <p:cxnSp>
        <p:nvCxnSpPr>
          <p:cNvPr id="13" name="Curved Connector 12"/>
          <p:cNvCxnSpPr>
            <a:stCxn id="4" idx="0"/>
            <a:endCxn id="25" idx="1"/>
          </p:cNvCxnSpPr>
          <p:nvPr/>
        </p:nvCxnSpPr>
        <p:spPr>
          <a:xfrm rot="5400000" flipH="1" flipV="1">
            <a:off x="1376637" y="1317818"/>
            <a:ext cx="707365" cy="93489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4" idx="6"/>
            <a:endCxn id="5" idx="2"/>
          </p:cNvCxnSpPr>
          <p:nvPr/>
        </p:nvCxnSpPr>
        <p:spPr>
          <a:xfrm>
            <a:off x="1848407" y="2636254"/>
            <a:ext cx="3031483" cy="294104"/>
          </a:xfrm>
          <a:prstGeom prst="curvedConnector4">
            <a:avLst>
              <a:gd name="adj1" fmla="val -5829"/>
              <a:gd name="adj2" fmla="val 177728"/>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197768" y="1221699"/>
            <a:ext cx="1171074" cy="41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label</a:t>
            </a:r>
            <a:endParaRPr lang="en-US" dirty="0"/>
          </a:p>
        </p:txBody>
      </p:sp>
      <p:sp>
        <p:nvSpPr>
          <p:cNvPr id="26" name="Rectangle 25"/>
          <p:cNvSpPr/>
          <p:nvPr/>
        </p:nvSpPr>
        <p:spPr>
          <a:xfrm>
            <a:off x="2761025" y="4518857"/>
            <a:ext cx="1171074" cy="41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word</a:t>
            </a:r>
            <a:endParaRPr lang="en-US" dirty="0"/>
          </a:p>
        </p:txBody>
      </p:sp>
      <p:cxnSp>
        <p:nvCxnSpPr>
          <p:cNvPr id="28" name="Straight Arrow Connector 27"/>
          <p:cNvCxnSpPr>
            <a:stCxn id="5" idx="3"/>
            <a:endCxn id="29" idx="1"/>
          </p:cNvCxnSpPr>
          <p:nvPr/>
        </p:nvCxnSpPr>
        <p:spPr>
          <a:xfrm flipV="1">
            <a:off x="5826374" y="2534653"/>
            <a:ext cx="2236449" cy="2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062823" y="2138948"/>
            <a:ext cx="1684421" cy="791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With Function</a:t>
            </a:r>
            <a:endParaRPr lang="en-US" dirty="0"/>
          </a:p>
        </p:txBody>
      </p:sp>
      <p:sp>
        <p:nvSpPr>
          <p:cNvPr id="34" name="Oval 33"/>
          <p:cNvSpPr/>
          <p:nvPr/>
        </p:nvSpPr>
        <p:spPr>
          <a:xfrm>
            <a:off x="10325935" y="3774661"/>
            <a:ext cx="1171073" cy="9946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data</a:t>
            </a:r>
            <a:endParaRPr lang="en-US" dirty="0"/>
          </a:p>
        </p:txBody>
      </p:sp>
      <p:cxnSp>
        <p:nvCxnSpPr>
          <p:cNvPr id="36" name="Straight Arrow Connector 35"/>
          <p:cNvCxnSpPr>
            <a:stCxn id="34" idx="1"/>
            <a:endCxn id="29" idx="2"/>
          </p:cNvCxnSpPr>
          <p:nvPr/>
        </p:nvCxnSpPr>
        <p:spPr>
          <a:xfrm flipH="1" flipV="1">
            <a:off x="8905034" y="2930358"/>
            <a:ext cx="1592401" cy="989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2"/>
          </p:cNvCxnSpPr>
          <p:nvPr/>
        </p:nvCxnSpPr>
        <p:spPr>
          <a:xfrm flipH="1">
            <a:off x="7475621" y="2930358"/>
            <a:ext cx="1429413" cy="1101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854484" y="4042029"/>
            <a:ext cx="1171073" cy="9946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41" name="TextBox 40"/>
          <p:cNvSpPr txBox="1"/>
          <p:nvPr/>
        </p:nvSpPr>
        <p:spPr>
          <a:xfrm>
            <a:off x="8357937" y="3612151"/>
            <a:ext cx="1620252" cy="923330"/>
          </a:xfrm>
          <a:prstGeom prst="rect">
            <a:avLst/>
          </a:prstGeom>
          <a:noFill/>
        </p:spPr>
        <p:txBody>
          <a:bodyPr wrap="square" rtlCol="0">
            <a:spAutoFit/>
          </a:bodyPr>
          <a:lstStyle/>
          <a:p>
            <a:r>
              <a:rPr lang="en-US" dirty="0" smtClean="0"/>
              <a:t>Calculate the max probability</a:t>
            </a:r>
            <a:endParaRPr lang="en-US" dirty="0"/>
          </a:p>
        </p:txBody>
      </p:sp>
      <p:cxnSp>
        <p:nvCxnSpPr>
          <p:cNvPr id="8" name="Curved Connector 7"/>
          <p:cNvCxnSpPr>
            <a:stCxn id="4" idx="4"/>
            <a:endCxn id="26" idx="0"/>
          </p:cNvCxnSpPr>
          <p:nvPr/>
        </p:nvCxnSpPr>
        <p:spPr>
          <a:xfrm rot="16200000" flipH="1">
            <a:off x="1612067" y="2784362"/>
            <a:ext cx="1385298" cy="2083691"/>
          </a:xfrm>
          <a:prstGeom prst="curvedConnector3">
            <a:avLst>
              <a:gd name="adj1" fmla="val 1090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5" idx="3"/>
            <a:endCxn id="29" idx="0"/>
          </p:cNvCxnSpPr>
          <p:nvPr/>
        </p:nvCxnSpPr>
        <p:spPr>
          <a:xfrm>
            <a:off x="3368842" y="1431583"/>
            <a:ext cx="5536192" cy="707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3"/>
          </p:cNvCxnSpPr>
          <p:nvPr/>
        </p:nvCxnSpPr>
        <p:spPr>
          <a:xfrm flipV="1">
            <a:off x="3932099" y="2930358"/>
            <a:ext cx="4810848" cy="1798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47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677334" y="1524001"/>
            <a:ext cx="8596668" cy="4517362"/>
          </a:xfrm>
        </p:spPr>
        <p:txBody>
          <a:bodyPr/>
          <a:lstStyle/>
          <a:p>
            <a:pPr marL="0" indent="0">
              <a:buNone/>
            </a:pPr>
            <a:r>
              <a:rPr lang="en-US" dirty="0" smtClean="0"/>
              <a:t>Issues:</a:t>
            </a:r>
          </a:p>
          <a:p>
            <a:pPr>
              <a:buAutoNum type="arabicPeriod"/>
            </a:pPr>
            <a:r>
              <a:rPr lang="en-US" dirty="0" smtClean="0"/>
              <a:t>Words segmentation: JE analysis</a:t>
            </a:r>
          </a:p>
          <a:p>
            <a:pPr>
              <a:buFont typeface="Wingdings 3" charset="2"/>
              <a:buAutoNum type="arabicPeriod"/>
            </a:pPr>
            <a:r>
              <a:rPr lang="en-US" dirty="0" smtClean="0"/>
              <a:t>Lucene for token stream to build up word information, vocabulary and label set(With Training Data)</a:t>
            </a:r>
          </a:p>
          <a:p>
            <a:pPr>
              <a:buAutoNum type="arabicPeriod"/>
            </a:pPr>
            <a:r>
              <a:rPr lang="en-US" dirty="0" smtClean="0"/>
              <a:t>Calculate the probability (With Testing Data)</a:t>
            </a:r>
          </a:p>
          <a:p>
            <a:pPr>
              <a:buAutoNum type="arabicPeriod"/>
            </a:pPr>
            <a:r>
              <a:rPr lang="en-US" dirty="0" smtClean="0"/>
              <a:t>Put out result</a:t>
            </a:r>
          </a:p>
          <a:p>
            <a:pPr>
              <a:buAutoNum type="arabicPeriod"/>
            </a:pPr>
            <a:endParaRPr lang="en-US" dirty="0" smtClean="0"/>
          </a:p>
        </p:txBody>
      </p:sp>
    </p:spTree>
    <p:extLst>
      <p:ext uri="{BB962C8B-B14F-4D97-AF65-F5344CB8AC3E}">
        <p14:creationId xmlns:p14="http://schemas.microsoft.com/office/powerpoint/2010/main" val="301627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r>
              <a:rPr lang="en-US" dirty="0" smtClean="0"/>
              <a:t>Accuracy: </a:t>
            </a:r>
          </a:p>
          <a:p>
            <a:r>
              <a:rPr lang="en-US" dirty="0" smtClean="0"/>
              <a:t>Totally 6600 documents tested, 5610 has been correctly classified </a:t>
            </a:r>
          </a:p>
          <a:p>
            <a:r>
              <a:rPr lang="en-US" b="1" dirty="0"/>
              <a:t>5610/6600=85% </a:t>
            </a:r>
            <a:endParaRPr lang="en-US" dirty="0" smtClean="0"/>
          </a:p>
          <a:p>
            <a:endParaRPr lang="en-US" dirty="0"/>
          </a:p>
        </p:txBody>
      </p:sp>
    </p:spTree>
    <p:extLst>
      <p:ext uri="{BB962C8B-B14F-4D97-AF65-F5344CB8AC3E}">
        <p14:creationId xmlns:p14="http://schemas.microsoft.com/office/powerpoint/2010/main" val="798021370"/>
      </p:ext>
    </p:extLst>
  </p:cSld>
  <p:clrMapOvr>
    <a:masterClrMapping/>
  </p:clrMapOvr>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140</TotalTime>
  <Words>157</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华文新魏</vt:lpstr>
      <vt:lpstr>Arial</vt:lpstr>
      <vt:lpstr>Cambria Math</vt:lpstr>
      <vt:lpstr>Trebuchet MS</vt:lpstr>
      <vt:lpstr>Wingdings 3</vt:lpstr>
      <vt:lpstr>Facet</vt:lpstr>
      <vt:lpstr>Naive Bayes Classify</vt:lpstr>
      <vt:lpstr>Problem description</vt:lpstr>
      <vt:lpstr>Data and Formula</vt:lpstr>
      <vt:lpstr>Data and Formula</vt:lpstr>
      <vt:lpstr>Model</vt:lpstr>
      <vt:lpstr>Implementation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 Classify</dc:title>
  <dc:creator>赵泊宁</dc:creator>
  <cp:lastModifiedBy>赵泊宁</cp:lastModifiedBy>
  <cp:revision>12</cp:revision>
  <dcterms:created xsi:type="dcterms:W3CDTF">2018-02-05T16:19:04Z</dcterms:created>
  <dcterms:modified xsi:type="dcterms:W3CDTF">2018-02-12T17:42:18Z</dcterms:modified>
</cp:coreProperties>
</file>