
<file path=[Content_Types].xml><?xml version="1.0" encoding="utf-8"?>
<Types xmlns="http://schemas.openxmlformats.org/package/2006/content-types">
  <Default Extension="docx" ContentType="application/vnd.openxmlformats-officedocument.wordprocessingml.documen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 id="2147483792" r:id="rId2"/>
    <p:sldMasterId id="2147483797" r:id="rId3"/>
    <p:sldMasterId id="2147483800" r:id="rId4"/>
  </p:sldMasterIdLst>
  <p:notesMasterIdLst>
    <p:notesMasterId r:id="rId28"/>
  </p:notesMasterIdLst>
  <p:sldIdLst>
    <p:sldId id="283" r:id="rId5"/>
    <p:sldId id="258" r:id="rId6"/>
    <p:sldId id="256"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2"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3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D12C6-DC49-4251-8E7B-DD35759A89C4}"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19BA7-55E3-4A35-9F34-08801F0169F2}" type="slidenum">
              <a:rPr lang="en-US" smtClean="0"/>
              <a:t>‹#›</a:t>
            </a:fld>
            <a:endParaRPr lang="en-US"/>
          </a:p>
        </p:txBody>
      </p:sp>
    </p:spTree>
    <p:extLst>
      <p:ext uri="{BB962C8B-B14F-4D97-AF65-F5344CB8AC3E}">
        <p14:creationId xmlns:p14="http://schemas.microsoft.com/office/powerpoint/2010/main" val="390710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spTree>
      <p:nvGrpSpPr>
        <p:cNvPr id="1" name=""/>
        <p:cNvGrpSpPr/>
        <p:nvPr/>
      </p:nvGrpSpPr>
      <p:grpSpPr>
        <a:xfrm>
          <a:off x="0" y="0"/>
          <a:ext cx="0" cy="0"/>
          <a:chOff x="0" y="0"/>
          <a:chExt cx="0" cy="0"/>
        </a:xfrm>
      </p:grpSpPr>
      <p:sp>
        <p:nvSpPr>
          <p:cNvPr id="7" name="Text Box 16">
            <a:extLst>
              <a:ext uri="{FF2B5EF4-FFF2-40B4-BE49-F238E27FC236}">
                <a16:creationId xmlns:a16="http://schemas.microsoft.com/office/drawing/2014/main" id="{0BFEED66-D0D8-C9A7-62D6-AED2764EB0A6}"/>
              </a:ext>
            </a:extLst>
          </p:cNvPr>
          <p:cNvSpPr txBox="1"/>
          <p:nvPr userDrawn="1"/>
        </p:nvSpPr>
        <p:spPr>
          <a:xfrm>
            <a:off x="4267200" y="5486400"/>
            <a:ext cx="3657600" cy="1371600"/>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dirty="0">
                <a:solidFill>
                  <a:srgbClr val="404040"/>
                </a:solidFill>
                <a:effectLst/>
                <a:latin typeface="Helvetica" pitchFamily="2" charset="0"/>
                <a:ea typeface="Calibri" panose="020F0502020204030204" pitchFamily="34" charset="0"/>
                <a:cs typeface="Times New Roman" panose="02020603050405020304" pitchFamily="18" charset="0"/>
              </a:rPr>
              <a:t>Presented by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b="1" dirty="0">
                <a:solidFill>
                  <a:srgbClr val="262626"/>
                </a:solidFill>
                <a:effectLst/>
                <a:latin typeface="Helvetica" pitchFamily="2" charset="0"/>
                <a:ea typeface="Calibri" panose="020F0502020204030204" pitchFamily="34" charset="0"/>
                <a:cs typeface="Times New Roman" panose="02020603050405020304" pitchFamily="18" charset="0"/>
              </a:rPr>
              <a:t>Amaan Al Mir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 name="Group 16">
            <a:extLst>
              <a:ext uri="{FF2B5EF4-FFF2-40B4-BE49-F238E27FC236}">
                <a16:creationId xmlns:a16="http://schemas.microsoft.com/office/drawing/2014/main" id="{4984A5C2-E6EB-579B-06FA-34B776932CB0}"/>
              </a:ext>
            </a:extLst>
          </p:cNvPr>
          <p:cNvGrpSpPr>
            <a:grpSpLocks noChangeAspect="1"/>
          </p:cNvGrpSpPr>
          <p:nvPr userDrawn="1"/>
        </p:nvGrpSpPr>
        <p:grpSpPr>
          <a:xfrm>
            <a:off x="4531036" y="2468880"/>
            <a:ext cx="2894991" cy="1920240"/>
            <a:chOff x="0" y="0"/>
            <a:chExt cx="2924498" cy="1977589"/>
          </a:xfrm>
        </p:grpSpPr>
        <p:sp>
          <p:nvSpPr>
            <p:cNvPr id="18" name="Speech Bubble: Rectangle with Corners Rounded 17">
              <a:extLst>
                <a:ext uri="{FF2B5EF4-FFF2-40B4-BE49-F238E27FC236}">
                  <a16:creationId xmlns:a16="http://schemas.microsoft.com/office/drawing/2014/main" id="{7DDEE8CB-74A9-60CF-D936-ACC16FB08B2F}"/>
                </a:ext>
              </a:extLst>
            </p:cNvPr>
            <p:cNvSpPr>
              <a:spLocks/>
            </p:cNvSpPr>
            <p:nvPr userDrawn="1"/>
          </p:nvSpPr>
          <p:spPr>
            <a:xfrm flipH="1">
              <a:off x="390286" y="288033"/>
              <a:ext cx="2534212" cy="1689556"/>
            </a:xfrm>
            <a:prstGeom prst="wedgeRoundRectCallout">
              <a:avLst>
                <a:gd name="adj1" fmla="val -36880"/>
                <a:gd name="adj2" fmla="val 72773"/>
                <a:gd name="adj3" fmla="val 16667"/>
              </a:avLst>
            </a:prstGeom>
            <a:solidFill>
              <a:schemeClr val="bg1">
                <a:alpha val="80000"/>
              </a:schemeClr>
            </a:solidFill>
            <a:ln>
              <a:noFill/>
            </a:ln>
            <a:effectLst>
              <a:outerShdw blurRad="190500" dist="127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4800">
                  <a:ln>
                    <a:noFill/>
                  </a:ln>
                  <a:solidFill>
                    <a:srgbClr val="000000"/>
                  </a:solidFill>
                  <a:effectLst/>
                  <a:latin typeface="ABeeZee" panose="02000000000000000000" pitchFamily="50" charset="0"/>
                  <a:ea typeface="Calibri" panose="020F0502020204030204" pitchFamily="34" charset="0"/>
                  <a:cs typeface="Calibri" panose="020F0502020204030204" pitchFamily="34" charset="0"/>
                </a:rPr>
                <a:t> </a:t>
              </a:r>
              <a:endParaRPr lang="en-US" sz="1100">
                <a:effectLst/>
                <a:ea typeface="Calibri" panose="020F0502020204030204" pitchFamily="34" charset="0"/>
                <a:cs typeface="Times New Roman" panose="02020603050405020304" pitchFamily="18" charset="0"/>
              </a:endParaRPr>
            </a:p>
          </p:txBody>
        </p:sp>
        <p:grpSp>
          <p:nvGrpSpPr>
            <p:cNvPr id="19" name="Group 18">
              <a:extLst>
                <a:ext uri="{FF2B5EF4-FFF2-40B4-BE49-F238E27FC236}">
                  <a16:creationId xmlns:a16="http://schemas.microsoft.com/office/drawing/2014/main" id="{87F1AB23-6C0E-0D11-BCD1-AF2DE75E7C84}"/>
                </a:ext>
              </a:extLst>
            </p:cNvPr>
            <p:cNvGrpSpPr/>
            <p:nvPr userDrawn="1"/>
          </p:nvGrpSpPr>
          <p:grpSpPr>
            <a:xfrm>
              <a:off x="0" y="0"/>
              <a:ext cx="2743200" cy="1828800"/>
              <a:chOff x="0" y="0"/>
              <a:chExt cx="2743200" cy="1828800"/>
            </a:xfrm>
          </p:grpSpPr>
          <p:sp>
            <p:nvSpPr>
              <p:cNvPr id="20" name="Speech Bubble: Rectangle with Corners Rounded 19">
                <a:extLst>
                  <a:ext uri="{FF2B5EF4-FFF2-40B4-BE49-F238E27FC236}">
                    <a16:creationId xmlns:a16="http://schemas.microsoft.com/office/drawing/2014/main" id="{20C387F6-678F-F9E6-94E8-3C1AF49BF0DE}"/>
                  </a:ext>
                </a:extLst>
              </p:cNvPr>
              <p:cNvSpPr>
                <a:spLocks/>
              </p:cNvSpPr>
              <p:nvPr userDrawn="1"/>
            </p:nvSpPr>
            <p:spPr>
              <a:xfrm>
                <a:off x="0" y="0"/>
                <a:ext cx="2743200" cy="1828800"/>
              </a:xfrm>
              <a:prstGeom prst="wedgeRoundRectCallout">
                <a:avLst>
                  <a:gd name="adj1" fmla="val -38604"/>
                  <a:gd name="adj2" fmla="val 77083"/>
                  <a:gd name="adj3" fmla="val 16667"/>
                </a:avLst>
              </a:prstGeom>
              <a:solidFill>
                <a:schemeClr val="bg1"/>
              </a:solidFill>
              <a:ln>
                <a:noFill/>
              </a:ln>
              <a:effectLst>
                <a:outerShdw blurRad="190500" dist="127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4800">
                    <a:ln>
                      <a:noFill/>
                    </a:ln>
                    <a:solidFill>
                      <a:srgbClr val="000000"/>
                    </a:solidFill>
                    <a:effectLst/>
                    <a:latin typeface="ABeeZee" panose="02000000000000000000" pitchFamily="50" charset="0"/>
                    <a:ea typeface="Calibri" panose="020F0502020204030204" pitchFamily="34" charset="0"/>
                    <a:cs typeface="Calibri" panose="020F0502020204030204" pitchFamily="34" charset="0"/>
                  </a:rPr>
                  <a:t> </a:t>
                </a:r>
                <a:endParaRPr lang="en-US" sz="1100">
                  <a:effectLst/>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5A1B879D-BD30-BD02-AD54-92312D7AB968}"/>
                  </a:ext>
                </a:extLst>
              </p:cNvPr>
              <p:cNvGrpSpPr/>
              <p:nvPr userDrawn="1"/>
            </p:nvGrpSpPr>
            <p:grpSpPr>
              <a:xfrm>
                <a:off x="459171" y="687114"/>
                <a:ext cx="1828165" cy="457200"/>
                <a:chOff x="1" y="0"/>
                <a:chExt cx="1771033" cy="457200"/>
              </a:xfrm>
            </p:grpSpPr>
            <p:sp>
              <p:nvSpPr>
                <p:cNvPr id="22" name="Oval 21">
                  <a:extLst>
                    <a:ext uri="{FF2B5EF4-FFF2-40B4-BE49-F238E27FC236}">
                      <a16:creationId xmlns:a16="http://schemas.microsoft.com/office/drawing/2014/main" id="{02DB6019-3414-BC38-430D-3A70A11F151E}"/>
                    </a:ext>
                  </a:extLst>
                </p:cNvPr>
                <p:cNvSpPr>
                  <a:spLocks noChangeAspect="1"/>
                </p:cNvSpPr>
                <p:nvPr userDrawn="1"/>
              </p:nvSpPr>
              <p:spPr>
                <a:xfrm>
                  <a:off x="1" y="0"/>
                  <a:ext cx="457199" cy="457200"/>
                </a:xfrm>
                <a:prstGeom prst="ellipse">
                  <a:avLst/>
                </a:prstGeom>
                <a:solidFill>
                  <a:srgbClr val="41A7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Oval 22">
                  <a:extLst>
                    <a:ext uri="{FF2B5EF4-FFF2-40B4-BE49-F238E27FC236}">
                      <a16:creationId xmlns:a16="http://schemas.microsoft.com/office/drawing/2014/main" id="{80EAD06C-02A3-EE9B-C44C-6BA118CBDC4C}"/>
                    </a:ext>
                  </a:extLst>
                </p:cNvPr>
                <p:cNvSpPr>
                  <a:spLocks noChangeAspect="1"/>
                </p:cNvSpPr>
                <p:nvPr userDrawn="1"/>
              </p:nvSpPr>
              <p:spPr>
                <a:xfrm>
                  <a:off x="656908" y="0"/>
                  <a:ext cx="457199" cy="457200"/>
                </a:xfrm>
                <a:prstGeom prst="ellipse">
                  <a:avLst/>
                </a:prstGeom>
                <a:solidFill>
                  <a:srgbClr val="41A7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Oval 23">
                  <a:extLst>
                    <a:ext uri="{FF2B5EF4-FFF2-40B4-BE49-F238E27FC236}">
                      <a16:creationId xmlns:a16="http://schemas.microsoft.com/office/drawing/2014/main" id="{2E7965EA-F340-6EA1-FB9A-E561E539A8A5}"/>
                    </a:ext>
                  </a:extLst>
                </p:cNvPr>
                <p:cNvSpPr>
                  <a:spLocks noChangeAspect="1"/>
                </p:cNvSpPr>
                <p:nvPr userDrawn="1"/>
              </p:nvSpPr>
              <p:spPr>
                <a:xfrm>
                  <a:off x="1313835" y="0"/>
                  <a:ext cx="457199" cy="457200"/>
                </a:xfrm>
                <a:prstGeom prst="ellipse">
                  <a:avLst/>
                </a:prstGeom>
                <a:solidFill>
                  <a:srgbClr val="41A7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sp>
        <p:nvSpPr>
          <p:cNvPr id="3" name="Title 1">
            <a:extLst>
              <a:ext uri="{FF2B5EF4-FFF2-40B4-BE49-F238E27FC236}">
                <a16:creationId xmlns:a16="http://schemas.microsoft.com/office/drawing/2014/main" id="{46EBF59E-B6FA-F0C2-C503-DDEBAB747442}"/>
              </a:ext>
            </a:extLst>
          </p:cNvPr>
          <p:cNvSpPr>
            <a:spLocks noGrp="1"/>
          </p:cNvSpPr>
          <p:nvPr>
            <p:ph type="title" hasCustomPrompt="1"/>
          </p:nvPr>
        </p:nvSpPr>
        <p:spPr>
          <a:xfrm>
            <a:off x="838200" y="305205"/>
            <a:ext cx="10515600" cy="1325563"/>
          </a:xfrm>
          <a:prstGeom prst="rect">
            <a:avLst/>
          </a:prstGeom>
        </p:spPr>
        <p:txBody>
          <a:bodyPr anchor="ctr"/>
          <a:lstStyle>
            <a:lvl1pPr algn="ctr">
              <a:lnSpc>
                <a:spcPct val="100000"/>
              </a:lnSpc>
              <a:defRPr sz="6000" b="1">
                <a:latin typeface="Helvetica" pitchFamily="2" charset="0"/>
              </a:defRPr>
            </a:lvl1pPr>
          </a:lstStyle>
          <a:p>
            <a:r>
              <a:rPr lang="en-US" dirty="0"/>
              <a:t>WEBCHAT</a:t>
            </a:r>
          </a:p>
        </p:txBody>
      </p:sp>
    </p:spTree>
    <p:extLst>
      <p:ext uri="{BB962C8B-B14F-4D97-AF65-F5344CB8AC3E}">
        <p14:creationId xmlns:p14="http://schemas.microsoft.com/office/powerpoint/2010/main" val="17745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_Blank_Dar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A313FB-D379-7F9D-31DC-EAD7C9B9D8C2}"/>
              </a:ext>
            </a:extLst>
          </p:cNvPr>
          <p:cNvSpPr>
            <a:spLocks/>
          </p:cNvSpPr>
          <p:nvPr userDrawn="1"/>
        </p:nvSpPr>
        <p:spPr>
          <a:xfrm>
            <a:off x="0" y="0"/>
            <a:ext cx="12188952" cy="6858000"/>
          </a:xfrm>
          <a:prstGeom prst="rect">
            <a:avLst/>
          </a:prstGeom>
          <a:solidFill>
            <a:srgbClr val="E2E3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Rectangle 1">
            <a:extLst>
              <a:ext uri="{FF2B5EF4-FFF2-40B4-BE49-F238E27FC236}">
                <a16:creationId xmlns:a16="http://schemas.microsoft.com/office/drawing/2014/main" id="{202847E1-6FDA-82CF-A942-49C8E2B2ACBD}"/>
              </a:ext>
            </a:extLst>
          </p:cNvPr>
          <p:cNvSpPr>
            <a:spLocks noChangeAspect="1"/>
          </p:cNvSpPr>
          <p:nvPr userDrawn="1"/>
        </p:nvSpPr>
        <p:spPr>
          <a:xfrm rot="2026757">
            <a:off x="1336438" y="2325185"/>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 name="Group 2">
            <a:extLst>
              <a:ext uri="{FF2B5EF4-FFF2-40B4-BE49-F238E27FC236}">
                <a16:creationId xmlns:a16="http://schemas.microsoft.com/office/drawing/2014/main" id="{E0770E76-5BDD-839F-CFCB-C22A8B7D1858}"/>
              </a:ext>
            </a:extLst>
          </p:cNvPr>
          <p:cNvGrpSpPr>
            <a:grpSpLocks noChangeAspect="1"/>
          </p:cNvGrpSpPr>
          <p:nvPr userDrawn="1"/>
        </p:nvGrpSpPr>
        <p:grpSpPr>
          <a:xfrm rot="20031374">
            <a:off x="3263468" y="579573"/>
            <a:ext cx="182880" cy="182880"/>
            <a:chOff x="0" y="0"/>
            <a:chExt cx="274320" cy="274320"/>
          </a:xfrm>
        </p:grpSpPr>
        <p:cxnSp>
          <p:nvCxnSpPr>
            <p:cNvPr id="4" name="Straight Connector 3">
              <a:extLst>
                <a:ext uri="{FF2B5EF4-FFF2-40B4-BE49-F238E27FC236}">
                  <a16:creationId xmlns:a16="http://schemas.microsoft.com/office/drawing/2014/main" id="{354D7F40-C4C5-A71D-A4CE-A2392A752E7D}"/>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C70637-B42C-49D7-5F93-E31C93D15A11}"/>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5424EA12-9288-3E9D-534F-37EA9A7E6FD6}"/>
              </a:ext>
            </a:extLst>
          </p:cNvPr>
          <p:cNvSpPr>
            <a:spLocks noChangeAspect="1"/>
          </p:cNvSpPr>
          <p:nvPr userDrawn="1"/>
        </p:nvSpPr>
        <p:spPr>
          <a:xfrm rot="21154725">
            <a:off x="10553130" y="4215267"/>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 name="Group 6">
            <a:extLst>
              <a:ext uri="{FF2B5EF4-FFF2-40B4-BE49-F238E27FC236}">
                <a16:creationId xmlns:a16="http://schemas.microsoft.com/office/drawing/2014/main" id="{47647D9F-1CAF-74B3-5A4B-8BF37C59C149}"/>
              </a:ext>
            </a:extLst>
          </p:cNvPr>
          <p:cNvGrpSpPr>
            <a:grpSpLocks noChangeAspect="1"/>
          </p:cNvGrpSpPr>
          <p:nvPr userDrawn="1"/>
        </p:nvGrpSpPr>
        <p:grpSpPr>
          <a:xfrm rot="846633">
            <a:off x="7908379" y="5755526"/>
            <a:ext cx="274320" cy="274320"/>
            <a:chOff x="0" y="0"/>
            <a:chExt cx="274320" cy="274320"/>
          </a:xfrm>
        </p:grpSpPr>
        <p:cxnSp>
          <p:nvCxnSpPr>
            <p:cNvPr id="8" name="Straight Connector 7">
              <a:extLst>
                <a:ext uri="{FF2B5EF4-FFF2-40B4-BE49-F238E27FC236}">
                  <a16:creationId xmlns:a16="http://schemas.microsoft.com/office/drawing/2014/main" id="{D5B21D91-BBDE-C8AD-074D-868756F07C6B}"/>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0312F5-C618-A9A0-1E82-A0C51F1A31D8}"/>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12753C86-5868-9714-3EAA-6710356A60E0}"/>
              </a:ext>
            </a:extLst>
          </p:cNvPr>
          <p:cNvSpPr>
            <a:spLocks noChangeAspect="1"/>
          </p:cNvSpPr>
          <p:nvPr userDrawn="1"/>
        </p:nvSpPr>
        <p:spPr>
          <a:xfrm>
            <a:off x="11137392" y="793389"/>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29AE6F29-5D4C-F86E-358E-79DF54CE151F}"/>
              </a:ext>
            </a:extLst>
          </p:cNvPr>
          <p:cNvSpPr>
            <a:spLocks noChangeAspect="1"/>
          </p:cNvSpPr>
          <p:nvPr userDrawn="1"/>
        </p:nvSpPr>
        <p:spPr>
          <a:xfrm rot="10800000">
            <a:off x="-1051560" y="3956027"/>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8054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8" presetClass="emph" presetSubtype="0" fill="hold" grpId="1" nodeType="withEffect">
                                  <p:stCondLst>
                                    <p:cond delay="0"/>
                                  </p:stCondLst>
                                  <p:childTnLst>
                                    <p:animRot by="21600000">
                                      <p:cBhvr>
                                        <p:cTn id="32" dur="2000" fill="hold"/>
                                        <p:tgtEl>
                                          <p:spTgt spid="2"/>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
                                        </p:tgtEl>
                                        <p:attrNameLst>
                                          <p:attrName>r</p:attrName>
                                        </p:attrNameLst>
                                      </p:cBhvr>
                                    </p:animRot>
                                  </p:childTnLst>
                                </p:cTn>
                              </p:par>
                              <p:par>
                                <p:cTn id="35" presetID="8" presetClass="emph" presetSubtype="0" fill="hold" grpId="1" nodeType="withEffect">
                                  <p:stCondLst>
                                    <p:cond delay="0"/>
                                  </p:stCondLst>
                                  <p:childTnLst>
                                    <p:animRot by="21600000">
                                      <p:cBhvr>
                                        <p:cTn id="36" dur="2000" fill="hold"/>
                                        <p:tgtEl>
                                          <p:spTgt spid="6"/>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02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_Od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2A348CD-8119-F412-89E4-7F5BED0A2509}"/>
              </a:ext>
            </a:extLst>
          </p:cNvPr>
          <p:cNvSpPr>
            <a:spLocks noChangeAspect="1"/>
          </p:cNvSpPr>
          <p:nvPr userDrawn="1"/>
        </p:nvSpPr>
        <p:spPr>
          <a:xfrm>
            <a:off x="11140440" y="-1051560"/>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Oval 3">
            <a:extLst>
              <a:ext uri="{FF2B5EF4-FFF2-40B4-BE49-F238E27FC236}">
                <a16:creationId xmlns:a16="http://schemas.microsoft.com/office/drawing/2014/main" id="{BCDCAF85-FBAD-AC54-3149-4A0EB549CA77}"/>
              </a:ext>
            </a:extLst>
          </p:cNvPr>
          <p:cNvSpPr>
            <a:spLocks noChangeAspect="1"/>
          </p:cNvSpPr>
          <p:nvPr userDrawn="1"/>
        </p:nvSpPr>
        <p:spPr>
          <a:xfrm>
            <a:off x="-1051560" y="3973286"/>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1ECBAC3B-CD03-7066-11A8-FC4081C3DC65}"/>
              </a:ext>
            </a:extLst>
          </p:cNvPr>
          <p:cNvSpPr>
            <a:spLocks noChangeAspect="1"/>
          </p:cNvSpPr>
          <p:nvPr userDrawn="1"/>
        </p:nvSpPr>
        <p:spPr>
          <a:xfrm rot="2026757">
            <a:off x="10947611" y="2463386"/>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8" name="Group 17">
            <a:extLst>
              <a:ext uri="{FF2B5EF4-FFF2-40B4-BE49-F238E27FC236}">
                <a16:creationId xmlns:a16="http://schemas.microsoft.com/office/drawing/2014/main" id="{56B532BE-AE1C-F192-DD6E-1D594296DCAF}"/>
              </a:ext>
            </a:extLst>
          </p:cNvPr>
          <p:cNvGrpSpPr>
            <a:grpSpLocks noChangeAspect="1"/>
          </p:cNvGrpSpPr>
          <p:nvPr userDrawn="1"/>
        </p:nvGrpSpPr>
        <p:grpSpPr>
          <a:xfrm rot="20031374">
            <a:off x="7724141" y="1454785"/>
            <a:ext cx="182880" cy="182880"/>
            <a:chOff x="0" y="0"/>
            <a:chExt cx="274320" cy="274320"/>
          </a:xfrm>
        </p:grpSpPr>
        <p:cxnSp>
          <p:nvCxnSpPr>
            <p:cNvPr id="19" name="Straight Connector 18">
              <a:extLst>
                <a:ext uri="{FF2B5EF4-FFF2-40B4-BE49-F238E27FC236}">
                  <a16:creationId xmlns:a16="http://schemas.microsoft.com/office/drawing/2014/main" id="{245DF2D7-077A-B73C-0F1E-E48E0572C50B}"/>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B91995-7DA4-F1F9-9872-B6C6ECE19571}"/>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72D21127-7854-076C-100F-5D4AF981991F}"/>
              </a:ext>
            </a:extLst>
          </p:cNvPr>
          <p:cNvSpPr>
            <a:spLocks noChangeAspect="1"/>
          </p:cNvSpPr>
          <p:nvPr userDrawn="1"/>
        </p:nvSpPr>
        <p:spPr>
          <a:xfrm rot="20308092">
            <a:off x="4275311" y="4014054"/>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2" name="Group 21">
            <a:extLst>
              <a:ext uri="{FF2B5EF4-FFF2-40B4-BE49-F238E27FC236}">
                <a16:creationId xmlns:a16="http://schemas.microsoft.com/office/drawing/2014/main" id="{90C5174B-4ABE-006E-415B-B5CD978DEDF8}"/>
              </a:ext>
            </a:extLst>
          </p:cNvPr>
          <p:cNvGrpSpPr>
            <a:grpSpLocks noChangeAspect="1"/>
          </p:cNvGrpSpPr>
          <p:nvPr userDrawn="1"/>
        </p:nvGrpSpPr>
        <p:grpSpPr>
          <a:xfrm rot="20385477">
            <a:off x="2424468" y="5939246"/>
            <a:ext cx="274320" cy="274320"/>
            <a:chOff x="0" y="0"/>
            <a:chExt cx="274320" cy="274320"/>
          </a:xfrm>
        </p:grpSpPr>
        <p:cxnSp>
          <p:nvCxnSpPr>
            <p:cNvPr id="23" name="Straight Connector 22">
              <a:extLst>
                <a:ext uri="{FF2B5EF4-FFF2-40B4-BE49-F238E27FC236}">
                  <a16:creationId xmlns:a16="http://schemas.microsoft.com/office/drawing/2014/main" id="{2548B4FF-5BA3-D36B-BF71-1A10F9DEC1A1}"/>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676A69-1C81-15F3-3814-BE5953782120}"/>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66D25A-BF74-9989-92C8-9A0D07358F94}"/>
              </a:ext>
            </a:extLst>
          </p:cNvPr>
          <p:cNvSpPr>
            <a:spLocks noGrp="1"/>
          </p:cNvSpPr>
          <p:nvPr>
            <p:ph type="title" hasCustomPrompt="1"/>
          </p:nvPr>
        </p:nvSpPr>
        <p:spPr>
          <a:xfrm>
            <a:off x="8590803" y="6411468"/>
            <a:ext cx="2286000" cy="274320"/>
          </a:xfrm>
          <a:prstGeom prst="rect">
            <a:avLst/>
          </a:prstGeom>
          <a:solidFill>
            <a:srgbClr val="2AC3FC"/>
          </a:solidFill>
        </p:spPr>
        <p:txBody>
          <a:bodyPr anchor="ctr"/>
          <a:lstStyle>
            <a:lvl1pPr algn="ctr">
              <a:lnSpc>
                <a:spcPct val="100000"/>
              </a:lnSpc>
              <a:defRPr sz="1100">
                <a:latin typeface="Helvetica" pitchFamily="2" charset="0"/>
              </a:defRPr>
            </a:lvl1pPr>
          </a:lstStyle>
          <a:p>
            <a:r>
              <a:rPr lang="en-US" dirty="0"/>
              <a:t>Footer</a:t>
            </a:r>
          </a:p>
        </p:txBody>
      </p:sp>
    </p:spTree>
    <p:extLst>
      <p:ext uri="{BB962C8B-B14F-4D97-AF65-F5344CB8AC3E}">
        <p14:creationId xmlns:p14="http://schemas.microsoft.com/office/powerpoint/2010/main" val="142822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53" presetClass="entr" presetSubtype="16"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16"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8" presetClass="emph" presetSubtype="0" fill="hold" grpId="1" nodeType="withEffect">
                                  <p:stCondLst>
                                    <p:cond delay="0"/>
                                  </p:stCondLst>
                                  <p:childTnLst>
                                    <p:animRot by="21600000">
                                      <p:cBhvr>
                                        <p:cTn id="32" dur="2000" fill="hold"/>
                                        <p:tgtEl>
                                          <p:spTgt spid="21"/>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22"/>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18"/>
                                        </p:tgtEl>
                                        <p:attrNameLst>
                                          <p:attrName>r</p:attrName>
                                        </p:attrNameLst>
                                      </p:cBhvr>
                                    </p:animRot>
                                  </p:childTnLst>
                                </p:cTn>
                              </p:par>
                              <p:par>
                                <p:cTn id="37" presetID="8" presetClass="emph" presetSubtype="0" fill="hold" grpId="1" nodeType="withEffect">
                                  <p:stCondLst>
                                    <p:cond delay="0"/>
                                  </p:stCondLst>
                                  <p:childTnLst>
                                    <p:animRot by="21600000">
                                      <p:cBhvr>
                                        <p:cTn id="38" dur="2000" fill="hold"/>
                                        <p:tgtEl>
                                          <p:spTgt spid="17"/>
                                        </p:tgtEl>
                                        <p:attrNameLst>
                                          <p:attrName>r</p:attrName>
                                        </p:attrNameLst>
                                      </p:cBhvr>
                                    </p:animRot>
                                  </p:childTnLst>
                                </p:cTn>
                              </p:par>
                              <p:par>
                                <p:cTn id="39" presetID="2" presetClass="entr" presetSubtype="8"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7" grpId="0" animBg="1"/>
      <p:bldP spid="17" grpId="1" animBg="1"/>
      <p:bldP spid="21" grpId="0" animBg="1"/>
      <p:bldP spid="21" grpId="1" animBg="1"/>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Even">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2A348CD-8119-F412-89E4-7F5BED0A2509}"/>
              </a:ext>
            </a:extLst>
          </p:cNvPr>
          <p:cNvSpPr>
            <a:spLocks noChangeAspect="1"/>
          </p:cNvSpPr>
          <p:nvPr userDrawn="1"/>
        </p:nvSpPr>
        <p:spPr>
          <a:xfrm>
            <a:off x="11140440" y="3973286"/>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
            <a:extLst>
              <a:ext uri="{FF2B5EF4-FFF2-40B4-BE49-F238E27FC236}">
                <a16:creationId xmlns:a16="http://schemas.microsoft.com/office/drawing/2014/main" id="{5E313BF8-6ADC-EA82-570F-B9A26564DEFD}"/>
              </a:ext>
            </a:extLst>
          </p:cNvPr>
          <p:cNvSpPr>
            <a:spLocks noChangeAspect="1"/>
          </p:cNvSpPr>
          <p:nvPr userDrawn="1"/>
        </p:nvSpPr>
        <p:spPr>
          <a:xfrm>
            <a:off x="-1051560" y="-1051560"/>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6A82808C-3E94-B8F1-6924-931719A3BB1B}"/>
              </a:ext>
            </a:extLst>
          </p:cNvPr>
          <p:cNvSpPr>
            <a:spLocks noChangeAspect="1"/>
          </p:cNvSpPr>
          <p:nvPr userDrawn="1"/>
        </p:nvSpPr>
        <p:spPr>
          <a:xfrm rot="2026757">
            <a:off x="8517348" y="2448092"/>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a:extLst>
              <a:ext uri="{FF2B5EF4-FFF2-40B4-BE49-F238E27FC236}">
                <a16:creationId xmlns:a16="http://schemas.microsoft.com/office/drawing/2014/main" id="{0E6FE0CD-6943-D121-3AD2-9D761C29D9F4}"/>
              </a:ext>
            </a:extLst>
          </p:cNvPr>
          <p:cNvGrpSpPr>
            <a:grpSpLocks noChangeAspect="1"/>
          </p:cNvGrpSpPr>
          <p:nvPr userDrawn="1"/>
        </p:nvGrpSpPr>
        <p:grpSpPr>
          <a:xfrm rot="20031374">
            <a:off x="10471280" y="620486"/>
            <a:ext cx="182880" cy="182880"/>
            <a:chOff x="0" y="0"/>
            <a:chExt cx="274320" cy="274320"/>
          </a:xfrm>
        </p:grpSpPr>
        <p:cxnSp>
          <p:nvCxnSpPr>
            <p:cNvPr id="7" name="Straight Connector 6">
              <a:extLst>
                <a:ext uri="{FF2B5EF4-FFF2-40B4-BE49-F238E27FC236}">
                  <a16:creationId xmlns:a16="http://schemas.microsoft.com/office/drawing/2014/main" id="{4B31D597-7191-D2AF-A914-3C21D396BC51}"/>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5C8FC6-40D3-C62D-66F8-301A4BED6F1E}"/>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49AFD85-FB1F-0790-36E6-620C771533E8}"/>
              </a:ext>
            </a:extLst>
          </p:cNvPr>
          <p:cNvSpPr>
            <a:spLocks noChangeAspect="1"/>
          </p:cNvSpPr>
          <p:nvPr userDrawn="1"/>
        </p:nvSpPr>
        <p:spPr>
          <a:xfrm rot="20308092">
            <a:off x="914399" y="3550321"/>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0" name="Group 9">
            <a:extLst>
              <a:ext uri="{FF2B5EF4-FFF2-40B4-BE49-F238E27FC236}">
                <a16:creationId xmlns:a16="http://schemas.microsoft.com/office/drawing/2014/main" id="{DDB83BAE-56FF-6E4F-8A21-07C163AC2CB8}"/>
              </a:ext>
            </a:extLst>
          </p:cNvPr>
          <p:cNvGrpSpPr>
            <a:grpSpLocks noChangeAspect="1"/>
          </p:cNvGrpSpPr>
          <p:nvPr userDrawn="1"/>
        </p:nvGrpSpPr>
        <p:grpSpPr>
          <a:xfrm rot="20385477">
            <a:off x="3430309" y="5082547"/>
            <a:ext cx="274320" cy="274320"/>
            <a:chOff x="0" y="0"/>
            <a:chExt cx="274320" cy="274320"/>
          </a:xfrm>
        </p:grpSpPr>
        <p:cxnSp>
          <p:nvCxnSpPr>
            <p:cNvPr id="11" name="Straight Connector 10">
              <a:extLst>
                <a:ext uri="{FF2B5EF4-FFF2-40B4-BE49-F238E27FC236}">
                  <a16:creationId xmlns:a16="http://schemas.microsoft.com/office/drawing/2014/main" id="{99A2E187-147A-DD90-7FB3-BFE0E9ED8F12}"/>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3FB0EC-4A75-8045-6791-7CF927828F1E}"/>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A9450AD7-BE71-D5E1-919D-33D5693D321B}"/>
              </a:ext>
            </a:extLst>
          </p:cNvPr>
          <p:cNvSpPr>
            <a:spLocks noGrp="1"/>
          </p:cNvSpPr>
          <p:nvPr>
            <p:ph type="title" hasCustomPrompt="1"/>
          </p:nvPr>
        </p:nvSpPr>
        <p:spPr>
          <a:xfrm>
            <a:off x="8590803" y="6411468"/>
            <a:ext cx="2286000" cy="274320"/>
          </a:xfrm>
          <a:prstGeom prst="rect">
            <a:avLst/>
          </a:prstGeom>
          <a:solidFill>
            <a:srgbClr val="2AC3FC"/>
          </a:solidFill>
        </p:spPr>
        <p:txBody>
          <a:bodyPr anchor="ctr"/>
          <a:lstStyle>
            <a:lvl1pPr algn="ctr">
              <a:lnSpc>
                <a:spcPct val="100000"/>
              </a:lnSpc>
              <a:defRPr sz="1100">
                <a:latin typeface="Helvetica" pitchFamily="2" charset="0"/>
              </a:defRPr>
            </a:lvl1pPr>
          </a:lstStyle>
          <a:p>
            <a:r>
              <a:rPr lang="en-US" dirty="0"/>
              <a:t>Footer</a:t>
            </a:r>
          </a:p>
        </p:txBody>
      </p:sp>
    </p:spTree>
    <p:extLst>
      <p:ext uri="{BB962C8B-B14F-4D97-AF65-F5344CB8AC3E}">
        <p14:creationId xmlns:p14="http://schemas.microsoft.com/office/powerpoint/2010/main" val="238607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8" presetClass="emph" presetSubtype="0" fill="hold" grpId="1" nodeType="withEffect">
                                  <p:stCondLst>
                                    <p:cond delay="0"/>
                                  </p:stCondLst>
                                  <p:childTnLst>
                                    <p:animRot by="21600000">
                                      <p:cBhvr>
                                        <p:cTn id="32" dur="2000" fill="hold"/>
                                        <p:tgtEl>
                                          <p:spTgt spid="9"/>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10"/>
                                        </p:tgtEl>
                                        <p:attrNameLst>
                                          <p:attrName>r</p:attrName>
                                        </p:attrNameLst>
                                      </p:cBhvr>
                                    </p:animRot>
                                  </p:childTnLst>
                                </p:cTn>
                              </p:par>
                              <p:par>
                                <p:cTn id="35" presetID="8" presetClass="emph" presetSubtype="0" fill="hold" grpId="1" nodeType="withEffect">
                                  <p:stCondLst>
                                    <p:cond delay="0"/>
                                  </p:stCondLst>
                                  <p:childTnLst>
                                    <p:animRot by="21600000">
                                      <p:cBhvr>
                                        <p:cTn id="36" dur="2000" fill="hold"/>
                                        <p:tgtEl>
                                          <p:spTgt spid="5"/>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6"/>
                                        </p:tgtEl>
                                        <p:attrNameLst>
                                          <p:attrName>r</p:attrName>
                                        </p:attrNameLst>
                                      </p:cBhvr>
                                    </p:animRot>
                                  </p:childTnLst>
                                </p:cTn>
                              </p:par>
                              <p:par>
                                <p:cTn id="39" presetID="2" presetClass="entr" presetSubtype="8"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5" grpId="1" animBg="1"/>
      <p:bldP spid="9" grpId="0" animBg="1"/>
      <p:bldP spid="9" grpId="1" animBg="1"/>
      <p:bldP spid="16"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Od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2A348CD-8119-F412-89E4-7F5BED0A2509}"/>
              </a:ext>
            </a:extLst>
          </p:cNvPr>
          <p:cNvSpPr>
            <a:spLocks noChangeAspect="1"/>
          </p:cNvSpPr>
          <p:nvPr userDrawn="1"/>
        </p:nvSpPr>
        <p:spPr>
          <a:xfrm>
            <a:off x="11140440" y="-1051560"/>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Oval 3">
            <a:extLst>
              <a:ext uri="{FF2B5EF4-FFF2-40B4-BE49-F238E27FC236}">
                <a16:creationId xmlns:a16="http://schemas.microsoft.com/office/drawing/2014/main" id="{BCDCAF85-FBAD-AC54-3149-4A0EB549CA77}"/>
              </a:ext>
            </a:extLst>
          </p:cNvPr>
          <p:cNvSpPr>
            <a:spLocks noChangeAspect="1"/>
          </p:cNvSpPr>
          <p:nvPr userDrawn="1"/>
        </p:nvSpPr>
        <p:spPr>
          <a:xfrm>
            <a:off x="-1051560" y="3973286"/>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1ECBAC3B-CD03-7066-11A8-FC4081C3DC65}"/>
              </a:ext>
            </a:extLst>
          </p:cNvPr>
          <p:cNvSpPr>
            <a:spLocks noChangeAspect="1"/>
          </p:cNvSpPr>
          <p:nvPr userDrawn="1"/>
        </p:nvSpPr>
        <p:spPr>
          <a:xfrm rot="2026757">
            <a:off x="10947611" y="2463386"/>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8" name="Group 17">
            <a:extLst>
              <a:ext uri="{FF2B5EF4-FFF2-40B4-BE49-F238E27FC236}">
                <a16:creationId xmlns:a16="http://schemas.microsoft.com/office/drawing/2014/main" id="{56B532BE-AE1C-F192-DD6E-1D594296DCAF}"/>
              </a:ext>
            </a:extLst>
          </p:cNvPr>
          <p:cNvGrpSpPr>
            <a:grpSpLocks noChangeAspect="1"/>
          </p:cNvGrpSpPr>
          <p:nvPr userDrawn="1"/>
        </p:nvGrpSpPr>
        <p:grpSpPr>
          <a:xfrm rot="20031374">
            <a:off x="7724141" y="1454785"/>
            <a:ext cx="182880" cy="182880"/>
            <a:chOff x="0" y="0"/>
            <a:chExt cx="274320" cy="274320"/>
          </a:xfrm>
        </p:grpSpPr>
        <p:cxnSp>
          <p:nvCxnSpPr>
            <p:cNvPr id="19" name="Straight Connector 18">
              <a:extLst>
                <a:ext uri="{FF2B5EF4-FFF2-40B4-BE49-F238E27FC236}">
                  <a16:creationId xmlns:a16="http://schemas.microsoft.com/office/drawing/2014/main" id="{245DF2D7-077A-B73C-0F1E-E48E0572C50B}"/>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B91995-7DA4-F1F9-9872-B6C6ECE19571}"/>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72D21127-7854-076C-100F-5D4AF981991F}"/>
              </a:ext>
            </a:extLst>
          </p:cNvPr>
          <p:cNvSpPr>
            <a:spLocks noChangeAspect="1"/>
          </p:cNvSpPr>
          <p:nvPr userDrawn="1"/>
        </p:nvSpPr>
        <p:spPr>
          <a:xfrm rot="20308092">
            <a:off x="4275311" y="4014054"/>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2" name="Group 21">
            <a:extLst>
              <a:ext uri="{FF2B5EF4-FFF2-40B4-BE49-F238E27FC236}">
                <a16:creationId xmlns:a16="http://schemas.microsoft.com/office/drawing/2014/main" id="{90C5174B-4ABE-006E-415B-B5CD978DEDF8}"/>
              </a:ext>
            </a:extLst>
          </p:cNvPr>
          <p:cNvGrpSpPr>
            <a:grpSpLocks noChangeAspect="1"/>
          </p:cNvGrpSpPr>
          <p:nvPr userDrawn="1"/>
        </p:nvGrpSpPr>
        <p:grpSpPr>
          <a:xfrm rot="20385477">
            <a:off x="2424468" y="5939246"/>
            <a:ext cx="274320" cy="274320"/>
            <a:chOff x="0" y="0"/>
            <a:chExt cx="274320" cy="274320"/>
          </a:xfrm>
        </p:grpSpPr>
        <p:cxnSp>
          <p:nvCxnSpPr>
            <p:cNvPr id="23" name="Straight Connector 22">
              <a:extLst>
                <a:ext uri="{FF2B5EF4-FFF2-40B4-BE49-F238E27FC236}">
                  <a16:creationId xmlns:a16="http://schemas.microsoft.com/office/drawing/2014/main" id="{2548B4FF-5BA3-D36B-BF71-1A10F9DEC1A1}"/>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676A69-1C81-15F3-3814-BE5953782120}"/>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04FB2F-C01C-7606-37A6-AF2B424F285E}"/>
              </a:ext>
            </a:extLst>
          </p:cNvPr>
          <p:cNvSpPr>
            <a:spLocks noGrp="1"/>
          </p:cNvSpPr>
          <p:nvPr>
            <p:ph type="title" hasCustomPrompt="1"/>
          </p:nvPr>
        </p:nvSpPr>
        <p:spPr>
          <a:xfrm>
            <a:off x="838200" y="2766219"/>
            <a:ext cx="10515600" cy="1325563"/>
          </a:xfrm>
          <a:prstGeom prst="rect">
            <a:avLst/>
          </a:prstGeom>
        </p:spPr>
        <p:txBody>
          <a:bodyPr anchor="ctr"/>
          <a:lstStyle>
            <a:lvl1pPr algn="ctr">
              <a:lnSpc>
                <a:spcPct val="100000"/>
              </a:lnSpc>
              <a:defRPr>
                <a:latin typeface="Helvetica" pitchFamily="2" charset="0"/>
              </a:defRPr>
            </a:lvl1pPr>
          </a:lstStyle>
          <a:p>
            <a:r>
              <a:rPr lang="en-US" dirty="0"/>
              <a:t>Slide Title</a:t>
            </a:r>
          </a:p>
        </p:txBody>
      </p:sp>
    </p:spTree>
    <p:extLst>
      <p:ext uri="{BB962C8B-B14F-4D97-AF65-F5344CB8AC3E}">
        <p14:creationId xmlns:p14="http://schemas.microsoft.com/office/powerpoint/2010/main" val="427030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53" presetClass="entr" presetSubtype="16"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16"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8" presetClass="emph" presetSubtype="0" fill="hold" grpId="1" nodeType="withEffect">
                                  <p:stCondLst>
                                    <p:cond delay="0"/>
                                  </p:stCondLst>
                                  <p:childTnLst>
                                    <p:animRot by="21600000">
                                      <p:cBhvr>
                                        <p:cTn id="32" dur="2000" fill="hold"/>
                                        <p:tgtEl>
                                          <p:spTgt spid="21"/>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22"/>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18"/>
                                        </p:tgtEl>
                                        <p:attrNameLst>
                                          <p:attrName>r</p:attrName>
                                        </p:attrNameLst>
                                      </p:cBhvr>
                                    </p:animRot>
                                  </p:childTnLst>
                                </p:cTn>
                              </p:par>
                              <p:par>
                                <p:cTn id="37" presetID="8" presetClass="emph" presetSubtype="0" fill="hold" grpId="1" nodeType="withEffect">
                                  <p:stCondLst>
                                    <p:cond delay="0"/>
                                  </p:stCondLst>
                                  <p:childTnLst>
                                    <p:animRot by="21600000">
                                      <p:cBhvr>
                                        <p:cTn id="38"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7" grpId="0" animBg="1"/>
      <p:bldP spid="17" grpId="1" animBg="1"/>
      <p:bldP spid="21" grpId="0" animBg="1"/>
      <p:bldP spid="21" grpId="1"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Even">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2A348CD-8119-F412-89E4-7F5BED0A2509}"/>
              </a:ext>
            </a:extLst>
          </p:cNvPr>
          <p:cNvSpPr>
            <a:spLocks noChangeAspect="1"/>
          </p:cNvSpPr>
          <p:nvPr userDrawn="1"/>
        </p:nvSpPr>
        <p:spPr>
          <a:xfrm>
            <a:off x="11140440" y="3973286"/>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
            <a:extLst>
              <a:ext uri="{FF2B5EF4-FFF2-40B4-BE49-F238E27FC236}">
                <a16:creationId xmlns:a16="http://schemas.microsoft.com/office/drawing/2014/main" id="{5E313BF8-6ADC-EA82-570F-B9A26564DEFD}"/>
              </a:ext>
            </a:extLst>
          </p:cNvPr>
          <p:cNvSpPr>
            <a:spLocks noChangeAspect="1"/>
          </p:cNvSpPr>
          <p:nvPr userDrawn="1"/>
        </p:nvSpPr>
        <p:spPr>
          <a:xfrm>
            <a:off x="-1051560" y="-1051560"/>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6A82808C-3E94-B8F1-6924-931719A3BB1B}"/>
              </a:ext>
            </a:extLst>
          </p:cNvPr>
          <p:cNvSpPr>
            <a:spLocks noChangeAspect="1"/>
          </p:cNvSpPr>
          <p:nvPr userDrawn="1"/>
        </p:nvSpPr>
        <p:spPr>
          <a:xfrm rot="2026757">
            <a:off x="8517348" y="2448092"/>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a:extLst>
              <a:ext uri="{FF2B5EF4-FFF2-40B4-BE49-F238E27FC236}">
                <a16:creationId xmlns:a16="http://schemas.microsoft.com/office/drawing/2014/main" id="{0E6FE0CD-6943-D121-3AD2-9D761C29D9F4}"/>
              </a:ext>
            </a:extLst>
          </p:cNvPr>
          <p:cNvGrpSpPr>
            <a:grpSpLocks noChangeAspect="1"/>
          </p:cNvGrpSpPr>
          <p:nvPr userDrawn="1"/>
        </p:nvGrpSpPr>
        <p:grpSpPr>
          <a:xfrm rot="20031374">
            <a:off x="10471280" y="620486"/>
            <a:ext cx="182880" cy="182880"/>
            <a:chOff x="0" y="0"/>
            <a:chExt cx="274320" cy="274320"/>
          </a:xfrm>
        </p:grpSpPr>
        <p:cxnSp>
          <p:nvCxnSpPr>
            <p:cNvPr id="7" name="Straight Connector 6">
              <a:extLst>
                <a:ext uri="{FF2B5EF4-FFF2-40B4-BE49-F238E27FC236}">
                  <a16:creationId xmlns:a16="http://schemas.microsoft.com/office/drawing/2014/main" id="{4B31D597-7191-D2AF-A914-3C21D396BC51}"/>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5C8FC6-40D3-C62D-66F8-301A4BED6F1E}"/>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49AFD85-FB1F-0790-36E6-620C771533E8}"/>
              </a:ext>
            </a:extLst>
          </p:cNvPr>
          <p:cNvSpPr>
            <a:spLocks noChangeAspect="1"/>
          </p:cNvSpPr>
          <p:nvPr userDrawn="1"/>
        </p:nvSpPr>
        <p:spPr>
          <a:xfrm rot="20308092">
            <a:off x="914399" y="3550321"/>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0" name="Group 9">
            <a:extLst>
              <a:ext uri="{FF2B5EF4-FFF2-40B4-BE49-F238E27FC236}">
                <a16:creationId xmlns:a16="http://schemas.microsoft.com/office/drawing/2014/main" id="{DDB83BAE-56FF-6E4F-8A21-07C163AC2CB8}"/>
              </a:ext>
            </a:extLst>
          </p:cNvPr>
          <p:cNvGrpSpPr>
            <a:grpSpLocks noChangeAspect="1"/>
          </p:cNvGrpSpPr>
          <p:nvPr userDrawn="1"/>
        </p:nvGrpSpPr>
        <p:grpSpPr>
          <a:xfrm rot="20385477">
            <a:off x="3430309" y="5082547"/>
            <a:ext cx="274320" cy="274320"/>
            <a:chOff x="0" y="0"/>
            <a:chExt cx="274320" cy="274320"/>
          </a:xfrm>
        </p:grpSpPr>
        <p:cxnSp>
          <p:nvCxnSpPr>
            <p:cNvPr id="11" name="Straight Connector 10">
              <a:extLst>
                <a:ext uri="{FF2B5EF4-FFF2-40B4-BE49-F238E27FC236}">
                  <a16:creationId xmlns:a16="http://schemas.microsoft.com/office/drawing/2014/main" id="{99A2E187-147A-DD90-7FB3-BFE0E9ED8F12}"/>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3FB0EC-4A75-8045-6791-7CF927828F1E}"/>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5F70908F-1B7D-A72F-AC18-1DDB71D0D035}"/>
              </a:ext>
            </a:extLst>
          </p:cNvPr>
          <p:cNvSpPr>
            <a:spLocks noGrp="1"/>
          </p:cNvSpPr>
          <p:nvPr>
            <p:ph type="title" hasCustomPrompt="1"/>
          </p:nvPr>
        </p:nvSpPr>
        <p:spPr>
          <a:xfrm>
            <a:off x="838200" y="2766219"/>
            <a:ext cx="10515600" cy="1325563"/>
          </a:xfrm>
          <a:prstGeom prst="rect">
            <a:avLst/>
          </a:prstGeom>
        </p:spPr>
        <p:txBody>
          <a:bodyPr anchor="ctr"/>
          <a:lstStyle>
            <a:lvl1pPr algn="ctr">
              <a:lnSpc>
                <a:spcPct val="100000"/>
              </a:lnSpc>
              <a:defRPr>
                <a:latin typeface="Helvetica" pitchFamily="2" charset="0"/>
              </a:defRPr>
            </a:lvl1pPr>
          </a:lstStyle>
          <a:p>
            <a:r>
              <a:rPr lang="en-US" dirty="0"/>
              <a:t>Slide Title</a:t>
            </a:r>
          </a:p>
        </p:txBody>
      </p:sp>
    </p:spTree>
    <p:extLst>
      <p:ext uri="{BB962C8B-B14F-4D97-AF65-F5344CB8AC3E}">
        <p14:creationId xmlns:p14="http://schemas.microsoft.com/office/powerpoint/2010/main" val="356372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8" presetClass="emph" presetSubtype="0" fill="hold" grpId="1" nodeType="withEffect">
                                  <p:stCondLst>
                                    <p:cond delay="0"/>
                                  </p:stCondLst>
                                  <p:childTnLst>
                                    <p:animRot by="21600000">
                                      <p:cBhvr>
                                        <p:cTn id="32" dur="2000" fill="hold"/>
                                        <p:tgtEl>
                                          <p:spTgt spid="9"/>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10"/>
                                        </p:tgtEl>
                                        <p:attrNameLst>
                                          <p:attrName>r</p:attrName>
                                        </p:attrNameLst>
                                      </p:cBhvr>
                                    </p:animRot>
                                  </p:childTnLst>
                                </p:cTn>
                              </p:par>
                              <p:par>
                                <p:cTn id="35" presetID="8" presetClass="emph" presetSubtype="0" fill="hold" grpId="1" nodeType="withEffect">
                                  <p:stCondLst>
                                    <p:cond delay="0"/>
                                  </p:stCondLst>
                                  <p:childTnLst>
                                    <p:animRot by="21600000">
                                      <p:cBhvr>
                                        <p:cTn id="36" dur="2000" fill="hold"/>
                                        <p:tgtEl>
                                          <p:spTgt spid="5"/>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5" grpId="1" animBg="1"/>
      <p:bldP spid="9" grpId="0" animBg="1"/>
      <p:bldP spid="9" grpId="1"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61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CF2892-2716-347A-4609-7EC39E249C07}"/>
              </a:ext>
            </a:extLst>
          </p:cNvPr>
          <p:cNvSpPr>
            <a:spLocks/>
          </p:cNvSpPr>
          <p:nvPr userDrawn="1"/>
        </p:nvSpPr>
        <p:spPr>
          <a:xfrm>
            <a:off x="0" y="0"/>
            <a:ext cx="12188952" cy="6858000"/>
          </a:xfrm>
          <a:prstGeom prst="rect">
            <a:avLst/>
          </a:prstGeom>
          <a:solidFill>
            <a:srgbClr val="E2E3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60998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ect_Blank_L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2847E1-6FDA-82CF-A942-49C8E2B2ACBD}"/>
              </a:ext>
            </a:extLst>
          </p:cNvPr>
          <p:cNvSpPr>
            <a:spLocks noChangeAspect="1"/>
          </p:cNvSpPr>
          <p:nvPr userDrawn="1"/>
        </p:nvSpPr>
        <p:spPr>
          <a:xfrm rot="2026757">
            <a:off x="1336438" y="2325185"/>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 name="Group 2">
            <a:extLst>
              <a:ext uri="{FF2B5EF4-FFF2-40B4-BE49-F238E27FC236}">
                <a16:creationId xmlns:a16="http://schemas.microsoft.com/office/drawing/2014/main" id="{E0770E76-5BDD-839F-CFCB-C22A8B7D1858}"/>
              </a:ext>
            </a:extLst>
          </p:cNvPr>
          <p:cNvGrpSpPr>
            <a:grpSpLocks noChangeAspect="1"/>
          </p:cNvGrpSpPr>
          <p:nvPr userDrawn="1"/>
        </p:nvGrpSpPr>
        <p:grpSpPr>
          <a:xfrm rot="20031374">
            <a:off x="3263468" y="579573"/>
            <a:ext cx="182880" cy="182880"/>
            <a:chOff x="0" y="0"/>
            <a:chExt cx="274320" cy="274320"/>
          </a:xfrm>
        </p:grpSpPr>
        <p:cxnSp>
          <p:nvCxnSpPr>
            <p:cNvPr id="4" name="Straight Connector 3">
              <a:extLst>
                <a:ext uri="{FF2B5EF4-FFF2-40B4-BE49-F238E27FC236}">
                  <a16:creationId xmlns:a16="http://schemas.microsoft.com/office/drawing/2014/main" id="{354D7F40-C4C5-A71D-A4CE-A2392A752E7D}"/>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C70637-B42C-49D7-5F93-E31C93D15A11}"/>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5424EA12-9288-3E9D-534F-37EA9A7E6FD6}"/>
              </a:ext>
            </a:extLst>
          </p:cNvPr>
          <p:cNvSpPr>
            <a:spLocks noChangeAspect="1"/>
          </p:cNvSpPr>
          <p:nvPr userDrawn="1"/>
        </p:nvSpPr>
        <p:spPr>
          <a:xfrm rot="21154725">
            <a:off x="10553130" y="4215267"/>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 name="Group 6">
            <a:extLst>
              <a:ext uri="{FF2B5EF4-FFF2-40B4-BE49-F238E27FC236}">
                <a16:creationId xmlns:a16="http://schemas.microsoft.com/office/drawing/2014/main" id="{47647D9F-1CAF-74B3-5A4B-8BF37C59C149}"/>
              </a:ext>
            </a:extLst>
          </p:cNvPr>
          <p:cNvGrpSpPr>
            <a:grpSpLocks noChangeAspect="1"/>
          </p:cNvGrpSpPr>
          <p:nvPr userDrawn="1"/>
        </p:nvGrpSpPr>
        <p:grpSpPr>
          <a:xfrm rot="846633">
            <a:off x="7908379" y="5755526"/>
            <a:ext cx="274320" cy="274320"/>
            <a:chOff x="0" y="0"/>
            <a:chExt cx="274320" cy="274320"/>
          </a:xfrm>
        </p:grpSpPr>
        <p:cxnSp>
          <p:nvCxnSpPr>
            <p:cNvPr id="8" name="Straight Connector 7">
              <a:extLst>
                <a:ext uri="{FF2B5EF4-FFF2-40B4-BE49-F238E27FC236}">
                  <a16:creationId xmlns:a16="http://schemas.microsoft.com/office/drawing/2014/main" id="{D5B21D91-BBDE-C8AD-074D-868756F07C6B}"/>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0312F5-C618-A9A0-1E82-A0C51F1A31D8}"/>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12753C86-5868-9714-3EAA-6710356A60E0}"/>
              </a:ext>
            </a:extLst>
          </p:cNvPr>
          <p:cNvSpPr>
            <a:spLocks noChangeAspect="1"/>
          </p:cNvSpPr>
          <p:nvPr userDrawn="1"/>
        </p:nvSpPr>
        <p:spPr>
          <a:xfrm>
            <a:off x="11137392" y="793389"/>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29AE6F29-5D4C-F86E-358E-79DF54CE151F}"/>
              </a:ext>
            </a:extLst>
          </p:cNvPr>
          <p:cNvSpPr>
            <a:spLocks noChangeAspect="1"/>
          </p:cNvSpPr>
          <p:nvPr userDrawn="1"/>
        </p:nvSpPr>
        <p:spPr>
          <a:xfrm rot="10800000">
            <a:off x="-1051560" y="3956027"/>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32400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8" presetClass="emph" presetSubtype="0" fill="hold" grpId="1" nodeType="withEffect">
                                  <p:stCondLst>
                                    <p:cond delay="0"/>
                                  </p:stCondLst>
                                  <p:childTnLst>
                                    <p:animRot by="21600000">
                                      <p:cBhvr>
                                        <p:cTn id="32" dur="2000" fill="hold"/>
                                        <p:tgtEl>
                                          <p:spTgt spid="2"/>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
                                        </p:tgtEl>
                                        <p:attrNameLst>
                                          <p:attrName>r</p:attrName>
                                        </p:attrNameLst>
                                      </p:cBhvr>
                                    </p:animRot>
                                  </p:childTnLst>
                                </p:cTn>
                              </p:par>
                              <p:par>
                                <p:cTn id="35" presetID="8" presetClass="emph" presetSubtype="0" fill="hold" grpId="1" nodeType="withEffect">
                                  <p:stCondLst>
                                    <p:cond delay="0"/>
                                  </p:stCondLst>
                                  <p:childTnLst>
                                    <p:animRot by="21600000">
                                      <p:cBhvr>
                                        <p:cTn id="36" dur="2000" fill="hold"/>
                                        <p:tgtEl>
                                          <p:spTgt spid="6"/>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10" grpId="0" animBg="1"/>
      <p:bldP spid="11"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4.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AFCF11-0102-36F1-5904-8D587A4D2544}"/>
              </a:ext>
            </a:extLst>
          </p:cNvPr>
          <p:cNvSpPr>
            <a:spLocks/>
          </p:cNvSpPr>
          <p:nvPr userDrawn="1"/>
        </p:nvSpPr>
        <p:spPr>
          <a:xfrm>
            <a:off x="0" y="0"/>
            <a:ext cx="12188952" cy="6858000"/>
          </a:xfrm>
          <a:prstGeom prst="rect">
            <a:avLst/>
          </a:prstGeom>
          <a:solidFill>
            <a:srgbClr val="E2E3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Oval 19">
            <a:extLst>
              <a:ext uri="{FF2B5EF4-FFF2-40B4-BE49-F238E27FC236}">
                <a16:creationId xmlns:a16="http://schemas.microsoft.com/office/drawing/2014/main" id="{B0359029-EE4C-375E-B865-578223726DC8}"/>
              </a:ext>
            </a:extLst>
          </p:cNvPr>
          <p:cNvSpPr>
            <a:spLocks noChangeAspect="1"/>
          </p:cNvSpPr>
          <p:nvPr userDrawn="1"/>
        </p:nvSpPr>
        <p:spPr>
          <a:xfrm>
            <a:off x="4495800" y="1828800"/>
            <a:ext cx="3200400" cy="3200400"/>
          </a:xfrm>
          <a:prstGeom prst="ellipse">
            <a:avLst/>
          </a:prstGeom>
          <a:gradFill>
            <a:gsLst>
              <a:gs pos="40000">
                <a:srgbClr val="41A7FC"/>
              </a:gs>
              <a:gs pos="0">
                <a:srgbClr val="2AC3FC"/>
              </a:gs>
              <a:gs pos="100000">
                <a:srgbClr val="5E82FC"/>
              </a:gs>
            </a:gsLst>
            <a:lin ang="4200000" scaled="0"/>
          </a:gra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BE1FF858-2012-9EBB-7DBD-820BE1FCF825}"/>
              </a:ext>
            </a:extLst>
          </p:cNvPr>
          <p:cNvSpPr>
            <a:spLocks noChangeAspect="1"/>
          </p:cNvSpPr>
          <p:nvPr userDrawn="1"/>
        </p:nvSpPr>
        <p:spPr>
          <a:xfrm rot="2026757">
            <a:off x="1336438" y="2325185"/>
            <a:ext cx="365760" cy="36576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3" name="Group 22">
            <a:extLst>
              <a:ext uri="{FF2B5EF4-FFF2-40B4-BE49-F238E27FC236}">
                <a16:creationId xmlns:a16="http://schemas.microsoft.com/office/drawing/2014/main" id="{6CA60A9E-F84D-3B0E-6AB0-32B14DF194DF}"/>
              </a:ext>
            </a:extLst>
          </p:cNvPr>
          <p:cNvGrpSpPr>
            <a:grpSpLocks noChangeAspect="1"/>
          </p:cNvGrpSpPr>
          <p:nvPr userDrawn="1"/>
        </p:nvGrpSpPr>
        <p:grpSpPr>
          <a:xfrm rot="20031374">
            <a:off x="3263468" y="579573"/>
            <a:ext cx="182880" cy="182880"/>
            <a:chOff x="0" y="0"/>
            <a:chExt cx="274320" cy="274320"/>
          </a:xfrm>
        </p:grpSpPr>
        <p:cxnSp>
          <p:nvCxnSpPr>
            <p:cNvPr id="24" name="Straight Connector 23">
              <a:extLst>
                <a:ext uri="{FF2B5EF4-FFF2-40B4-BE49-F238E27FC236}">
                  <a16:creationId xmlns:a16="http://schemas.microsoft.com/office/drawing/2014/main" id="{2ECA349A-B4C6-CA41-9802-5D6049D1EE25}"/>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9CB872-E1D1-41DD-0B2A-FD0A79059BD6}"/>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CA07D3C9-A01F-CE42-0105-E9803E5E09E3}"/>
              </a:ext>
            </a:extLst>
          </p:cNvPr>
          <p:cNvSpPr>
            <a:spLocks noChangeAspect="1"/>
          </p:cNvSpPr>
          <p:nvPr userDrawn="1"/>
        </p:nvSpPr>
        <p:spPr>
          <a:xfrm rot="21154725">
            <a:off x="10553130" y="4215267"/>
            <a:ext cx="274320" cy="274320"/>
          </a:xfrm>
          <a:prstGeom prst="rect">
            <a:avLst/>
          </a:prstGeom>
          <a:noFill/>
          <a:ln w="381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3EE9514A-8078-5B1E-D20B-584933C56DA1}"/>
              </a:ext>
            </a:extLst>
          </p:cNvPr>
          <p:cNvGrpSpPr>
            <a:grpSpLocks noChangeAspect="1"/>
          </p:cNvGrpSpPr>
          <p:nvPr userDrawn="1"/>
        </p:nvGrpSpPr>
        <p:grpSpPr>
          <a:xfrm rot="846633">
            <a:off x="7908379" y="5755526"/>
            <a:ext cx="274320" cy="274320"/>
            <a:chOff x="0" y="0"/>
            <a:chExt cx="274320" cy="274320"/>
          </a:xfrm>
        </p:grpSpPr>
        <p:cxnSp>
          <p:nvCxnSpPr>
            <p:cNvPr id="28" name="Straight Connector 27">
              <a:extLst>
                <a:ext uri="{FF2B5EF4-FFF2-40B4-BE49-F238E27FC236}">
                  <a16:creationId xmlns:a16="http://schemas.microsoft.com/office/drawing/2014/main" id="{28F8A89D-FAFF-B3D6-9B70-D2135979C3D3}"/>
                </a:ext>
              </a:extLst>
            </p:cNvPr>
            <p:cNvCxnSpPr>
              <a:cxnSpLocks noChangeAspect="1"/>
            </p:cNvCxnSpPr>
            <p:nvPr userDrawn="1"/>
          </p:nvCxnSpPr>
          <p:spPr>
            <a:xfrm>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38210C1-5786-3565-19C7-B2F75B6C5DAC}"/>
                </a:ext>
              </a:extLst>
            </p:cNvPr>
            <p:cNvCxnSpPr>
              <a:cxnSpLocks noChangeAspect="1"/>
            </p:cNvCxnSpPr>
            <p:nvPr userDrawn="1"/>
          </p:nvCxnSpPr>
          <p:spPr>
            <a:xfrm rot="5400000">
              <a:off x="0" y="0"/>
              <a:ext cx="274320" cy="274320"/>
            </a:xfrm>
            <a:prstGeom prst="line">
              <a:avLst/>
            </a:prstGeom>
            <a:ln w="28575">
              <a:solidFill>
                <a:srgbClr val="2AC3FC"/>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31C506E0-5364-C1B1-7439-C3AB5095E4B9}"/>
              </a:ext>
            </a:extLst>
          </p:cNvPr>
          <p:cNvSpPr>
            <a:spLocks noChangeAspect="1"/>
          </p:cNvSpPr>
          <p:nvPr userDrawn="1"/>
        </p:nvSpPr>
        <p:spPr>
          <a:xfrm>
            <a:off x="11137392" y="793389"/>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Oval 30">
            <a:extLst>
              <a:ext uri="{FF2B5EF4-FFF2-40B4-BE49-F238E27FC236}">
                <a16:creationId xmlns:a16="http://schemas.microsoft.com/office/drawing/2014/main" id="{B2784F86-DBE4-FD4E-6A59-095366436283}"/>
              </a:ext>
            </a:extLst>
          </p:cNvPr>
          <p:cNvSpPr>
            <a:spLocks noChangeAspect="1"/>
          </p:cNvSpPr>
          <p:nvPr userDrawn="1"/>
        </p:nvSpPr>
        <p:spPr>
          <a:xfrm rot="10800000">
            <a:off x="-1051560" y="3956027"/>
            <a:ext cx="2103120" cy="2103120"/>
          </a:xfrm>
          <a:prstGeom prst="ellipse">
            <a:avLst/>
          </a:prstGeom>
          <a:noFill/>
          <a:ln w="190500">
            <a:solidFill>
              <a:srgbClr val="2FBDF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412808986"/>
      </p:ext>
    </p:extLst>
  </p:cSld>
  <p:clrMap bg1="lt1" tx1="dk1" bg2="lt2" tx2="dk2" accent1="accent1" accent2="accent2" accent3="accent3" accent4="accent4" accent5="accent5" accent6="accent6" hlink="hlink" folHlink="folHlink"/>
  <p:sldLayoutIdLst>
    <p:sldLayoutId id="2147483648" r:id="rId1"/>
    <p:sldLayoutId id="2147483649"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par>
                                <p:cTn id="16" presetID="53" presetClass="entr" presetSubtype="16"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Effect transition="in" filter="fade">
                                      <p:cBhvr>
                                        <p:cTn id="20" dur="500"/>
                                        <p:tgtEl>
                                          <p:spTgt spid="2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par>
                                <p:cTn id="26" presetID="53" presetClass="entr" presetSubtype="16"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8" presetClass="emph" presetSubtype="0" fill="hold" grpId="1" nodeType="withEffect">
                                  <p:stCondLst>
                                    <p:cond delay="0"/>
                                  </p:stCondLst>
                                  <p:childTnLst>
                                    <p:animRot by="21600000">
                                      <p:cBhvr>
                                        <p:cTn id="37" dur="2000" fill="hold"/>
                                        <p:tgtEl>
                                          <p:spTgt spid="22"/>
                                        </p:tgtEl>
                                        <p:attrNameLst>
                                          <p:attrName>r</p:attrName>
                                        </p:attrNameLst>
                                      </p:cBhvr>
                                    </p:animRot>
                                  </p:childTnLst>
                                </p:cTn>
                              </p:par>
                              <p:par>
                                <p:cTn id="38" presetID="8" presetClass="emph" presetSubtype="0" fill="hold" nodeType="withEffect">
                                  <p:stCondLst>
                                    <p:cond delay="0"/>
                                  </p:stCondLst>
                                  <p:childTnLst>
                                    <p:animRot by="21600000">
                                      <p:cBhvr>
                                        <p:cTn id="39" dur="2000" fill="hold"/>
                                        <p:tgtEl>
                                          <p:spTgt spid="23"/>
                                        </p:tgtEl>
                                        <p:attrNameLst>
                                          <p:attrName>r</p:attrName>
                                        </p:attrNameLst>
                                      </p:cBhvr>
                                    </p:animRot>
                                  </p:childTnLst>
                                </p:cTn>
                              </p:par>
                              <p:par>
                                <p:cTn id="40" presetID="8" presetClass="emph" presetSubtype="0" fill="hold" grpId="1" nodeType="withEffect">
                                  <p:stCondLst>
                                    <p:cond delay="0"/>
                                  </p:stCondLst>
                                  <p:childTnLst>
                                    <p:animRot by="21600000">
                                      <p:cBhvr>
                                        <p:cTn id="41" dur="2000" fill="hold"/>
                                        <p:tgtEl>
                                          <p:spTgt spid="26"/>
                                        </p:tgtEl>
                                        <p:attrNameLst>
                                          <p:attrName>r</p:attrName>
                                        </p:attrNameLst>
                                      </p:cBhvr>
                                    </p:animRot>
                                  </p:childTnLst>
                                </p:cTn>
                              </p:par>
                              <p:par>
                                <p:cTn id="42" presetID="8" presetClass="emph" presetSubtype="0" fill="hold" nodeType="withEffect">
                                  <p:stCondLst>
                                    <p:cond delay="0"/>
                                  </p:stCondLst>
                                  <p:childTnLst>
                                    <p:animRot by="21600000">
                                      <p:cBhvr>
                                        <p:cTn id="43" dur="2000" fill="hold"/>
                                        <p:tgtEl>
                                          <p:spTgt spid="27"/>
                                        </p:tgtEl>
                                        <p:attrNameLst>
                                          <p:attrName>r</p:attrName>
                                        </p:attrNameLst>
                                      </p:cBhvr>
                                    </p:animRot>
                                  </p:childTnLst>
                                </p:cTn>
                              </p:par>
                              <p:par>
                                <p:cTn id="44" presetID="8" presetClass="emph" presetSubtype="0" fill="hold" grpId="1" nodeType="withEffect">
                                  <p:stCondLst>
                                    <p:cond delay="0"/>
                                  </p:stCondLst>
                                  <p:childTnLst>
                                    <p:animRot by="21600000">
                                      <p:cBhvr>
                                        <p:cTn id="45"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6" grpId="0" animBg="1"/>
      <p:bldP spid="26" grpId="1" animBg="1"/>
      <p:bldP spid="30" grpId="0" animBg="1"/>
      <p:bldP spid="31"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Box 49">
            <a:extLst>
              <a:ext uri="{FF2B5EF4-FFF2-40B4-BE49-F238E27FC236}">
                <a16:creationId xmlns:a16="http://schemas.microsoft.com/office/drawing/2014/main" id="{91D6BB78-F871-E84D-8920-B4C7ADC7CADC}"/>
              </a:ext>
            </a:extLst>
          </p:cNvPr>
          <p:cNvSpPr txBox="1"/>
          <p:nvPr userDrawn="1"/>
        </p:nvSpPr>
        <p:spPr>
          <a:xfrm>
            <a:off x="10896600" y="6412592"/>
            <a:ext cx="457200" cy="274320"/>
          </a:xfrm>
          <a:prstGeom prst="rect">
            <a:avLst/>
          </a:prstGeom>
          <a:solidFill>
            <a:schemeClr val="tx1">
              <a:lumMod val="75000"/>
              <a:lumOff val="25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fld id="{D1818C67-FD2C-48A3-8913-D05285EDAF59}" type="slidenum">
              <a:rPr lang="en-US" sz="1100" smtClean="0">
                <a:solidFill>
                  <a:srgbClr val="FFFFFF"/>
                </a:solidFill>
                <a:effectLst/>
                <a:latin typeface="Helvetica" pitchFamily="2" charset="0"/>
                <a:ea typeface="Calibri" panose="020F0502020204030204" pitchFamily="34" charset="0"/>
                <a:cs typeface="Times New Roman" panose="02020603050405020304" pitchFamily="18" charset="0"/>
              </a:rPr>
              <a:t>‹#›</a:t>
            </a:fld>
            <a:endParaRPr lang="en-US" sz="1100" dirty="0">
              <a:effectLst/>
              <a:latin typeface="Helvetica"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3556065"/>
      </p:ext>
    </p:extLst>
  </p:cSld>
  <p:clrMap bg1="lt1" tx1="dk1" bg2="lt2" tx2="dk2" accent1="accent1" accent2="accent2" accent3="accent3" accent4="accent4" accent5="accent5" accent6="accent6" hlink="hlink" folHlink="folHlink"/>
  <p:sldLayoutIdLst>
    <p:sldLayoutId id="2147483794" r:id="rId1"/>
    <p:sldLayoutId id="2147483795"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087479"/>
      </p:ext>
    </p:extLst>
  </p:cSld>
  <p:clrMap bg1="lt1" tx1="dk1" bg2="lt2" tx2="dk2" accent1="accent1" accent2="accent2" accent3="accent3" accent4="accent4" accent5="accent5" accent6="accent6" hlink="hlink" folHlink="folHlink"/>
  <p:sldLayoutIdLst>
    <p:sldLayoutId id="2147483798" r:id="rId1"/>
    <p:sldLayoutId id="2147483799"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32500"/>
      </p:ext>
    </p:extLst>
  </p:cSld>
  <p:clrMap bg1="lt1" tx1="dk1" bg2="lt2" tx2="dk2" accent1="accent1" accent2="accent2" accent3="accent3" accent4="accent4" accent5="accent5" accent6="accent6" hlink="hlink" folHlink="folHlink"/>
  <p:sldLayoutIdLst>
    <p:sldLayoutId id="2147483801" r:id="rId1"/>
    <p:sldLayoutId id="2147483804" r:id="rId2"/>
    <p:sldLayoutId id="2147483802" r:id="rId3"/>
    <p:sldLayoutId id="214748380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Object 29">
            <a:extLst>
              <a:ext uri="{FF2B5EF4-FFF2-40B4-BE49-F238E27FC236}">
                <a16:creationId xmlns:a16="http://schemas.microsoft.com/office/drawing/2014/main" id="{50C2E482-9AF4-6F42-C0BB-2A87FD115C44}"/>
              </a:ext>
            </a:extLst>
          </p:cNvPr>
          <p:cNvGraphicFramePr>
            <a:graphicFrameLocks noChangeAspect="1"/>
          </p:cNvGraphicFramePr>
          <p:nvPr>
            <p:extLst>
              <p:ext uri="{D42A27DB-BD31-4B8C-83A1-F6EECF244321}">
                <p14:modId xmlns:p14="http://schemas.microsoft.com/office/powerpoint/2010/main" val="3674037369"/>
              </p:ext>
            </p:extLst>
          </p:nvPr>
        </p:nvGraphicFramePr>
        <p:xfrm>
          <a:off x="2911475" y="0"/>
          <a:ext cx="6934200" cy="7451725"/>
        </p:xfrm>
        <a:graphic>
          <a:graphicData uri="http://schemas.openxmlformats.org/presentationml/2006/ole">
            <mc:AlternateContent xmlns:mc="http://schemas.openxmlformats.org/markup-compatibility/2006">
              <mc:Choice xmlns:v="urn:schemas-microsoft-com:vml" Requires="v">
                <p:oleObj name="Document" r:id="rId2" imgW="9050768" imgH="9703982" progId="Word.Document.12">
                  <p:embed/>
                </p:oleObj>
              </mc:Choice>
              <mc:Fallback>
                <p:oleObj name="Document" r:id="rId2" imgW="9050768" imgH="9703982" progId="Word.Document.12">
                  <p:embed/>
                  <p:pic>
                    <p:nvPicPr>
                      <p:cNvPr id="0" name=""/>
                      <p:cNvPicPr/>
                      <p:nvPr/>
                    </p:nvPicPr>
                    <p:blipFill>
                      <a:blip r:embed="rId3"/>
                      <a:stretch>
                        <a:fillRect/>
                      </a:stretch>
                    </p:blipFill>
                    <p:spPr>
                      <a:xfrm>
                        <a:off x="2911475" y="0"/>
                        <a:ext cx="6934200" cy="7451725"/>
                      </a:xfrm>
                      <a:prstGeom prst="rect">
                        <a:avLst/>
                      </a:prstGeom>
                    </p:spPr>
                  </p:pic>
                </p:oleObj>
              </mc:Fallback>
            </mc:AlternateContent>
          </a:graphicData>
        </a:graphic>
      </p:graphicFrame>
    </p:spTree>
    <p:extLst>
      <p:ext uri="{BB962C8B-B14F-4D97-AF65-F5344CB8AC3E}">
        <p14:creationId xmlns:p14="http://schemas.microsoft.com/office/powerpoint/2010/main" val="26061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Security</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698914061"/>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solidFill>
                            <a:srgbClr val="2AC3FC"/>
                          </a:solidFill>
                          <a:latin typeface="Helvetica" pitchFamily="2" charset="0"/>
                        </a:rPr>
                        <a:t>Safe</a:t>
                      </a:r>
                      <a:r>
                        <a:rPr lang="en-US" sz="3500" dirty="0">
                          <a:latin typeface="Helvetica" pitchFamily="2" charset="0"/>
                        </a:rPr>
                        <a:t> and </a:t>
                      </a:r>
                      <a:r>
                        <a:rPr lang="en-US" sz="3500" dirty="0">
                          <a:solidFill>
                            <a:srgbClr val="2AC3FC"/>
                          </a:solidFill>
                          <a:latin typeface="Helvetica" pitchFamily="2" charset="0"/>
                        </a:rPr>
                        <a:t>Secure</a:t>
                      </a:r>
                      <a:r>
                        <a:rPr lang="en-US" sz="3500" dirty="0">
                          <a:latin typeface="Helvetica" pitchFamily="2" charset="0"/>
                        </a:rPr>
                        <a:t> Communication</a:t>
                      </a:r>
                      <a:endParaRPr lang="en-US" sz="3500" dirty="0">
                        <a:solidFill>
                          <a:srgbClr val="2AC3FC"/>
                        </a:solidFill>
                        <a:latin typeface="Helvetica" pitchFamily="2" charset="0"/>
                      </a:endParaRP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WebChat values the privacy and security of its clients and their data.</a:t>
            </a:r>
          </a:p>
          <a:p>
            <a:pPr marL="457200" indent="-457200" algn="just">
              <a:lnSpc>
                <a:spcPct val="150000"/>
              </a:lnSpc>
              <a:buFont typeface="Arial" panose="020B0604020202020204" pitchFamily="34" charset="0"/>
              <a:buChar char="•"/>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The platform is designed to protect client data from unauthorized access, ensuring that clients have full control over who can view their data.</a:t>
            </a:r>
          </a:p>
        </p:txBody>
      </p:sp>
    </p:spTree>
    <p:extLst>
      <p:ext uri="{BB962C8B-B14F-4D97-AF65-F5344CB8AC3E}">
        <p14:creationId xmlns:p14="http://schemas.microsoft.com/office/powerpoint/2010/main" val="522520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Security</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All data is encrypted and stored securely on the server, ensuring that even in the unlikely event of a breach, client data will remain protected.</a:t>
            </a:r>
          </a:p>
          <a:p>
            <a:pPr marL="457200" algn="just">
              <a:lnSpc>
                <a:spcPct val="150000"/>
              </a:lnSpc>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WebChat implements strict security measures to prevent unauthorized access and hacking, ensuring that users can communicate and collaborate with peace of mind and without worrying about them being tracked.</a:t>
            </a:r>
          </a:p>
        </p:txBody>
      </p:sp>
    </p:spTree>
    <p:extLst>
      <p:ext uri="{BB962C8B-B14F-4D97-AF65-F5344CB8AC3E}">
        <p14:creationId xmlns:p14="http://schemas.microsoft.com/office/powerpoint/2010/main" val="78262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Business Use</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2168109347"/>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solidFill>
                            <a:schemeClr val="tx1"/>
                          </a:solidFill>
                          <a:latin typeface="Helvetica" pitchFamily="2" charset="0"/>
                        </a:rPr>
                        <a:t>Streamlining Communication for </a:t>
                      </a:r>
                      <a:r>
                        <a:rPr lang="en-US" sz="3500" dirty="0">
                          <a:solidFill>
                            <a:srgbClr val="2AC3FC"/>
                          </a:solidFill>
                          <a:latin typeface="Helvetica" pitchFamily="2" charset="0"/>
                        </a:rPr>
                        <a:t>Businesses</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WebChat can be used by businesses to streamline internal communication and collaboration.</a:t>
            </a:r>
          </a:p>
          <a:p>
            <a:pPr algn="just">
              <a:lnSpc>
                <a:spcPct val="150000"/>
              </a:lnSpc>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WebChat allows businesses to communicate with their team in real-time, making it easier to resolve issues and complete tasks quickly.</a:t>
            </a:r>
          </a:p>
          <a:p>
            <a:pPr marL="457200" indent="-457200" algn="just">
              <a:lnSpc>
                <a:spcPct val="150000"/>
              </a:lnSpc>
              <a:buFont typeface="Arial" panose="020B0604020202020204" pitchFamily="34" charset="0"/>
              <a:buChar char="•"/>
            </a:pPr>
            <a:endParaRPr lang="en-US" sz="2800" dirty="0">
              <a:latin typeface="Helvetica" pitchFamily="2" charset="0"/>
            </a:endParaRPr>
          </a:p>
        </p:txBody>
      </p:sp>
    </p:spTree>
    <p:extLst>
      <p:ext uri="{BB962C8B-B14F-4D97-AF65-F5344CB8AC3E}">
        <p14:creationId xmlns:p14="http://schemas.microsoft.com/office/powerpoint/2010/main" val="3051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Business Use</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The platform also offers various features that are designed to meet the needs of businesses, such as user management and backup and restore options.</a:t>
            </a:r>
          </a:p>
          <a:p>
            <a:pPr marL="457200" indent="-457200" algn="just">
              <a:lnSpc>
                <a:spcPct val="150000"/>
              </a:lnSpc>
              <a:buFont typeface="Arial" panose="020B0604020202020204" pitchFamily="34" charset="0"/>
              <a:buChar char="•"/>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By using WebChat, businesses can improve communication and collaboration, resulting in increased productivity and better performance.</a:t>
            </a:r>
          </a:p>
        </p:txBody>
      </p:sp>
    </p:spTree>
    <p:extLst>
      <p:ext uri="{BB962C8B-B14F-4D97-AF65-F5344CB8AC3E}">
        <p14:creationId xmlns:p14="http://schemas.microsoft.com/office/powerpoint/2010/main" val="34461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Advantages</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654473891"/>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solidFill>
                            <a:schemeClr val="tx1"/>
                          </a:solidFill>
                          <a:latin typeface="Helvetica" pitchFamily="2" charset="0"/>
                        </a:rPr>
                        <a:t>Why Choose Web</a:t>
                      </a:r>
                      <a:r>
                        <a:rPr lang="en-US" sz="3500" dirty="0">
                          <a:solidFill>
                            <a:srgbClr val="2AC3FC"/>
                          </a:solidFill>
                          <a:latin typeface="Helvetica" pitchFamily="2" charset="0"/>
                        </a:rPr>
                        <a:t>Chat</a:t>
                      </a:r>
                      <a:r>
                        <a:rPr lang="en-US" sz="3500" dirty="0">
                          <a:solidFill>
                            <a:schemeClr val="tx1"/>
                          </a:solidFill>
                          <a:latin typeface="Helvetica" pitchFamily="2" charset="0"/>
                        </a:rPr>
                        <a:t>?</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marL="514350" indent="-514350" algn="just">
              <a:lnSpc>
                <a:spcPct val="150000"/>
              </a:lnSpc>
              <a:buFont typeface="+mj-lt"/>
              <a:buAutoNum type="arabicPeriod"/>
            </a:pPr>
            <a:r>
              <a:rPr lang="en-US" sz="2800" dirty="0">
                <a:solidFill>
                  <a:srgbClr val="2AC3FC"/>
                </a:solidFill>
                <a:latin typeface="Helvetica" pitchFamily="2" charset="0"/>
              </a:rPr>
              <a:t>Security</a:t>
            </a:r>
            <a:r>
              <a:rPr lang="en-US" sz="2800" dirty="0">
                <a:latin typeface="Helvetica" pitchFamily="2" charset="0"/>
              </a:rPr>
              <a:t>: WebChat prioritizes the security of user data and accounts, ensuring that all communication is hidden and protected.</a:t>
            </a:r>
          </a:p>
          <a:p>
            <a:pPr marL="514350" indent="-514350" algn="just">
              <a:lnSpc>
                <a:spcPct val="150000"/>
              </a:lnSpc>
              <a:buFont typeface="+mj-lt"/>
              <a:buAutoNum type="arabicPeriod"/>
            </a:pPr>
            <a:endParaRPr lang="en-US" sz="2800" dirty="0">
              <a:latin typeface="Helvetica" pitchFamily="2" charset="0"/>
            </a:endParaRPr>
          </a:p>
          <a:p>
            <a:pPr marL="514350" indent="-514350" algn="just">
              <a:lnSpc>
                <a:spcPct val="150000"/>
              </a:lnSpc>
              <a:buFont typeface="+mj-lt"/>
              <a:buAutoNum type="arabicPeriod"/>
            </a:pPr>
            <a:r>
              <a:rPr lang="en-US" sz="2800" dirty="0">
                <a:solidFill>
                  <a:srgbClr val="2AC3FC"/>
                </a:solidFill>
                <a:latin typeface="Helvetica" pitchFamily="2" charset="0"/>
              </a:rPr>
              <a:t>Privacy</a:t>
            </a:r>
            <a:r>
              <a:rPr lang="en-US" sz="2800" dirty="0">
                <a:latin typeface="Helvetica" pitchFamily="2" charset="0"/>
              </a:rPr>
              <a:t>: WebChat provides a private space for communication, free from the risk of third-party intervention or data breaches.</a:t>
            </a:r>
          </a:p>
        </p:txBody>
      </p:sp>
    </p:spTree>
    <p:extLst>
      <p:ext uri="{BB962C8B-B14F-4D97-AF65-F5344CB8AC3E}">
        <p14:creationId xmlns:p14="http://schemas.microsoft.com/office/powerpoint/2010/main" val="10171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Advantages</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514350" indent="-514350" algn="just">
              <a:lnSpc>
                <a:spcPct val="150000"/>
              </a:lnSpc>
              <a:buFont typeface="+mj-lt"/>
              <a:buAutoNum type="arabicPeriod" startAt="3"/>
            </a:pPr>
            <a:r>
              <a:rPr lang="en-US" sz="2800" dirty="0">
                <a:solidFill>
                  <a:srgbClr val="2AC3FC"/>
                </a:solidFill>
                <a:latin typeface="Helvetica" pitchFamily="2" charset="0"/>
              </a:rPr>
              <a:t>User-Friendly</a:t>
            </a:r>
            <a:r>
              <a:rPr lang="en-US" sz="2800" dirty="0">
                <a:latin typeface="Helvetica" pitchFamily="2" charset="0"/>
              </a:rPr>
              <a:t>: The application has a simple and intuitive interface, making it easy to use for individuals and groups.</a:t>
            </a:r>
            <a:endParaRPr lang="en-US" sz="2800" dirty="0">
              <a:solidFill>
                <a:srgbClr val="2AC3FC"/>
              </a:solidFill>
              <a:latin typeface="Helvetica" pitchFamily="2" charset="0"/>
            </a:endParaRPr>
          </a:p>
          <a:p>
            <a:pPr marL="514350" indent="-514350" algn="just">
              <a:lnSpc>
                <a:spcPct val="150000"/>
              </a:lnSpc>
              <a:buFont typeface="+mj-lt"/>
              <a:buAutoNum type="arabicPeriod" startAt="3"/>
            </a:pPr>
            <a:endParaRPr lang="en-US" sz="2800" dirty="0">
              <a:solidFill>
                <a:srgbClr val="2AC3FC"/>
              </a:solidFill>
              <a:latin typeface="Helvetica" pitchFamily="2" charset="0"/>
            </a:endParaRPr>
          </a:p>
          <a:p>
            <a:pPr marL="514350" indent="-514350" algn="just">
              <a:lnSpc>
                <a:spcPct val="150000"/>
              </a:lnSpc>
              <a:buFont typeface="+mj-lt"/>
              <a:buAutoNum type="arabicPeriod" startAt="3"/>
            </a:pPr>
            <a:r>
              <a:rPr lang="en-US" sz="2800" dirty="0">
                <a:solidFill>
                  <a:srgbClr val="2AC3FC"/>
                </a:solidFill>
                <a:latin typeface="Helvetica" pitchFamily="2" charset="0"/>
              </a:rPr>
              <a:t>Responsive Design</a:t>
            </a:r>
            <a:r>
              <a:rPr lang="en-US" sz="2800" dirty="0">
                <a:latin typeface="Helvetica" pitchFamily="2" charset="0"/>
              </a:rPr>
              <a:t>: The platform is designed to be responsive and adaptable to different devices and browsers, ensuring smooth functionality.</a:t>
            </a:r>
          </a:p>
          <a:p>
            <a:pPr marL="514350" indent="-514350" algn="just">
              <a:lnSpc>
                <a:spcPct val="150000"/>
              </a:lnSpc>
              <a:buFont typeface="+mj-lt"/>
              <a:buAutoNum type="arabicPeriod" startAt="3"/>
            </a:pPr>
            <a:endParaRPr lang="en-US" sz="2800" dirty="0">
              <a:solidFill>
                <a:srgbClr val="2AC3FC"/>
              </a:solidFill>
              <a:latin typeface="Helvetica" pitchFamily="2" charset="0"/>
            </a:endParaRPr>
          </a:p>
        </p:txBody>
      </p:sp>
    </p:spTree>
    <p:extLst>
      <p:ext uri="{BB962C8B-B14F-4D97-AF65-F5344CB8AC3E}">
        <p14:creationId xmlns:p14="http://schemas.microsoft.com/office/powerpoint/2010/main" val="196908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Advantages</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514350" indent="-514350" algn="just">
              <a:lnSpc>
                <a:spcPct val="150000"/>
              </a:lnSpc>
              <a:buFont typeface="+mj-lt"/>
              <a:buAutoNum type="arabicPeriod" startAt="5"/>
            </a:pPr>
            <a:r>
              <a:rPr lang="en-US" sz="2800" dirty="0">
                <a:solidFill>
                  <a:srgbClr val="2AC3FC"/>
                </a:solidFill>
                <a:latin typeface="Helvetica" pitchFamily="2" charset="0"/>
              </a:rPr>
              <a:t>Customizable</a:t>
            </a:r>
            <a:r>
              <a:rPr lang="en-US" sz="2800" dirty="0">
                <a:latin typeface="Helvetica" pitchFamily="2" charset="0"/>
              </a:rPr>
              <a:t>: The application allows clients to tailor the platform to their needs, with options for user management and data backup.</a:t>
            </a:r>
          </a:p>
          <a:p>
            <a:pPr marL="514350" indent="-514350" algn="just">
              <a:lnSpc>
                <a:spcPct val="150000"/>
              </a:lnSpc>
              <a:buFont typeface="+mj-lt"/>
              <a:buAutoNum type="arabicPeriod" startAt="5"/>
            </a:pPr>
            <a:endParaRPr lang="en-US" sz="2800" dirty="0">
              <a:latin typeface="Helvetica" pitchFamily="2" charset="0"/>
            </a:endParaRPr>
          </a:p>
          <a:p>
            <a:pPr marL="514350" indent="-514350" algn="just">
              <a:lnSpc>
                <a:spcPct val="150000"/>
              </a:lnSpc>
              <a:buFont typeface="+mj-lt"/>
              <a:buAutoNum type="arabicPeriod" startAt="5"/>
            </a:pPr>
            <a:r>
              <a:rPr lang="en-US" sz="2800" dirty="0">
                <a:solidFill>
                  <a:srgbClr val="2AC3FC"/>
                </a:solidFill>
                <a:latin typeface="Helvetica" pitchFamily="2" charset="0"/>
              </a:rPr>
              <a:t>Performance</a:t>
            </a:r>
            <a:r>
              <a:rPr lang="en-US" sz="2800" dirty="0">
                <a:latin typeface="Helvetica" pitchFamily="2" charset="0"/>
              </a:rPr>
              <a:t>: WebChat is designed to deliver high performance, with fast and reliable communication and low data consumption.</a:t>
            </a:r>
          </a:p>
          <a:p>
            <a:pPr marL="514350" indent="-514350" algn="just">
              <a:lnSpc>
                <a:spcPct val="150000"/>
              </a:lnSpc>
              <a:buFont typeface="+mj-lt"/>
              <a:buAutoNum type="arabicPeriod" startAt="5"/>
            </a:pPr>
            <a:endParaRPr lang="en-US" sz="2800" dirty="0">
              <a:solidFill>
                <a:srgbClr val="2AC3FC"/>
              </a:solidFill>
              <a:latin typeface="Helvetica" pitchFamily="2" charset="0"/>
            </a:endParaRPr>
          </a:p>
        </p:txBody>
      </p:sp>
    </p:spTree>
    <p:extLst>
      <p:ext uri="{BB962C8B-B14F-4D97-AF65-F5344CB8AC3E}">
        <p14:creationId xmlns:p14="http://schemas.microsoft.com/office/powerpoint/2010/main" val="13577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Future Work</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4258637636"/>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solidFill>
                            <a:schemeClr val="tx1"/>
                          </a:solidFill>
                          <a:latin typeface="Helvetica" pitchFamily="2" charset="0"/>
                        </a:rPr>
                        <a:t>Continual </a:t>
                      </a:r>
                      <a:r>
                        <a:rPr lang="en-US" sz="3500" dirty="0">
                          <a:solidFill>
                            <a:srgbClr val="2AC3FC"/>
                          </a:solidFill>
                          <a:latin typeface="Helvetica" pitchFamily="2" charset="0"/>
                        </a:rPr>
                        <a:t>Improvement</a:t>
                      </a:r>
                      <a:r>
                        <a:rPr lang="en-US" sz="3500" dirty="0">
                          <a:solidFill>
                            <a:schemeClr val="tx1"/>
                          </a:solidFill>
                          <a:latin typeface="Helvetica" pitchFamily="2" charset="0"/>
                        </a:rPr>
                        <a:t> and </a:t>
                      </a:r>
                      <a:r>
                        <a:rPr lang="en-US" sz="3500" dirty="0">
                          <a:solidFill>
                            <a:srgbClr val="2AC3FC"/>
                          </a:solidFill>
                          <a:latin typeface="Helvetica" pitchFamily="2" charset="0"/>
                        </a:rPr>
                        <a:t>Development</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WebChat is committed to delivering a high-quality and secure communication platform, with scope for further development and improvement. Some areas for future work include:</a:t>
            </a:r>
          </a:p>
          <a:p>
            <a:pPr algn="just"/>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solidFill>
                  <a:srgbClr val="2AC3FC"/>
                </a:solidFill>
                <a:latin typeface="Helvetica" pitchFamily="2" charset="0"/>
              </a:rPr>
              <a:t>Integration with other platforms</a:t>
            </a:r>
            <a:r>
              <a:rPr lang="en-US" sz="2800" dirty="0">
                <a:latin typeface="Helvetica" pitchFamily="2" charset="0"/>
              </a:rPr>
              <a:t>: WebChat is designed to work seamlessly with other platforms, such as email and social media.</a:t>
            </a:r>
          </a:p>
        </p:txBody>
      </p:sp>
    </p:spTree>
    <p:extLst>
      <p:ext uri="{BB962C8B-B14F-4D97-AF65-F5344CB8AC3E}">
        <p14:creationId xmlns:p14="http://schemas.microsoft.com/office/powerpoint/2010/main" val="1522457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Future Work</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514350" indent="-514350" algn="just">
              <a:lnSpc>
                <a:spcPct val="150000"/>
              </a:lnSpc>
              <a:buFont typeface="Arial" panose="020B0604020202020204" pitchFamily="34" charset="0"/>
              <a:buChar char="•"/>
            </a:pPr>
            <a:r>
              <a:rPr lang="en-US" sz="2800" dirty="0">
                <a:solidFill>
                  <a:srgbClr val="2AC3FC"/>
                </a:solidFill>
                <a:latin typeface="Helvetica" pitchFamily="2" charset="0"/>
              </a:rPr>
              <a:t>Enhanced privacy features</a:t>
            </a:r>
            <a:r>
              <a:rPr lang="en-US" sz="2800" dirty="0">
                <a:latin typeface="Helvetica" pitchFamily="2" charset="0"/>
              </a:rPr>
              <a:t>: The platform will continue to invest in robust privacy and security measures, to ensure that client data is protected and secure.</a:t>
            </a:r>
          </a:p>
          <a:p>
            <a:pPr marL="514350" indent="-514350" algn="just">
              <a:lnSpc>
                <a:spcPct val="150000"/>
              </a:lnSpc>
              <a:buFont typeface="Arial" panose="020B0604020202020204" pitchFamily="34" charset="0"/>
              <a:buChar char="•"/>
            </a:pPr>
            <a:endParaRPr lang="en-US" sz="2800" dirty="0">
              <a:latin typeface="Helvetica" pitchFamily="2" charset="0"/>
            </a:endParaRPr>
          </a:p>
          <a:p>
            <a:pPr marL="514350" indent="-514350" algn="just">
              <a:lnSpc>
                <a:spcPct val="150000"/>
              </a:lnSpc>
              <a:buFont typeface="Arial" panose="020B0604020202020204" pitchFamily="34" charset="0"/>
              <a:buChar char="•"/>
            </a:pPr>
            <a:r>
              <a:rPr lang="en-US" sz="2800" dirty="0">
                <a:solidFill>
                  <a:srgbClr val="2AC3FC"/>
                </a:solidFill>
                <a:latin typeface="Helvetica" pitchFamily="2" charset="0"/>
              </a:rPr>
              <a:t>Improved user experience</a:t>
            </a:r>
            <a:r>
              <a:rPr lang="en-US" sz="2800" dirty="0">
                <a:latin typeface="Helvetica" pitchFamily="2" charset="0"/>
              </a:rPr>
              <a:t>: The application will continue to be refined and improved, to deliver a seamless and enjoyable user experience.</a:t>
            </a:r>
          </a:p>
        </p:txBody>
      </p:sp>
    </p:spTree>
    <p:extLst>
      <p:ext uri="{BB962C8B-B14F-4D97-AF65-F5344CB8AC3E}">
        <p14:creationId xmlns:p14="http://schemas.microsoft.com/office/powerpoint/2010/main" val="237322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Future Work</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514350" indent="-514350" algn="just">
              <a:lnSpc>
                <a:spcPct val="150000"/>
              </a:lnSpc>
              <a:buFont typeface="Arial" panose="020B0604020202020204" pitchFamily="34" charset="0"/>
              <a:buChar char="•"/>
            </a:pPr>
            <a:r>
              <a:rPr lang="en-US" sz="2800" dirty="0">
                <a:solidFill>
                  <a:srgbClr val="2AC3FC"/>
                </a:solidFill>
                <a:latin typeface="Helvetica" pitchFamily="2" charset="0"/>
              </a:rPr>
              <a:t>Advanced communication tools</a:t>
            </a:r>
            <a:r>
              <a:rPr lang="en-US" sz="2800" dirty="0">
                <a:latin typeface="Helvetica" pitchFamily="2" charset="0"/>
              </a:rPr>
              <a:t>: WebChat will explore new and innovative ways to enhance communication between users, such as voice and video conferencing.</a:t>
            </a:r>
          </a:p>
          <a:p>
            <a:pPr marL="514350" indent="-514350" algn="just">
              <a:lnSpc>
                <a:spcPct val="150000"/>
              </a:lnSpc>
              <a:buFont typeface="Arial" panose="020B0604020202020204" pitchFamily="34" charset="0"/>
              <a:buChar char="•"/>
            </a:pPr>
            <a:endParaRPr lang="en-US" sz="2800" dirty="0">
              <a:latin typeface="Helvetica" pitchFamily="2" charset="0"/>
            </a:endParaRPr>
          </a:p>
          <a:p>
            <a:pPr marL="514350" indent="-514350" algn="just">
              <a:lnSpc>
                <a:spcPct val="150000"/>
              </a:lnSpc>
              <a:buFont typeface="Arial" panose="020B0604020202020204" pitchFamily="34" charset="0"/>
              <a:buChar char="•"/>
            </a:pPr>
            <a:r>
              <a:rPr lang="en-US" sz="2800" dirty="0">
                <a:solidFill>
                  <a:srgbClr val="2AC3FC"/>
                </a:solidFill>
                <a:latin typeface="Helvetica" pitchFamily="2" charset="0"/>
              </a:rPr>
              <a:t>Scalability</a:t>
            </a:r>
            <a:r>
              <a:rPr lang="en-US" sz="2800" dirty="0">
                <a:latin typeface="Helvetica" pitchFamily="2" charset="0"/>
              </a:rPr>
              <a:t>: The platform will be developed to support larger groups and communities, making it ideal for large businesses and organizations.</a:t>
            </a:r>
          </a:p>
        </p:txBody>
      </p:sp>
    </p:spTree>
    <p:extLst>
      <p:ext uri="{BB962C8B-B14F-4D97-AF65-F5344CB8AC3E}">
        <p14:creationId xmlns:p14="http://schemas.microsoft.com/office/powerpoint/2010/main" val="414218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DBCB-1AF3-4A1B-E587-6FF7913B2750}"/>
              </a:ext>
            </a:extLst>
          </p:cNvPr>
          <p:cNvSpPr>
            <a:spLocks noGrp="1"/>
          </p:cNvSpPr>
          <p:nvPr>
            <p:ph type="title"/>
          </p:nvPr>
        </p:nvSpPr>
        <p:spPr/>
        <p:txBody>
          <a:bodyPr/>
          <a:lstStyle/>
          <a:p>
            <a:r>
              <a:rPr lang="en-US" dirty="0"/>
              <a:t>WEB</a:t>
            </a:r>
            <a:r>
              <a:rPr lang="en-US" dirty="0">
                <a:solidFill>
                  <a:srgbClr val="2AC3FC"/>
                </a:solidFill>
              </a:rPr>
              <a:t>CHAT</a:t>
            </a:r>
          </a:p>
        </p:txBody>
      </p:sp>
    </p:spTree>
    <p:extLst>
      <p:ext uri="{BB962C8B-B14F-4D97-AF65-F5344CB8AC3E}">
        <p14:creationId xmlns:p14="http://schemas.microsoft.com/office/powerpoint/2010/main" val="87110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Future Work</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514350" indent="-514350" algn="just">
              <a:lnSpc>
                <a:spcPct val="150000"/>
              </a:lnSpc>
              <a:buFont typeface="Arial" panose="020B0604020202020204" pitchFamily="34" charset="0"/>
              <a:buChar char="•"/>
            </a:pPr>
            <a:r>
              <a:rPr lang="en-US" sz="2800" dirty="0">
                <a:solidFill>
                  <a:srgbClr val="2AC3FC"/>
                </a:solidFill>
                <a:latin typeface="Helvetica" pitchFamily="2" charset="0"/>
              </a:rPr>
              <a:t>Accessibility</a:t>
            </a:r>
            <a:r>
              <a:rPr lang="en-US" sz="2800" dirty="0">
                <a:latin typeface="Helvetica" pitchFamily="2" charset="0"/>
              </a:rPr>
              <a:t>: WebChat will be designed to be accessible to people with disabilities, with features such as alternative text and screen readers.</a:t>
            </a:r>
          </a:p>
          <a:p>
            <a:pPr marL="514350" indent="-514350" algn="just">
              <a:lnSpc>
                <a:spcPct val="150000"/>
              </a:lnSpc>
              <a:buFont typeface="Arial" panose="020B0604020202020204" pitchFamily="34" charset="0"/>
              <a:buChar char="•"/>
            </a:pPr>
            <a:endParaRPr lang="en-US" sz="2800" dirty="0">
              <a:latin typeface="Helvetica" pitchFamily="2" charset="0"/>
            </a:endParaRPr>
          </a:p>
          <a:p>
            <a:pPr algn="just">
              <a:lnSpc>
                <a:spcPct val="150000"/>
              </a:lnSpc>
            </a:pPr>
            <a:r>
              <a:rPr lang="en-US" sz="2800" dirty="0">
                <a:latin typeface="Helvetica" pitchFamily="2" charset="0"/>
              </a:rPr>
              <a:t>The future of WebChat is focused on delivering an exceptional communication experience for its clients, with continued investment in technology and innovation.</a:t>
            </a:r>
          </a:p>
        </p:txBody>
      </p:sp>
    </p:spTree>
    <p:extLst>
      <p:ext uri="{BB962C8B-B14F-4D97-AF65-F5344CB8AC3E}">
        <p14:creationId xmlns:p14="http://schemas.microsoft.com/office/powerpoint/2010/main" val="20011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Conclusion</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163904741"/>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solidFill>
                            <a:schemeClr val="tx1"/>
                          </a:solidFill>
                          <a:latin typeface="Helvetica" pitchFamily="2" charset="0"/>
                        </a:rPr>
                        <a:t>Conclusion</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WebChat is an innovative solution for private and secure platform for communication by letting clients self-host the application on their private networks to have absolute control over their data. With its focus on security, privacy, and ease of use, WebChat is a step forward in web-based chat applications.</a:t>
            </a:r>
          </a:p>
        </p:txBody>
      </p:sp>
    </p:spTree>
    <p:extLst>
      <p:ext uri="{BB962C8B-B14F-4D97-AF65-F5344CB8AC3E}">
        <p14:creationId xmlns:p14="http://schemas.microsoft.com/office/powerpoint/2010/main" val="683164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Future Work</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In future, there are opportunities to expand the functionality and usability of WebChat. These include adding more features such as file sharing, voice and video calls, and integrating with other communication platforms. With a solid foundation in place, the future of WebChat looks bright and promising.</a:t>
            </a:r>
          </a:p>
        </p:txBody>
      </p:sp>
    </p:spTree>
    <p:extLst>
      <p:ext uri="{BB962C8B-B14F-4D97-AF65-F5344CB8AC3E}">
        <p14:creationId xmlns:p14="http://schemas.microsoft.com/office/powerpoint/2010/main" val="6478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766B288-AFB9-1D9D-3E7E-E6359178E654}"/>
              </a:ext>
            </a:extLst>
          </p:cNvPr>
          <p:cNvGrpSpPr/>
          <p:nvPr/>
        </p:nvGrpSpPr>
        <p:grpSpPr>
          <a:xfrm>
            <a:off x="1066800" y="1394460"/>
            <a:ext cx="10058400" cy="4069080"/>
            <a:chOff x="1066800" y="1301321"/>
            <a:chExt cx="10058400" cy="4069080"/>
          </a:xfrm>
        </p:grpSpPr>
        <p:sp>
          <p:nvSpPr>
            <p:cNvPr id="3" name="TextBox 2">
              <a:extLst>
                <a:ext uri="{FF2B5EF4-FFF2-40B4-BE49-F238E27FC236}">
                  <a16:creationId xmlns:a16="http://schemas.microsoft.com/office/drawing/2014/main" id="{015F8FF7-4D85-6A38-176F-8F3F7EA2E9B2}"/>
                </a:ext>
              </a:extLst>
            </p:cNvPr>
            <p:cNvSpPr txBox="1"/>
            <p:nvPr/>
          </p:nvSpPr>
          <p:spPr>
            <a:xfrm>
              <a:off x="1066800" y="2627201"/>
              <a:ext cx="10058400" cy="2743200"/>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Thank you for considering WebChat for your online communication needs. We believe that our solution will meet and exceed your expectations and provide a better, safer, and more enjoyable experience.</a:t>
              </a:r>
            </a:p>
          </p:txBody>
        </p:sp>
        <p:sp>
          <p:nvSpPr>
            <p:cNvPr id="5" name="TextBox 4">
              <a:extLst>
                <a:ext uri="{FF2B5EF4-FFF2-40B4-BE49-F238E27FC236}">
                  <a16:creationId xmlns:a16="http://schemas.microsoft.com/office/drawing/2014/main" id="{C59A76C0-B195-6F60-41D7-825FB32BD887}"/>
                </a:ext>
              </a:extLst>
            </p:cNvPr>
            <p:cNvSpPr txBox="1"/>
            <p:nvPr/>
          </p:nvSpPr>
          <p:spPr>
            <a:xfrm>
              <a:off x="1066800" y="1301321"/>
              <a:ext cx="10058400" cy="1325880"/>
            </a:xfrm>
            <a:prstGeom prst="rect">
              <a:avLst/>
            </a:prstGeom>
            <a:noFill/>
          </p:spPr>
          <p:txBody>
            <a:bodyPr wrap="square" lIns="0" tIns="0" rIns="0" bIns="0" rtlCol="0">
              <a:noAutofit/>
            </a:bodyPr>
            <a:lstStyle/>
            <a:p>
              <a:pPr algn="ctr"/>
              <a:r>
                <a:rPr lang="en-US" sz="8000" b="1" dirty="0">
                  <a:solidFill>
                    <a:srgbClr val="2AC3FC"/>
                  </a:solidFill>
                  <a:effectLst>
                    <a:outerShdw blurRad="50800" dist="38100" dir="5400000" algn="t" rotWithShape="0">
                      <a:prstClr val="black">
                        <a:alpha val="40000"/>
                      </a:prstClr>
                    </a:outerShdw>
                  </a:effectLst>
                  <a:latin typeface="Helvetica" pitchFamily="2" charset="0"/>
                </a:rPr>
                <a:t>THANK YOU!</a:t>
              </a:r>
              <a:endParaRPr lang="en-US" sz="8000" dirty="0">
                <a:latin typeface="Helvetica" pitchFamily="2" charset="0"/>
              </a:endParaRPr>
            </a:p>
          </p:txBody>
        </p:sp>
      </p:grpSp>
    </p:spTree>
    <p:extLst>
      <p:ext uri="{BB962C8B-B14F-4D97-AF65-F5344CB8AC3E}">
        <p14:creationId xmlns:p14="http://schemas.microsoft.com/office/powerpoint/2010/main" val="253770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Introduction</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716740642"/>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latin typeface="Helvetica" pitchFamily="2" charset="0"/>
                        </a:rPr>
                        <a:t>What is Web</a:t>
                      </a:r>
                      <a:r>
                        <a:rPr lang="en-US" sz="3500" dirty="0">
                          <a:solidFill>
                            <a:srgbClr val="2AC3FC"/>
                          </a:solidFill>
                          <a:latin typeface="Helvetica" pitchFamily="2" charset="0"/>
                        </a:rPr>
                        <a:t>Chat</a:t>
                      </a:r>
                      <a:r>
                        <a:rPr lang="en-US" sz="3500" dirty="0">
                          <a:latin typeface="Helvetica" pitchFamily="2" charset="0"/>
                        </a:rPr>
                        <a:t>?</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algn="just">
              <a:lnSpc>
                <a:spcPct val="150000"/>
              </a:lnSpc>
            </a:pPr>
            <a:r>
              <a:rPr lang="en-US" sz="2800" dirty="0">
                <a:latin typeface="Helvetica" pitchFamily="2" charset="0"/>
              </a:rPr>
              <a:t>WebChat is a private and secure web-based messaging application for friends, families, private groups, clubs, organizations and businesses.</a:t>
            </a:r>
          </a:p>
          <a:p>
            <a:pPr algn="just"/>
            <a:endParaRPr lang="en-US" sz="2800" dirty="0">
              <a:latin typeface="Helvetica" pitchFamily="2" charset="0"/>
            </a:endParaRPr>
          </a:p>
          <a:p>
            <a:pPr algn="just">
              <a:lnSpc>
                <a:spcPct val="150000"/>
              </a:lnSpc>
            </a:pPr>
            <a:r>
              <a:rPr lang="en-US" sz="2800" dirty="0">
                <a:latin typeface="Helvetica" pitchFamily="2" charset="0"/>
              </a:rPr>
              <a:t>In this presentation, we will discuss the features, aims, and objectives of WebChat.</a:t>
            </a:r>
          </a:p>
        </p:txBody>
      </p:sp>
    </p:spTree>
    <p:extLst>
      <p:ext uri="{BB962C8B-B14F-4D97-AF65-F5344CB8AC3E}">
        <p14:creationId xmlns:p14="http://schemas.microsoft.com/office/powerpoint/2010/main" val="94460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Problem Statement</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4071519488"/>
              </p:ext>
            </p:extLst>
          </p:nvPr>
        </p:nvGraphicFramePr>
        <p:xfrm>
          <a:off x="1066800" y="689694"/>
          <a:ext cx="10058400" cy="134112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latin typeface="Helvetica" pitchFamily="2" charset="0"/>
                        </a:rPr>
                        <a:t>The Need for a </a:t>
                      </a:r>
                      <a:r>
                        <a:rPr lang="en-US" sz="3500" dirty="0">
                          <a:solidFill>
                            <a:srgbClr val="2AC3FC"/>
                          </a:solidFill>
                          <a:latin typeface="Helvetica" pitchFamily="2" charset="0"/>
                        </a:rPr>
                        <a:t>Private</a:t>
                      </a:r>
                      <a:r>
                        <a:rPr lang="en-US" sz="3500" dirty="0">
                          <a:latin typeface="Helvetica" pitchFamily="2" charset="0"/>
                        </a:rPr>
                        <a:t> and </a:t>
                      </a:r>
                      <a:r>
                        <a:rPr lang="en-US" sz="3500" dirty="0">
                          <a:solidFill>
                            <a:srgbClr val="2AC3FC"/>
                          </a:solidFill>
                          <a:latin typeface="Helvetica" pitchFamily="2" charset="0"/>
                        </a:rPr>
                        <a:t>Secure</a:t>
                      </a:r>
                      <a:r>
                        <a:rPr lang="en-US" sz="3500" dirty="0">
                          <a:latin typeface="Helvetica" pitchFamily="2" charset="0"/>
                        </a:rPr>
                        <a:t> Online Communication Platform</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2030814"/>
            <a:ext cx="10058400" cy="4145112"/>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The rise of social media has brought both convenience and risks.</a:t>
            </a:r>
          </a:p>
          <a:p>
            <a:pPr marL="457200" indent="-457200" algn="just">
              <a:lnSpc>
                <a:spcPct val="150000"/>
              </a:lnSpc>
              <a:buFont typeface="Arial" panose="020B0604020202020204" pitchFamily="34" charset="0"/>
              <a:buChar char="•"/>
            </a:pPr>
            <a:r>
              <a:rPr lang="en-US" sz="2800" dirty="0">
                <a:latin typeface="Helvetica" pitchFamily="2" charset="0"/>
              </a:rPr>
              <a:t>Online chat applications and forums have data privacy and security concerns.</a:t>
            </a:r>
          </a:p>
          <a:p>
            <a:pPr marL="457200" indent="-457200" algn="just">
              <a:lnSpc>
                <a:spcPct val="150000"/>
              </a:lnSpc>
              <a:buFont typeface="Arial" panose="020B0604020202020204" pitchFamily="34" charset="0"/>
              <a:buChar char="•"/>
            </a:pPr>
            <a:r>
              <a:rPr lang="en-US" sz="2800" dirty="0">
                <a:latin typeface="Helvetica" pitchFamily="2" charset="0"/>
              </a:rPr>
              <a:t>Online users are vulnerable to cyber attacks, data breaches, and unauthorized access.</a:t>
            </a:r>
          </a:p>
          <a:p>
            <a:pPr marL="457200" indent="-457200" algn="just">
              <a:lnSpc>
                <a:spcPct val="150000"/>
              </a:lnSpc>
              <a:buFont typeface="Arial" panose="020B0604020202020204" pitchFamily="34" charset="0"/>
              <a:buChar char="•"/>
            </a:pPr>
            <a:endParaRPr lang="en-US" sz="2800" dirty="0">
              <a:latin typeface="Helvetica" pitchFamily="2" charset="0"/>
            </a:endParaRPr>
          </a:p>
        </p:txBody>
      </p:sp>
    </p:spTree>
    <p:extLst>
      <p:ext uri="{BB962C8B-B14F-4D97-AF65-F5344CB8AC3E}">
        <p14:creationId xmlns:p14="http://schemas.microsoft.com/office/powerpoint/2010/main" val="2602563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Problem Statement</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Information shared on public platforms can be used for malicious purposes.</a:t>
            </a:r>
          </a:p>
          <a:p>
            <a:pPr marL="457200" indent="-457200" algn="just">
              <a:buFont typeface="Arial" panose="020B0604020202020204" pitchFamily="34" charset="0"/>
              <a:buChar char="•"/>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Businesses also face risks when sharing sensitive information with clients and employees.</a:t>
            </a:r>
          </a:p>
          <a:p>
            <a:pPr marL="457200" indent="-457200" algn="just">
              <a:buFont typeface="Arial" panose="020B0604020202020204" pitchFamily="34" charset="0"/>
              <a:buChar char="•"/>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With the increasing need for online communication, there is a need for a secure and private platform.</a:t>
            </a:r>
          </a:p>
        </p:txBody>
      </p:sp>
    </p:spTree>
    <p:extLst>
      <p:ext uri="{BB962C8B-B14F-4D97-AF65-F5344CB8AC3E}">
        <p14:creationId xmlns:p14="http://schemas.microsoft.com/office/powerpoint/2010/main" val="11596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Solution</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867889511"/>
              </p:ext>
            </p:extLst>
          </p:nvPr>
        </p:nvGraphicFramePr>
        <p:xfrm>
          <a:off x="1066800" y="689694"/>
          <a:ext cx="10058400" cy="134112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latin typeface="Helvetica" pitchFamily="2" charset="0"/>
                        </a:rPr>
                        <a:t>Empowering Users to </a:t>
                      </a:r>
                      <a:r>
                        <a:rPr lang="en-US" sz="3500" dirty="0">
                          <a:solidFill>
                            <a:srgbClr val="2AC3FC"/>
                          </a:solidFill>
                          <a:latin typeface="Helvetica" pitchFamily="2" charset="0"/>
                        </a:rPr>
                        <a:t>Control</a:t>
                      </a:r>
                      <a:r>
                        <a:rPr lang="en-US" sz="3500" dirty="0">
                          <a:latin typeface="Helvetica" pitchFamily="2" charset="0"/>
                        </a:rPr>
                        <a:t> Their </a:t>
                      </a:r>
                      <a:r>
                        <a:rPr lang="en-US" sz="3500" dirty="0">
                          <a:solidFill>
                            <a:srgbClr val="2AC3FC"/>
                          </a:solidFill>
                          <a:latin typeface="Helvetica" pitchFamily="2" charset="0"/>
                        </a:rPr>
                        <a:t>Data</a:t>
                      </a:r>
                      <a:r>
                        <a:rPr lang="en-US" sz="3500" dirty="0">
                          <a:latin typeface="Helvetica" pitchFamily="2" charset="0"/>
                        </a:rPr>
                        <a:t> and </a:t>
                      </a:r>
                      <a:r>
                        <a:rPr lang="en-US" sz="3500" dirty="0">
                          <a:solidFill>
                            <a:srgbClr val="2AC3FC"/>
                          </a:solidFill>
                          <a:latin typeface="Helvetica" pitchFamily="2" charset="0"/>
                        </a:rPr>
                        <a:t>Privacy</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2030814"/>
            <a:ext cx="10058400" cy="4145112"/>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WebChat is a solution to the limitations and risks of public chat applications and forums.</a:t>
            </a:r>
          </a:p>
          <a:p>
            <a:pPr marL="457200" indent="-457200" algn="just">
              <a:lnSpc>
                <a:spcPct val="150000"/>
              </a:lnSpc>
              <a:spcBef>
                <a:spcPts val="1800"/>
              </a:spcBef>
              <a:buFont typeface="Arial" panose="020B0604020202020204" pitchFamily="34" charset="0"/>
              <a:buChar char="•"/>
            </a:pPr>
            <a:r>
              <a:rPr lang="en-US" sz="2800" dirty="0">
                <a:latin typeface="Helvetica" pitchFamily="2" charset="0"/>
              </a:rPr>
              <a:t>Clients have control of the entire application.</a:t>
            </a:r>
          </a:p>
          <a:p>
            <a:pPr marL="457200" indent="-457200" algn="just">
              <a:lnSpc>
                <a:spcPct val="150000"/>
              </a:lnSpc>
              <a:spcBef>
                <a:spcPts val="1800"/>
              </a:spcBef>
              <a:buFont typeface="Arial" panose="020B0604020202020204" pitchFamily="34" charset="0"/>
              <a:buChar char="•"/>
            </a:pPr>
            <a:r>
              <a:rPr lang="en-US" sz="2800" dirty="0">
                <a:latin typeface="Helvetica" pitchFamily="2" charset="0"/>
              </a:rPr>
              <a:t>This makes it the perfect platform for people to communicate and collaborate.</a:t>
            </a:r>
          </a:p>
        </p:txBody>
      </p:sp>
    </p:spTree>
    <p:extLst>
      <p:ext uri="{BB962C8B-B14F-4D97-AF65-F5344CB8AC3E}">
        <p14:creationId xmlns:p14="http://schemas.microsoft.com/office/powerpoint/2010/main" val="1142104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8497E-5765-BF99-5E22-6CA9D27F3061}"/>
              </a:ext>
            </a:extLst>
          </p:cNvPr>
          <p:cNvSpPr>
            <a:spLocks noGrp="1"/>
          </p:cNvSpPr>
          <p:nvPr>
            <p:ph type="title"/>
          </p:nvPr>
        </p:nvSpPr>
        <p:spPr/>
        <p:txBody>
          <a:bodyPr/>
          <a:lstStyle/>
          <a:p>
            <a:r>
              <a:rPr lang="en-US" dirty="0"/>
              <a:t>Solution</a:t>
            </a:r>
          </a:p>
        </p:txBody>
      </p:sp>
      <p:sp>
        <p:nvSpPr>
          <p:cNvPr id="2" name="TextBox 1">
            <a:extLst>
              <a:ext uri="{FF2B5EF4-FFF2-40B4-BE49-F238E27FC236}">
                <a16:creationId xmlns:a16="http://schemas.microsoft.com/office/drawing/2014/main" id="{DAFBBAB2-CBE3-0CD2-FFB2-82F0BFFCF522}"/>
              </a:ext>
            </a:extLst>
          </p:cNvPr>
          <p:cNvSpPr txBox="1"/>
          <p:nvPr/>
        </p:nvSpPr>
        <p:spPr>
          <a:xfrm>
            <a:off x="1066800" y="689694"/>
            <a:ext cx="10058400" cy="5486232"/>
          </a:xfrm>
          <a:prstGeom prst="rect">
            <a:avLst/>
          </a:prstGeom>
          <a:noFill/>
        </p:spPr>
        <p:txBody>
          <a:bodyPr wrap="square" lIns="182880" tIns="182880" rIns="182880" bIns="182880" rtlCol="0">
            <a:noAutofit/>
          </a:bodyPr>
          <a:lstStyle/>
          <a:p>
            <a:pPr marL="457200" indent="-457200" algn="just">
              <a:lnSpc>
                <a:spcPct val="150000"/>
              </a:lnSpc>
              <a:spcBef>
                <a:spcPts val="1800"/>
              </a:spcBef>
              <a:buFont typeface="Arial" panose="020B0604020202020204" pitchFamily="34" charset="0"/>
              <a:buChar char="•"/>
            </a:pPr>
            <a:r>
              <a:rPr lang="en-US" sz="2800" dirty="0">
                <a:latin typeface="Helvetica" pitchFamily="2" charset="0"/>
              </a:rPr>
              <a:t>WebChat also let businesses to create a private and secure network to communicate with their employees.</a:t>
            </a:r>
          </a:p>
          <a:p>
            <a:pPr marL="457200" indent="-457200" algn="just">
              <a:lnSpc>
                <a:spcPct val="150000"/>
              </a:lnSpc>
              <a:spcBef>
                <a:spcPts val="1800"/>
              </a:spcBef>
              <a:buFont typeface="Arial" panose="020B0604020202020204" pitchFamily="34" charset="0"/>
              <a:buChar char="•"/>
            </a:pPr>
            <a:endParaRPr lang="en-US" sz="2800" dirty="0">
              <a:latin typeface="Helvetica" pitchFamily="2" charset="0"/>
            </a:endParaRPr>
          </a:p>
          <a:p>
            <a:pPr marL="457200" indent="-457200" algn="just">
              <a:lnSpc>
                <a:spcPct val="150000"/>
              </a:lnSpc>
              <a:buFont typeface="Arial" panose="020B0604020202020204" pitchFamily="34" charset="0"/>
              <a:buChar char="•"/>
            </a:pPr>
            <a:r>
              <a:rPr lang="en-US" sz="2800" dirty="0">
                <a:latin typeface="Helvetica" pitchFamily="2" charset="0"/>
              </a:rPr>
              <a:t>It is a self-hosted web application to let clients have absolute control of their data.</a:t>
            </a:r>
          </a:p>
        </p:txBody>
      </p:sp>
    </p:spTree>
    <p:extLst>
      <p:ext uri="{BB962C8B-B14F-4D97-AF65-F5344CB8AC3E}">
        <p14:creationId xmlns:p14="http://schemas.microsoft.com/office/powerpoint/2010/main" val="263528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Features</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23890122"/>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latin typeface="Helvetica" pitchFamily="2" charset="0"/>
                        </a:rPr>
                        <a:t>Application </a:t>
                      </a:r>
                      <a:r>
                        <a:rPr lang="en-US" sz="3500" dirty="0">
                          <a:solidFill>
                            <a:srgbClr val="2AC3FC"/>
                          </a:solidFill>
                          <a:latin typeface="Helvetica" pitchFamily="2" charset="0"/>
                        </a:rPr>
                        <a:t>Features</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Real-time messages</a:t>
            </a:r>
          </a:p>
          <a:p>
            <a:pPr marL="457200" indent="-457200" algn="just">
              <a:lnSpc>
                <a:spcPct val="150000"/>
              </a:lnSpc>
              <a:buFont typeface="Arial" panose="020B0604020202020204" pitchFamily="34" charset="0"/>
              <a:buChar char="•"/>
            </a:pPr>
            <a:r>
              <a:rPr lang="en-US" sz="2800" dirty="0">
                <a:latin typeface="Helvetica" pitchFamily="2" charset="0"/>
              </a:rPr>
              <a:t>Streamlined, secure, and user-friendly</a:t>
            </a:r>
          </a:p>
          <a:p>
            <a:pPr marL="457200" indent="-457200" algn="just">
              <a:lnSpc>
                <a:spcPct val="150000"/>
              </a:lnSpc>
              <a:buFont typeface="Arial" panose="020B0604020202020204" pitchFamily="34" charset="0"/>
              <a:buChar char="•"/>
            </a:pPr>
            <a:r>
              <a:rPr lang="en-US" sz="2800" dirty="0">
                <a:latin typeface="Helvetica" pitchFamily="2" charset="0"/>
              </a:rPr>
              <a:t>Simple and intuitive design</a:t>
            </a:r>
          </a:p>
          <a:p>
            <a:pPr marL="457200" indent="-457200" algn="just">
              <a:lnSpc>
                <a:spcPct val="150000"/>
              </a:lnSpc>
              <a:buFont typeface="Arial" panose="020B0604020202020204" pitchFamily="34" charset="0"/>
              <a:buChar char="•"/>
            </a:pPr>
            <a:r>
              <a:rPr lang="en-US" sz="2800" dirty="0">
                <a:latin typeface="Helvetica" pitchFamily="2" charset="0"/>
              </a:rPr>
              <a:t>Responsive interface across all devices</a:t>
            </a:r>
          </a:p>
          <a:p>
            <a:pPr marL="457200" indent="-457200" algn="just">
              <a:lnSpc>
                <a:spcPct val="150000"/>
              </a:lnSpc>
              <a:buFont typeface="Arial" panose="020B0604020202020204" pitchFamily="34" charset="0"/>
              <a:buChar char="•"/>
            </a:pPr>
            <a:r>
              <a:rPr lang="en-US" sz="2800" dirty="0">
                <a:latin typeface="Helvetica" pitchFamily="2" charset="0"/>
              </a:rPr>
              <a:t>High-level data security and privacy</a:t>
            </a:r>
          </a:p>
          <a:p>
            <a:pPr marL="457200" indent="-457200" algn="just">
              <a:lnSpc>
                <a:spcPct val="150000"/>
              </a:lnSpc>
              <a:buFont typeface="Arial" panose="020B0604020202020204" pitchFamily="34" charset="0"/>
              <a:buChar char="•"/>
            </a:pPr>
            <a:r>
              <a:rPr lang="en-US" sz="2800" dirty="0">
                <a:latin typeface="Helvetica" pitchFamily="2" charset="0"/>
              </a:rPr>
              <a:t>User management through the web</a:t>
            </a:r>
          </a:p>
          <a:p>
            <a:pPr marL="457200" indent="-457200" algn="just">
              <a:lnSpc>
                <a:spcPct val="150000"/>
              </a:lnSpc>
              <a:buFont typeface="Arial" panose="020B0604020202020204" pitchFamily="34" charset="0"/>
              <a:buChar char="•"/>
            </a:pPr>
            <a:r>
              <a:rPr lang="en-US" sz="2800" dirty="0">
                <a:latin typeface="Helvetica" pitchFamily="2" charset="0"/>
              </a:rPr>
              <a:t>Smooth and easy controls</a:t>
            </a:r>
          </a:p>
        </p:txBody>
      </p:sp>
    </p:spTree>
    <p:extLst>
      <p:ext uri="{BB962C8B-B14F-4D97-AF65-F5344CB8AC3E}">
        <p14:creationId xmlns:p14="http://schemas.microsoft.com/office/powerpoint/2010/main" val="1666092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626379-387F-CC84-0CC1-5D20FC0E5B2B}"/>
              </a:ext>
            </a:extLst>
          </p:cNvPr>
          <p:cNvSpPr>
            <a:spLocks noGrp="1"/>
          </p:cNvSpPr>
          <p:nvPr>
            <p:ph type="title"/>
          </p:nvPr>
        </p:nvSpPr>
        <p:spPr/>
        <p:txBody>
          <a:bodyPr/>
          <a:lstStyle/>
          <a:p>
            <a:r>
              <a:rPr lang="en-US" dirty="0"/>
              <a:t>Design</a:t>
            </a:r>
          </a:p>
        </p:txBody>
      </p:sp>
      <p:graphicFrame>
        <p:nvGraphicFramePr>
          <p:cNvPr id="7" name="Table 7">
            <a:extLst>
              <a:ext uri="{FF2B5EF4-FFF2-40B4-BE49-F238E27FC236}">
                <a16:creationId xmlns:a16="http://schemas.microsoft.com/office/drawing/2014/main" id="{C7C6B165-5FC7-D640-6F29-ABF199BD4272}"/>
              </a:ext>
            </a:extLst>
          </p:cNvPr>
          <p:cNvGraphicFramePr>
            <a:graphicFrameLocks noGrp="1"/>
          </p:cNvGraphicFramePr>
          <p:nvPr>
            <p:extLst>
              <p:ext uri="{D42A27DB-BD31-4B8C-83A1-F6EECF244321}">
                <p14:modId xmlns:p14="http://schemas.microsoft.com/office/powerpoint/2010/main" val="1562150311"/>
              </p:ext>
            </p:extLst>
          </p:nvPr>
        </p:nvGraphicFramePr>
        <p:xfrm>
          <a:off x="1066800" y="689694"/>
          <a:ext cx="10058400" cy="822960"/>
        </p:xfrm>
        <a:graphic>
          <a:graphicData uri="http://schemas.openxmlformats.org/drawingml/2006/table">
            <a:tbl>
              <a:tblPr firstRow="1" bandRow="1">
                <a:effectLst/>
                <a:tableStyleId>{2D5ABB26-0587-4C30-8999-92F81FD0307C}</a:tableStyleId>
              </a:tblPr>
              <a:tblGrid>
                <a:gridCol w="10058400">
                  <a:extLst>
                    <a:ext uri="{9D8B030D-6E8A-4147-A177-3AD203B41FA5}">
                      <a16:colId xmlns:a16="http://schemas.microsoft.com/office/drawing/2014/main" val="3474634551"/>
                    </a:ext>
                  </a:extLst>
                </a:gridCol>
              </a:tblGrid>
              <a:tr h="822960">
                <a:tc>
                  <a:txBody>
                    <a:bodyPr/>
                    <a:lstStyle/>
                    <a:p>
                      <a:r>
                        <a:rPr lang="en-US" sz="3500" dirty="0">
                          <a:latin typeface="Helvetica" pitchFamily="2" charset="0"/>
                        </a:rPr>
                        <a:t>The Power of a Simple and Intuitive </a:t>
                      </a:r>
                      <a:r>
                        <a:rPr lang="en-US" sz="3500" dirty="0">
                          <a:solidFill>
                            <a:srgbClr val="2AC3FC"/>
                          </a:solidFill>
                          <a:latin typeface="Helvetica" pitchFamily="2" charset="0"/>
                        </a:rPr>
                        <a:t>Design</a:t>
                      </a:r>
                    </a:p>
                  </a:txBody>
                  <a:tcPr marL="274320" marR="274320" marT="137160" marB="137160" anchor="ctr">
                    <a:lnL w="38100" cap="flat" cmpd="sng" algn="ctr">
                      <a:solidFill>
                        <a:srgbClr val="2AC3F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154274"/>
                  </a:ext>
                </a:extLst>
              </a:tr>
            </a:tbl>
          </a:graphicData>
        </a:graphic>
      </p:graphicFrame>
      <p:sp>
        <p:nvSpPr>
          <p:cNvPr id="8" name="TextBox 7">
            <a:extLst>
              <a:ext uri="{FF2B5EF4-FFF2-40B4-BE49-F238E27FC236}">
                <a16:creationId xmlns:a16="http://schemas.microsoft.com/office/drawing/2014/main" id="{4B6B5BDB-C7F9-34B2-3BAC-F9FD4A8A48BE}"/>
              </a:ext>
            </a:extLst>
          </p:cNvPr>
          <p:cNvSpPr txBox="1"/>
          <p:nvPr/>
        </p:nvSpPr>
        <p:spPr>
          <a:xfrm>
            <a:off x="1066800" y="1603926"/>
            <a:ext cx="10058400" cy="4572000"/>
          </a:xfrm>
          <a:prstGeom prst="rect">
            <a:avLst/>
          </a:prstGeom>
          <a:noFill/>
        </p:spPr>
        <p:txBody>
          <a:bodyPr wrap="square" lIns="182880" tIns="182880" rIns="182880" bIns="182880" rtlCol="0">
            <a:noAutofit/>
          </a:bodyPr>
          <a:lstStyle/>
          <a:p>
            <a:pPr marL="457200" indent="-457200" algn="just">
              <a:lnSpc>
                <a:spcPct val="150000"/>
              </a:lnSpc>
              <a:buFont typeface="Arial" panose="020B0604020202020204" pitchFamily="34" charset="0"/>
              <a:buChar char="•"/>
            </a:pPr>
            <a:r>
              <a:rPr lang="en-US" sz="2800" dirty="0">
                <a:latin typeface="Helvetica" pitchFamily="2" charset="0"/>
              </a:rPr>
              <a:t>WebChat provides a clean and simple design with easy navigation.</a:t>
            </a:r>
          </a:p>
          <a:p>
            <a:pPr marL="457200" indent="-457200" algn="just">
              <a:lnSpc>
                <a:spcPct val="150000"/>
              </a:lnSpc>
              <a:spcBef>
                <a:spcPts val="1800"/>
              </a:spcBef>
              <a:buFont typeface="Arial" panose="020B0604020202020204" pitchFamily="34" charset="0"/>
              <a:buChar char="•"/>
            </a:pPr>
            <a:r>
              <a:rPr lang="en-US" sz="2800" dirty="0">
                <a:latin typeface="Helvetica" pitchFamily="2" charset="0"/>
              </a:rPr>
              <a:t>The responsive interface makes WebChat accessible on all devices and browsers, ensuring optimal performance.</a:t>
            </a:r>
          </a:p>
          <a:p>
            <a:pPr marL="457200" indent="-457200" algn="just">
              <a:lnSpc>
                <a:spcPct val="150000"/>
              </a:lnSpc>
              <a:spcBef>
                <a:spcPts val="1800"/>
              </a:spcBef>
              <a:buFont typeface="Arial" panose="020B0604020202020204" pitchFamily="34" charset="0"/>
              <a:buChar char="•"/>
            </a:pPr>
            <a:r>
              <a:rPr lang="en-US" sz="2800" dirty="0">
                <a:latin typeface="Helvetica" pitchFamily="2" charset="0"/>
              </a:rPr>
              <a:t>The design supports a smooth and error-free experience, making user interaction effortless.</a:t>
            </a:r>
          </a:p>
        </p:txBody>
      </p:sp>
    </p:spTree>
    <p:extLst>
      <p:ext uri="{BB962C8B-B14F-4D97-AF65-F5344CB8AC3E}">
        <p14:creationId xmlns:p14="http://schemas.microsoft.com/office/powerpoint/2010/main" val="2014584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WebChat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bCha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ebChat_NoFoo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ebChat_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986</Words>
  <Application>Microsoft Office PowerPoint</Application>
  <PresentationFormat>Widescreen</PresentationFormat>
  <Paragraphs>95</Paragraphs>
  <Slides>23</Slides>
  <Notes>0</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2" baseType="lpstr">
      <vt:lpstr>ABeeZee</vt:lpstr>
      <vt:lpstr>Arial</vt:lpstr>
      <vt:lpstr>Calibri</vt:lpstr>
      <vt:lpstr>Helvetica</vt:lpstr>
      <vt:lpstr>WebChat Cover</vt:lpstr>
      <vt:lpstr>WebChat</vt:lpstr>
      <vt:lpstr>WebChat_NoFooter</vt:lpstr>
      <vt:lpstr>WebChat_Blank</vt:lpstr>
      <vt:lpstr>Microsoft Word Document</vt:lpstr>
      <vt:lpstr>PowerPoint Presentation</vt:lpstr>
      <vt:lpstr>WEBCHAT</vt:lpstr>
      <vt:lpstr>Introduction</vt:lpstr>
      <vt:lpstr>Problem Statement</vt:lpstr>
      <vt:lpstr>Problem Statement</vt:lpstr>
      <vt:lpstr>Solution</vt:lpstr>
      <vt:lpstr>Solution</vt:lpstr>
      <vt:lpstr>Features</vt:lpstr>
      <vt:lpstr>Design</vt:lpstr>
      <vt:lpstr>Security</vt:lpstr>
      <vt:lpstr>Security</vt:lpstr>
      <vt:lpstr>Business Use</vt:lpstr>
      <vt:lpstr>Business Use</vt:lpstr>
      <vt:lpstr>Advantages</vt:lpstr>
      <vt:lpstr>Advantages</vt:lpstr>
      <vt:lpstr>Advantages</vt:lpstr>
      <vt:lpstr>Future Work</vt:lpstr>
      <vt:lpstr>Future Work</vt:lpstr>
      <vt:lpstr>Future Work</vt:lpstr>
      <vt:lpstr>Future Work</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BONAFIDE BOSS</dc:creator>
  <cp:lastModifiedBy>BONAFIDE BOSS</cp:lastModifiedBy>
  <cp:revision>93</cp:revision>
  <dcterms:created xsi:type="dcterms:W3CDTF">2022-12-25T02:35:38Z</dcterms:created>
  <dcterms:modified xsi:type="dcterms:W3CDTF">2023-02-08T22:11:26Z</dcterms:modified>
</cp:coreProperties>
</file>