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8288000" cy="10287000"/>
  <p:notesSz cx="6858000" cy="9144000"/>
  <p:embeddedFontLst>
    <p:embeddedFont>
      <p:font typeface="Mukta Mahee" panose="020B0604020202020204" charset="0"/>
      <p:regular r:id="rId10"/>
    </p:embeddedFont>
    <p:embeddedFont>
      <p:font typeface="Mukta Mahee Bold" panose="020B0604020202020204" charset="0"/>
      <p:regular r:id="rId11"/>
    </p:embeddedFont>
    <p:embeddedFont>
      <p:font typeface="Heebo Bold" panose="020B0604020202020204" charset="-79"/>
      <p:regular r:id="rId12"/>
    </p:embeddedFon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Heebo" panose="020B0604020202020204" charset="-79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46" d="100"/>
          <a:sy n="46" d="100"/>
        </p:scale>
        <p:origin x="21" y="-14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5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image" Target="../media/image4.sv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image" Target="../media/image6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79400" y="2188449"/>
            <a:ext cx="16834000" cy="4021851"/>
            <a:chOff x="0" y="0"/>
            <a:chExt cx="4433646" cy="105925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33646" cy="1059253"/>
            </a:xfrm>
            <a:custGeom>
              <a:avLst/>
              <a:gdLst/>
              <a:ahLst/>
              <a:cxnLst/>
              <a:rect l="l" t="t" r="r" b="b"/>
              <a:pathLst>
                <a:path w="4433646" h="1059253">
                  <a:moveTo>
                    <a:pt x="0" y="0"/>
                  </a:moveTo>
                  <a:lnTo>
                    <a:pt x="4433646" y="0"/>
                  </a:lnTo>
                  <a:lnTo>
                    <a:pt x="4433646" y="1059253"/>
                  </a:lnTo>
                  <a:lnTo>
                    <a:pt x="0" y="1059253"/>
                  </a:lnTo>
                  <a:close/>
                </a:path>
              </a:pathLst>
            </a:custGeom>
            <a:solidFill>
              <a:srgbClr val="87A3C4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4433646" cy="1068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727000" y="2036049"/>
            <a:ext cx="16834000" cy="4021851"/>
            <a:chOff x="0" y="0"/>
            <a:chExt cx="4433646" cy="1059253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433646" cy="1059253"/>
            </a:xfrm>
            <a:custGeom>
              <a:avLst/>
              <a:gdLst/>
              <a:ahLst/>
              <a:cxnLst/>
              <a:rect l="l" t="t" r="r" b="b"/>
              <a:pathLst>
                <a:path w="4433646" h="1059253">
                  <a:moveTo>
                    <a:pt x="0" y="0"/>
                  </a:moveTo>
                  <a:lnTo>
                    <a:pt x="4433646" y="0"/>
                  </a:lnTo>
                  <a:lnTo>
                    <a:pt x="4433646" y="1059253"/>
                  </a:lnTo>
                  <a:lnTo>
                    <a:pt x="0" y="1059253"/>
                  </a:lnTo>
                  <a:close/>
                </a:path>
              </a:pathLst>
            </a:custGeom>
            <a:solidFill>
              <a:srgbClr val="B7CADB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9525"/>
              <a:ext cx="4433646" cy="1068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1583762" y="2478760"/>
            <a:ext cx="15120477" cy="31076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60"/>
              </a:lnSpc>
            </a:pPr>
            <a:r>
              <a:rPr lang="en-US" sz="5900" b="1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IMPLEMENTASI SISTEM FUZZY LOGIC UNTUK EVALUASI KEPUASAN PELANGGAN RESTORAN</a:t>
            </a:r>
          </a:p>
        </p:txBody>
      </p:sp>
      <p:sp>
        <p:nvSpPr>
          <p:cNvPr id="9" name="Freeform 9"/>
          <p:cNvSpPr/>
          <p:nvPr/>
        </p:nvSpPr>
        <p:spPr>
          <a:xfrm>
            <a:off x="1028700" y="992665"/>
            <a:ext cx="747935" cy="747935"/>
          </a:xfrm>
          <a:custGeom>
            <a:avLst/>
            <a:gdLst/>
            <a:ahLst/>
            <a:cxnLst/>
            <a:rect l="l" t="t" r="r" b="b"/>
            <a:pathLst>
              <a:path w="747935" h="747935">
                <a:moveTo>
                  <a:pt x="0" y="0"/>
                </a:moveTo>
                <a:lnTo>
                  <a:pt x="747935" y="0"/>
                </a:lnTo>
                <a:lnTo>
                  <a:pt x="747935" y="747934"/>
                </a:lnTo>
                <a:lnTo>
                  <a:pt x="0" y="7479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784806" y="4051737"/>
            <a:ext cx="4538797" cy="4538797"/>
          </a:xfrm>
          <a:custGeom>
            <a:avLst/>
            <a:gdLst/>
            <a:ahLst/>
            <a:cxnLst/>
            <a:rect l="l" t="t" r="r" b="b"/>
            <a:pathLst>
              <a:path w="4538797" h="4538797">
                <a:moveTo>
                  <a:pt x="0" y="0"/>
                </a:moveTo>
                <a:lnTo>
                  <a:pt x="4538797" y="0"/>
                </a:lnTo>
                <a:lnTo>
                  <a:pt x="4538797" y="4538797"/>
                </a:lnTo>
                <a:lnTo>
                  <a:pt x="0" y="453879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1427502" y="8889689"/>
            <a:ext cx="1427502" cy="1397311"/>
          </a:xfrm>
          <a:custGeom>
            <a:avLst/>
            <a:gdLst/>
            <a:ahLst/>
            <a:cxnLst/>
            <a:rect l="l" t="t" r="r" b="b"/>
            <a:pathLst>
              <a:path w="1427502" h="1397311">
                <a:moveTo>
                  <a:pt x="0" y="0"/>
                </a:moveTo>
                <a:lnTo>
                  <a:pt x="1427503" y="0"/>
                </a:lnTo>
                <a:lnTo>
                  <a:pt x="1427503" y="1397311"/>
                </a:lnTo>
                <a:lnTo>
                  <a:pt x="0" y="13973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 l="-196617"/>
            </a:stretch>
          </a:blipFill>
        </p:spPr>
      </p:sp>
      <p:sp>
        <p:nvSpPr>
          <p:cNvPr id="12" name="Freeform 12"/>
          <p:cNvSpPr/>
          <p:nvPr/>
        </p:nvSpPr>
        <p:spPr>
          <a:xfrm>
            <a:off x="0" y="7492379"/>
            <a:ext cx="1427502" cy="1397311"/>
          </a:xfrm>
          <a:custGeom>
            <a:avLst/>
            <a:gdLst/>
            <a:ahLst/>
            <a:cxnLst/>
            <a:rect l="l" t="t" r="r" b="b"/>
            <a:pathLst>
              <a:path w="1427502" h="1397311">
                <a:moveTo>
                  <a:pt x="0" y="0"/>
                </a:moveTo>
                <a:lnTo>
                  <a:pt x="1427502" y="0"/>
                </a:lnTo>
                <a:lnTo>
                  <a:pt x="1427502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 l="-196617"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6412615" y="6362700"/>
            <a:ext cx="5462770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 b="1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IRFAN MULIA SILABAN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7144997" y="7204393"/>
            <a:ext cx="3998006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NIM : 221011401784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5182140" y="7904480"/>
            <a:ext cx="7923721" cy="5378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MATKUL : KECERDASAN BUATAN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9192" y="682974"/>
            <a:ext cx="691452" cy="691452"/>
          </a:xfrm>
          <a:custGeom>
            <a:avLst/>
            <a:gdLst/>
            <a:ahLst/>
            <a:cxnLst/>
            <a:rect l="l" t="t" r="r" b="b"/>
            <a:pathLst>
              <a:path w="691452" h="691452">
                <a:moveTo>
                  <a:pt x="0" y="0"/>
                </a:moveTo>
                <a:lnTo>
                  <a:pt x="691452" y="0"/>
                </a:lnTo>
                <a:lnTo>
                  <a:pt x="691452" y="691452"/>
                </a:lnTo>
                <a:lnTo>
                  <a:pt x="0" y="691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7050418" y="9049203"/>
            <a:ext cx="770523" cy="770523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82A8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492853" y="3742815"/>
            <a:ext cx="2687374" cy="341250"/>
            <a:chOff x="0" y="0"/>
            <a:chExt cx="707786" cy="898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07786" cy="89877"/>
            </a:xfrm>
            <a:custGeom>
              <a:avLst/>
              <a:gdLst/>
              <a:ahLst/>
              <a:cxnLst/>
              <a:rect l="l" t="t" r="r" b="b"/>
              <a:pathLst>
                <a:path w="707786" h="89877">
                  <a:moveTo>
                    <a:pt x="0" y="0"/>
                  </a:moveTo>
                  <a:lnTo>
                    <a:pt x="707786" y="0"/>
                  </a:lnTo>
                  <a:lnTo>
                    <a:pt x="707786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9525"/>
              <a:ext cx="707786" cy="994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0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492853" y="4669106"/>
            <a:ext cx="4264372" cy="341250"/>
            <a:chOff x="0" y="0"/>
            <a:chExt cx="1123127" cy="89877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123127" cy="89877"/>
            </a:xfrm>
            <a:custGeom>
              <a:avLst/>
              <a:gdLst/>
              <a:ahLst/>
              <a:cxnLst/>
              <a:rect l="l" t="t" r="r" b="b"/>
              <a:pathLst>
                <a:path w="1123127" h="89877">
                  <a:moveTo>
                    <a:pt x="0" y="0"/>
                  </a:moveTo>
                  <a:lnTo>
                    <a:pt x="1123127" y="0"/>
                  </a:lnTo>
                  <a:lnTo>
                    <a:pt x="1123127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1123127" cy="994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0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7600950" y="2310585"/>
            <a:ext cx="10687050" cy="5665830"/>
            <a:chOff x="0" y="0"/>
            <a:chExt cx="2814696" cy="149223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2814696" cy="1492235"/>
            </a:xfrm>
            <a:custGeom>
              <a:avLst/>
              <a:gdLst/>
              <a:ahLst/>
              <a:cxnLst/>
              <a:rect l="l" t="t" r="r" b="b"/>
              <a:pathLst>
                <a:path w="2814696" h="1492235">
                  <a:moveTo>
                    <a:pt x="0" y="0"/>
                  </a:moveTo>
                  <a:lnTo>
                    <a:pt x="2814696" y="0"/>
                  </a:lnTo>
                  <a:lnTo>
                    <a:pt x="2814696" y="1492235"/>
                  </a:lnTo>
                  <a:lnTo>
                    <a:pt x="0" y="1492235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2814696" cy="1501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0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>
            <a:off x="16590938" y="824541"/>
            <a:ext cx="3259524" cy="3259524"/>
          </a:xfrm>
          <a:custGeom>
            <a:avLst/>
            <a:gdLst/>
            <a:ahLst/>
            <a:cxnLst/>
            <a:rect l="l" t="t" r="r" b="b"/>
            <a:pathLst>
              <a:path w="3259524" h="3259524">
                <a:moveTo>
                  <a:pt x="0" y="0"/>
                </a:moveTo>
                <a:lnTo>
                  <a:pt x="3259523" y="0"/>
                </a:lnTo>
                <a:lnTo>
                  <a:pt x="3259523" y="3259524"/>
                </a:lnTo>
                <a:lnTo>
                  <a:pt x="0" y="32595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>
            <a:off x="3366729" y="7979936"/>
            <a:ext cx="4234221" cy="1397311"/>
          </a:xfrm>
          <a:custGeom>
            <a:avLst/>
            <a:gdLst/>
            <a:ahLst/>
            <a:cxnLst/>
            <a:rect l="l" t="t" r="r" b="b"/>
            <a:pathLst>
              <a:path w="4234221" h="1397311">
                <a:moveTo>
                  <a:pt x="0" y="0"/>
                </a:moveTo>
                <a:lnTo>
                  <a:pt x="4234221" y="0"/>
                </a:lnTo>
                <a:lnTo>
                  <a:pt x="4234221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Freeform 17"/>
          <p:cNvSpPr/>
          <p:nvPr/>
        </p:nvSpPr>
        <p:spPr>
          <a:xfrm>
            <a:off x="1939227" y="6575584"/>
            <a:ext cx="1427502" cy="1397311"/>
          </a:xfrm>
          <a:custGeom>
            <a:avLst/>
            <a:gdLst/>
            <a:ahLst/>
            <a:cxnLst/>
            <a:rect l="l" t="t" r="r" b="b"/>
            <a:pathLst>
              <a:path w="1427502" h="1397311">
                <a:moveTo>
                  <a:pt x="0" y="0"/>
                </a:moveTo>
                <a:lnTo>
                  <a:pt x="1427502" y="0"/>
                </a:lnTo>
                <a:lnTo>
                  <a:pt x="1427502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 l="-196617"/>
            </a:stretch>
          </a:blipFill>
        </p:spPr>
      </p:sp>
      <p:sp>
        <p:nvSpPr>
          <p:cNvPr id="18" name="TextBox 18"/>
          <p:cNvSpPr txBox="1"/>
          <p:nvPr/>
        </p:nvSpPr>
        <p:spPr>
          <a:xfrm>
            <a:off x="1492853" y="3664965"/>
            <a:ext cx="4470959" cy="838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00"/>
              </a:lnSpc>
            </a:pPr>
            <a:r>
              <a:rPr lang="en-US" sz="5500" b="1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Pendahuluan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8191389" y="2787303"/>
            <a:ext cx="9506172" cy="43794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40846" lvl="1" indent="-370423" algn="l">
              <a:lnSpc>
                <a:spcPts val="4804"/>
              </a:lnSpc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Sistem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evaluasi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kepuasan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pelanggan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restoran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menggunakan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logika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fuzzy</a:t>
            </a:r>
          </a:p>
          <a:p>
            <a:pPr marL="740846" lvl="1" indent="-370423" algn="l">
              <a:lnSpc>
                <a:spcPts val="4804"/>
              </a:lnSpc>
              <a:buAutoNum type="arabicPeriod"/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Menggunakan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library:</a:t>
            </a:r>
          </a:p>
          <a:p>
            <a:pPr marL="740846" lvl="1" indent="-370423" algn="l">
              <a:lnSpc>
                <a:spcPts val="4804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NumPy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untuk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operasi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numerik</a:t>
            </a:r>
            <a:endParaRPr lang="en-US" sz="2400" dirty="0">
              <a:solidFill>
                <a:srgbClr val="000000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marL="740846" lvl="1" indent="-370423" algn="l">
              <a:lnSpc>
                <a:spcPts val="4804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scikit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-fuzzy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untuk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implementasi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fuzzy logic</a:t>
            </a:r>
          </a:p>
          <a:p>
            <a:pPr algn="l">
              <a:lnSpc>
                <a:spcPts val="5254"/>
              </a:lnSpc>
            </a:pPr>
            <a:endParaRPr lang="en-US" sz="2400" dirty="0">
              <a:solidFill>
                <a:srgbClr val="000000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algn="l">
              <a:lnSpc>
                <a:spcPts val="4804"/>
              </a:lnSpc>
            </a:pPr>
            <a:endParaRPr lang="en-US" sz="2400" dirty="0">
              <a:solidFill>
                <a:srgbClr val="000000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17033176" y="9199514"/>
            <a:ext cx="805006" cy="4222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0"/>
              </a:lnSpc>
            </a:pPr>
            <a:r>
              <a:rPr lang="en-US" sz="2500" b="1">
                <a:solidFill>
                  <a:srgbClr val="FFFFFF"/>
                </a:solidFill>
                <a:latin typeface="Heebo Bold"/>
                <a:ea typeface="Heebo Bold"/>
                <a:cs typeface="Heebo Bold"/>
                <a:sym typeface="Heebo Bold"/>
              </a:rPr>
              <a:t>02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92853" y="3718479"/>
            <a:ext cx="4918236" cy="341250"/>
            <a:chOff x="0" y="0"/>
            <a:chExt cx="1295338" cy="898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5338" cy="89877"/>
            </a:xfrm>
            <a:custGeom>
              <a:avLst/>
              <a:gdLst/>
              <a:ahLst/>
              <a:cxnLst/>
              <a:rect l="l" t="t" r="r" b="b"/>
              <a:pathLst>
                <a:path w="1295338" h="89877">
                  <a:moveTo>
                    <a:pt x="0" y="0"/>
                  </a:moveTo>
                  <a:lnTo>
                    <a:pt x="1295338" y="0"/>
                  </a:lnTo>
                  <a:lnTo>
                    <a:pt x="1295338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1295338" cy="994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74918" y="3623229"/>
            <a:ext cx="6590758" cy="17399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Variabel dan Universe of Discourse</a:t>
            </a:r>
          </a:p>
        </p:txBody>
      </p:sp>
      <p:sp>
        <p:nvSpPr>
          <p:cNvPr id="6" name="Freeform 6"/>
          <p:cNvSpPr/>
          <p:nvPr/>
        </p:nvSpPr>
        <p:spPr>
          <a:xfrm>
            <a:off x="629192" y="682974"/>
            <a:ext cx="691452" cy="691452"/>
          </a:xfrm>
          <a:custGeom>
            <a:avLst/>
            <a:gdLst/>
            <a:ahLst/>
            <a:cxnLst/>
            <a:rect l="l" t="t" r="r" b="b"/>
            <a:pathLst>
              <a:path w="691452" h="691452">
                <a:moveTo>
                  <a:pt x="0" y="0"/>
                </a:moveTo>
                <a:lnTo>
                  <a:pt x="691452" y="0"/>
                </a:lnTo>
                <a:lnTo>
                  <a:pt x="691452" y="691452"/>
                </a:lnTo>
                <a:lnTo>
                  <a:pt x="0" y="691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7050418" y="9049203"/>
            <a:ext cx="770523" cy="77052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82A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600950" y="2686563"/>
            <a:ext cx="10687050" cy="5665830"/>
            <a:chOff x="0" y="0"/>
            <a:chExt cx="2814696" cy="14922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14696" cy="1492235"/>
            </a:xfrm>
            <a:custGeom>
              <a:avLst/>
              <a:gdLst/>
              <a:ahLst/>
              <a:cxnLst/>
              <a:rect l="l" t="t" r="r" b="b"/>
              <a:pathLst>
                <a:path w="2814696" h="1492235">
                  <a:moveTo>
                    <a:pt x="0" y="0"/>
                  </a:moveTo>
                  <a:lnTo>
                    <a:pt x="2814696" y="0"/>
                  </a:lnTo>
                  <a:lnTo>
                    <a:pt x="2814696" y="1492235"/>
                  </a:lnTo>
                  <a:lnTo>
                    <a:pt x="0" y="1492235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2814696" cy="1501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3366729" y="7979936"/>
            <a:ext cx="4234221" cy="1397311"/>
          </a:xfrm>
          <a:custGeom>
            <a:avLst/>
            <a:gdLst/>
            <a:ahLst/>
            <a:cxnLst/>
            <a:rect l="l" t="t" r="r" b="b"/>
            <a:pathLst>
              <a:path w="4234221" h="1397311">
                <a:moveTo>
                  <a:pt x="0" y="0"/>
                </a:moveTo>
                <a:lnTo>
                  <a:pt x="4234221" y="0"/>
                </a:lnTo>
                <a:lnTo>
                  <a:pt x="4234221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939227" y="6575584"/>
            <a:ext cx="1427502" cy="1397311"/>
          </a:xfrm>
          <a:custGeom>
            <a:avLst/>
            <a:gdLst/>
            <a:ahLst/>
            <a:cxnLst/>
            <a:rect l="l" t="t" r="r" b="b"/>
            <a:pathLst>
              <a:path w="1427502" h="1397311">
                <a:moveTo>
                  <a:pt x="0" y="0"/>
                </a:moveTo>
                <a:lnTo>
                  <a:pt x="1427502" y="0"/>
                </a:lnTo>
                <a:lnTo>
                  <a:pt x="1427502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l="-196617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8500918" y="2477331"/>
            <a:ext cx="8157321" cy="3901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40"/>
              </a:lnSpc>
            </a:pP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   input Variables:</a:t>
            </a:r>
          </a:p>
          <a:p>
            <a:pPr marL="684797" lvl="1" indent="-342399" algn="l">
              <a:lnSpc>
                <a:spcPts val="444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Kecepatan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Pelayanan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(0-10)</a:t>
            </a:r>
          </a:p>
          <a:p>
            <a:pPr marL="684797" lvl="1" indent="-342399" algn="l">
              <a:lnSpc>
                <a:spcPts val="444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Kualitas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Makanan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(0-10)</a:t>
            </a:r>
          </a:p>
          <a:p>
            <a:pPr marL="684797" lvl="1" indent="-342399" algn="l">
              <a:lnSpc>
                <a:spcPts val="444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Suasana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Restoran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(0-10)</a:t>
            </a:r>
          </a:p>
          <a:p>
            <a:pPr algn="l">
              <a:lnSpc>
                <a:spcPts val="4440"/>
              </a:lnSpc>
            </a:pP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Output Variable:</a:t>
            </a:r>
          </a:p>
          <a:p>
            <a:pPr marL="684797" lvl="1" indent="-342399" algn="l">
              <a:lnSpc>
                <a:spcPts val="4440"/>
              </a:lnSpc>
              <a:buFont typeface="Arial"/>
              <a:buChar char="•"/>
            </a:pP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Tingkat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Kebahagiaan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(0-10)</a:t>
            </a:r>
          </a:p>
          <a:p>
            <a:pPr algn="l">
              <a:lnSpc>
                <a:spcPts val="4440"/>
              </a:lnSpc>
            </a:pPr>
            <a:endParaRPr lang="en-US" sz="2400" dirty="0">
              <a:solidFill>
                <a:srgbClr val="000000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8518159" y="6143304"/>
            <a:ext cx="8532258" cy="23083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kecepatan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np.arange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(0, 11, 1)</a:t>
            </a:r>
          </a:p>
          <a:p>
            <a:pPr algn="l">
              <a:lnSpc>
                <a:spcPts val="4480"/>
              </a:lnSpc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kualitas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np.arange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(0, 11, 1)</a:t>
            </a:r>
          </a:p>
          <a:p>
            <a:pPr algn="l">
              <a:lnSpc>
                <a:spcPts val="4480"/>
              </a:lnSpc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suasana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np.arange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(0, 11, 1)</a:t>
            </a:r>
          </a:p>
          <a:p>
            <a:pPr algn="l">
              <a:lnSpc>
                <a:spcPts val="4480"/>
              </a:lnSpc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kebahagiaan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=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np.arange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(0, 11, 1)</a:t>
            </a:r>
          </a:p>
        </p:txBody>
      </p:sp>
      <p:sp>
        <p:nvSpPr>
          <p:cNvPr id="17" name="Freeform 17"/>
          <p:cNvSpPr/>
          <p:nvPr/>
        </p:nvSpPr>
        <p:spPr>
          <a:xfrm>
            <a:off x="16658238" y="487008"/>
            <a:ext cx="3259524" cy="3259524"/>
          </a:xfrm>
          <a:custGeom>
            <a:avLst/>
            <a:gdLst/>
            <a:ahLst/>
            <a:cxnLst/>
            <a:rect l="l" t="t" r="r" b="b"/>
            <a:pathLst>
              <a:path w="3259524" h="3259524">
                <a:moveTo>
                  <a:pt x="0" y="0"/>
                </a:moveTo>
                <a:lnTo>
                  <a:pt x="3259524" y="0"/>
                </a:lnTo>
                <a:lnTo>
                  <a:pt x="3259524" y="3259524"/>
                </a:lnTo>
                <a:lnTo>
                  <a:pt x="0" y="32595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92853" y="3718479"/>
            <a:ext cx="4918236" cy="341250"/>
            <a:chOff x="0" y="0"/>
            <a:chExt cx="1295338" cy="898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5338" cy="89877"/>
            </a:xfrm>
            <a:custGeom>
              <a:avLst/>
              <a:gdLst/>
              <a:ahLst/>
              <a:cxnLst/>
              <a:rect l="l" t="t" r="r" b="b"/>
              <a:pathLst>
                <a:path w="1295338" h="89877">
                  <a:moveTo>
                    <a:pt x="0" y="0"/>
                  </a:moveTo>
                  <a:lnTo>
                    <a:pt x="1295338" y="0"/>
                  </a:lnTo>
                  <a:lnTo>
                    <a:pt x="1295338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1295338" cy="994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74918" y="3793854"/>
            <a:ext cx="6590758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Fungsi Keanggotaan</a:t>
            </a:r>
          </a:p>
        </p:txBody>
      </p:sp>
      <p:sp>
        <p:nvSpPr>
          <p:cNvPr id="6" name="Freeform 6"/>
          <p:cNvSpPr/>
          <p:nvPr/>
        </p:nvSpPr>
        <p:spPr>
          <a:xfrm>
            <a:off x="629192" y="682974"/>
            <a:ext cx="691452" cy="691452"/>
          </a:xfrm>
          <a:custGeom>
            <a:avLst/>
            <a:gdLst/>
            <a:ahLst/>
            <a:cxnLst/>
            <a:rect l="l" t="t" r="r" b="b"/>
            <a:pathLst>
              <a:path w="691452" h="691452">
                <a:moveTo>
                  <a:pt x="0" y="0"/>
                </a:moveTo>
                <a:lnTo>
                  <a:pt x="691452" y="0"/>
                </a:lnTo>
                <a:lnTo>
                  <a:pt x="691452" y="691452"/>
                </a:lnTo>
                <a:lnTo>
                  <a:pt x="0" y="691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7050418" y="9049203"/>
            <a:ext cx="770523" cy="77052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82A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565676" y="1665310"/>
            <a:ext cx="10687050" cy="5665830"/>
            <a:chOff x="0" y="0"/>
            <a:chExt cx="2814696" cy="14922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14696" cy="1492235"/>
            </a:xfrm>
            <a:custGeom>
              <a:avLst/>
              <a:gdLst/>
              <a:ahLst/>
              <a:cxnLst/>
              <a:rect l="l" t="t" r="r" b="b"/>
              <a:pathLst>
                <a:path w="2814696" h="1492235">
                  <a:moveTo>
                    <a:pt x="0" y="0"/>
                  </a:moveTo>
                  <a:lnTo>
                    <a:pt x="2814696" y="0"/>
                  </a:lnTo>
                  <a:lnTo>
                    <a:pt x="2814696" y="1492235"/>
                  </a:lnTo>
                  <a:lnTo>
                    <a:pt x="0" y="1492235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2814696" cy="1501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3366729" y="7979936"/>
            <a:ext cx="4234221" cy="1397311"/>
          </a:xfrm>
          <a:custGeom>
            <a:avLst/>
            <a:gdLst/>
            <a:ahLst/>
            <a:cxnLst/>
            <a:rect l="l" t="t" r="r" b="b"/>
            <a:pathLst>
              <a:path w="4234221" h="1397311">
                <a:moveTo>
                  <a:pt x="0" y="0"/>
                </a:moveTo>
                <a:lnTo>
                  <a:pt x="4234221" y="0"/>
                </a:lnTo>
                <a:lnTo>
                  <a:pt x="4234221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939227" y="6575584"/>
            <a:ext cx="1427502" cy="1397311"/>
          </a:xfrm>
          <a:custGeom>
            <a:avLst/>
            <a:gdLst/>
            <a:ahLst/>
            <a:cxnLst/>
            <a:rect l="l" t="t" r="r" b="b"/>
            <a:pathLst>
              <a:path w="1427502" h="1397311">
                <a:moveTo>
                  <a:pt x="0" y="0"/>
                </a:moveTo>
                <a:lnTo>
                  <a:pt x="1427502" y="0"/>
                </a:lnTo>
                <a:lnTo>
                  <a:pt x="1427502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l="-196617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8117926" y="1914185"/>
            <a:ext cx="10687050" cy="57973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40"/>
              </a:lnSpc>
            </a:pP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Kecepatan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Pelayanan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:</a:t>
            </a:r>
          </a:p>
          <a:p>
            <a:pPr marL="684797" lvl="1" indent="-342399" algn="l">
              <a:lnSpc>
                <a:spcPts val="444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Lambat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: [0, 0, 5]</a:t>
            </a:r>
          </a:p>
          <a:p>
            <a:pPr marL="684797" lvl="1" indent="-342399" algn="l">
              <a:lnSpc>
                <a:spcPts val="444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Sedang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: [0, 5, 10]</a:t>
            </a:r>
          </a:p>
          <a:p>
            <a:pPr marL="684797" lvl="1" indent="-342399" algn="l">
              <a:lnSpc>
                <a:spcPts val="444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Cepat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: [5, 10, 10]</a:t>
            </a:r>
          </a:p>
          <a:p>
            <a:pPr algn="l">
              <a:lnSpc>
                <a:spcPts val="4440"/>
              </a:lnSpc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Kualitas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Makanan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:</a:t>
            </a:r>
          </a:p>
          <a:p>
            <a:pPr marL="684797" lvl="1" indent="-342399" algn="l">
              <a:lnSpc>
                <a:spcPts val="444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Buruk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: [0, 0, 5]</a:t>
            </a:r>
          </a:p>
          <a:p>
            <a:pPr marL="684797" lvl="1" indent="-342399" algn="l">
              <a:lnSpc>
                <a:spcPts val="444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Cukup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: [0, 5, 10]</a:t>
            </a:r>
          </a:p>
          <a:p>
            <a:pPr marL="684797" lvl="1" indent="-342399" algn="l">
              <a:lnSpc>
                <a:spcPts val="444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Baik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: [5, 10, 10]</a:t>
            </a:r>
          </a:p>
          <a:p>
            <a:pPr algn="l">
              <a:lnSpc>
                <a:spcPts val="4300"/>
              </a:lnSpc>
            </a:pPr>
            <a:endParaRPr lang="en-US" sz="2400" dirty="0">
              <a:solidFill>
                <a:srgbClr val="000000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algn="l">
              <a:lnSpc>
                <a:spcPts val="4440"/>
              </a:lnSpc>
            </a:pPr>
            <a:endParaRPr lang="en-US" sz="2400" dirty="0">
              <a:solidFill>
                <a:srgbClr val="000000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2090505" y="1914185"/>
            <a:ext cx="4970645" cy="5168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Normal: [5, 8, 10]</a:t>
            </a:r>
          </a:p>
          <a:p>
            <a:pPr algn="l">
              <a:lnSpc>
                <a:spcPts val="448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Suasana</a:t>
            </a:r>
            <a:r>
              <a:rPr lang="en-US" sz="2400" dirty="0" smtClean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Restoran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: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Jelek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: [0, 0, 5]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Nyaman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: [0, 5, 10]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Sangat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Nyaman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: [5, 10, 10]</a:t>
            </a:r>
          </a:p>
          <a:p>
            <a:pPr algn="l">
              <a:lnSpc>
                <a:spcPts val="4480"/>
              </a:lnSpc>
            </a:pP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Tingkat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Kebahagiaan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: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Tidak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Bahagia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: [0, 0, 5]</a:t>
            </a: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2400" dirty="0" err="1" smtClean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Bahagia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: [8, 10, 10]</a:t>
            </a:r>
          </a:p>
          <a:p>
            <a:pPr algn="l">
              <a:lnSpc>
                <a:spcPts val="4340"/>
              </a:lnSpc>
            </a:pPr>
            <a:endParaRPr lang="en-US" sz="2400" dirty="0">
              <a:solidFill>
                <a:srgbClr val="000000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17" name="Freeform 17"/>
          <p:cNvSpPr/>
          <p:nvPr/>
        </p:nvSpPr>
        <p:spPr>
          <a:xfrm>
            <a:off x="16658238" y="487008"/>
            <a:ext cx="3259524" cy="3259524"/>
          </a:xfrm>
          <a:custGeom>
            <a:avLst/>
            <a:gdLst/>
            <a:ahLst/>
            <a:cxnLst/>
            <a:rect l="l" t="t" r="r" b="b"/>
            <a:pathLst>
              <a:path w="3259524" h="3259524">
                <a:moveTo>
                  <a:pt x="0" y="0"/>
                </a:moveTo>
                <a:lnTo>
                  <a:pt x="3259524" y="0"/>
                </a:lnTo>
                <a:lnTo>
                  <a:pt x="3259524" y="3259524"/>
                </a:lnTo>
                <a:lnTo>
                  <a:pt x="0" y="32595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92853" y="3718479"/>
            <a:ext cx="4918236" cy="341250"/>
            <a:chOff x="0" y="0"/>
            <a:chExt cx="1295338" cy="898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5338" cy="89877"/>
            </a:xfrm>
            <a:custGeom>
              <a:avLst/>
              <a:gdLst/>
              <a:ahLst/>
              <a:cxnLst/>
              <a:rect l="l" t="t" r="r" b="b"/>
              <a:pathLst>
                <a:path w="1295338" h="89877">
                  <a:moveTo>
                    <a:pt x="0" y="0"/>
                  </a:moveTo>
                  <a:lnTo>
                    <a:pt x="1295338" y="0"/>
                  </a:lnTo>
                  <a:lnTo>
                    <a:pt x="1295338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1295338" cy="994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74918" y="3793854"/>
            <a:ext cx="6590758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 Aturan Fuzzy</a:t>
            </a:r>
          </a:p>
        </p:txBody>
      </p:sp>
      <p:sp>
        <p:nvSpPr>
          <p:cNvPr id="6" name="Freeform 6"/>
          <p:cNvSpPr/>
          <p:nvPr/>
        </p:nvSpPr>
        <p:spPr>
          <a:xfrm>
            <a:off x="629192" y="682974"/>
            <a:ext cx="691452" cy="691452"/>
          </a:xfrm>
          <a:custGeom>
            <a:avLst/>
            <a:gdLst/>
            <a:ahLst/>
            <a:cxnLst/>
            <a:rect l="l" t="t" r="r" b="b"/>
            <a:pathLst>
              <a:path w="691452" h="691452">
                <a:moveTo>
                  <a:pt x="0" y="0"/>
                </a:moveTo>
                <a:lnTo>
                  <a:pt x="691452" y="0"/>
                </a:lnTo>
                <a:lnTo>
                  <a:pt x="691452" y="691452"/>
                </a:lnTo>
                <a:lnTo>
                  <a:pt x="0" y="691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7050418" y="9049203"/>
            <a:ext cx="770523" cy="77052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82A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600950" y="2310585"/>
            <a:ext cx="10687050" cy="5665830"/>
            <a:chOff x="0" y="0"/>
            <a:chExt cx="2814696" cy="14922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14696" cy="1492235"/>
            </a:xfrm>
            <a:custGeom>
              <a:avLst/>
              <a:gdLst/>
              <a:ahLst/>
              <a:cxnLst/>
              <a:rect l="l" t="t" r="r" b="b"/>
              <a:pathLst>
                <a:path w="2814696" h="1492235">
                  <a:moveTo>
                    <a:pt x="0" y="0"/>
                  </a:moveTo>
                  <a:lnTo>
                    <a:pt x="2814696" y="0"/>
                  </a:lnTo>
                  <a:lnTo>
                    <a:pt x="2814696" y="1492235"/>
                  </a:lnTo>
                  <a:lnTo>
                    <a:pt x="0" y="1492235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2814696" cy="1501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3366729" y="7979936"/>
            <a:ext cx="4234221" cy="1397311"/>
          </a:xfrm>
          <a:custGeom>
            <a:avLst/>
            <a:gdLst/>
            <a:ahLst/>
            <a:cxnLst/>
            <a:rect l="l" t="t" r="r" b="b"/>
            <a:pathLst>
              <a:path w="4234221" h="1397311">
                <a:moveTo>
                  <a:pt x="0" y="0"/>
                </a:moveTo>
                <a:lnTo>
                  <a:pt x="4234221" y="0"/>
                </a:lnTo>
                <a:lnTo>
                  <a:pt x="4234221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939227" y="6575584"/>
            <a:ext cx="1427502" cy="1397311"/>
          </a:xfrm>
          <a:custGeom>
            <a:avLst/>
            <a:gdLst/>
            <a:ahLst/>
            <a:cxnLst/>
            <a:rect l="l" t="t" r="r" b="b"/>
            <a:pathLst>
              <a:path w="1427502" h="1397311">
                <a:moveTo>
                  <a:pt x="0" y="0"/>
                </a:moveTo>
                <a:lnTo>
                  <a:pt x="1427502" y="0"/>
                </a:lnTo>
                <a:lnTo>
                  <a:pt x="1427502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l="-196617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9144000" y="5613954"/>
            <a:ext cx="8532258" cy="32359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40"/>
              </a:lnSpc>
            </a:pP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Ru</a:t>
            </a:r>
            <a:r>
              <a:rPr lang="en-US" sz="2400" b="1" dirty="0">
                <a:solidFill>
                  <a:srgbClr val="000000"/>
                </a:solidFill>
                <a:latin typeface="Mukta Mahee Bold"/>
                <a:ea typeface="Mukta Mahee Bold"/>
                <a:cs typeface="Mukta Mahee Bold"/>
                <a:sym typeface="Mukta Mahee Bold"/>
              </a:rPr>
              <a:t>le 2: </a:t>
            </a:r>
            <a:r>
              <a:rPr lang="en-US" sz="2400" b="1" dirty="0" err="1">
                <a:solidFill>
                  <a:srgbClr val="000000"/>
                </a:solidFill>
                <a:latin typeface="Mukta Mahee Bold"/>
                <a:ea typeface="Mukta Mahee Bold"/>
                <a:cs typeface="Mukta Mahee Bold"/>
                <a:sym typeface="Mukta Mahee Bold"/>
              </a:rPr>
              <a:t>Kondisi</a:t>
            </a:r>
            <a:r>
              <a:rPr lang="en-US" sz="2400" b="1" dirty="0">
                <a:solidFill>
                  <a:srgbClr val="000000"/>
                </a:solidFill>
                <a:latin typeface="Mukta Mahee Bold"/>
                <a:ea typeface="Mukta Mahee Bold"/>
                <a:cs typeface="Mukta Mahee Bold"/>
                <a:sym typeface="Mukta Mahee Bold"/>
              </a:rPr>
              <a:t> Normal</a:t>
            </a:r>
          </a:p>
          <a:p>
            <a:pPr algn="l">
              <a:lnSpc>
                <a:spcPts val="4340"/>
              </a:lnSpc>
            </a:pP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IF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kecepatan_pelayanan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is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sedang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AND </a:t>
            </a:r>
          </a:p>
          <a:p>
            <a:pPr algn="l">
              <a:lnSpc>
                <a:spcPts val="4340"/>
              </a:lnSpc>
            </a:pP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kualitas_makanan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is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cukup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AND </a:t>
            </a:r>
          </a:p>
          <a:p>
            <a:pPr algn="l">
              <a:lnSpc>
                <a:spcPts val="4340"/>
              </a:lnSpc>
            </a:pP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suasana_restoran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is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nyaman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</a:p>
          <a:p>
            <a:pPr algn="l">
              <a:lnSpc>
                <a:spcPts val="4340"/>
              </a:lnSpc>
            </a:pP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THEN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tingkat_kebahagiaan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is normal</a:t>
            </a:r>
          </a:p>
          <a:p>
            <a:pPr algn="l">
              <a:lnSpc>
                <a:spcPts val="4340"/>
              </a:lnSpc>
            </a:pPr>
            <a:endParaRPr lang="en-US" sz="2400" dirty="0">
              <a:solidFill>
                <a:srgbClr val="000000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6658238" y="487008"/>
            <a:ext cx="3259524" cy="3259524"/>
          </a:xfrm>
          <a:custGeom>
            <a:avLst/>
            <a:gdLst/>
            <a:ahLst/>
            <a:cxnLst/>
            <a:rect l="l" t="t" r="r" b="b"/>
            <a:pathLst>
              <a:path w="3259524" h="3259524">
                <a:moveTo>
                  <a:pt x="0" y="0"/>
                </a:moveTo>
                <a:lnTo>
                  <a:pt x="3259524" y="0"/>
                </a:lnTo>
                <a:lnTo>
                  <a:pt x="3259524" y="3259524"/>
                </a:lnTo>
                <a:lnTo>
                  <a:pt x="0" y="32595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6363368" y="2884979"/>
            <a:ext cx="10687050" cy="25135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8"/>
              </a:lnSpc>
              <a:spcBef>
                <a:spcPct val="0"/>
              </a:spcBef>
            </a:pPr>
            <a:r>
              <a:rPr lang="en-US" sz="2400" b="1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Rule 1: </a:t>
            </a:r>
            <a:r>
              <a:rPr lang="en-US" sz="2400" b="1" dirty="0" err="1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Kondisi</a:t>
            </a:r>
            <a:r>
              <a:rPr lang="en-US" sz="2400" b="1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 Optimal</a:t>
            </a:r>
          </a:p>
          <a:p>
            <a:pPr algn="ctr">
              <a:lnSpc>
                <a:spcPts val="3348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IF </a:t>
            </a:r>
            <a:r>
              <a:rPr lang="en-US" sz="2400" dirty="0" err="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kecepatan_pelayanan</a:t>
            </a: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is </a:t>
            </a:r>
            <a:r>
              <a:rPr lang="en-US" sz="2400" dirty="0" err="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cepat</a:t>
            </a: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AND </a:t>
            </a:r>
          </a:p>
          <a:p>
            <a:pPr algn="ctr">
              <a:lnSpc>
                <a:spcPts val="3348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kualitas_makanan</a:t>
            </a: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is </a:t>
            </a:r>
            <a:r>
              <a:rPr lang="en-US" sz="2400" dirty="0" err="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baik</a:t>
            </a: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AND </a:t>
            </a:r>
          </a:p>
          <a:p>
            <a:pPr algn="ctr">
              <a:lnSpc>
                <a:spcPts val="3348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suasana_restoran</a:t>
            </a: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is </a:t>
            </a:r>
            <a:r>
              <a:rPr lang="en-US" sz="2400" dirty="0" err="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sangat_nyaman</a:t>
            </a: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</a:p>
          <a:p>
            <a:pPr algn="ctr">
              <a:lnSpc>
                <a:spcPts val="3348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THEN </a:t>
            </a:r>
            <a:r>
              <a:rPr lang="en-US" sz="2400" dirty="0" err="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tingkat_kebahagiaan</a:t>
            </a: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is </a:t>
            </a:r>
            <a:r>
              <a:rPr lang="en-US" sz="2400" dirty="0" err="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bahagia</a:t>
            </a:r>
            <a:endParaRPr lang="en-US" sz="2400" dirty="0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  <a:p>
            <a:pPr algn="ctr">
              <a:lnSpc>
                <a:spcPts val="3100"/>
              </a:lnSpc>
              <a:spcBef>
                <a:spcPct val="0"/>
              </a:spcBef>
            </a:pPr>
            <a:endParaRPr lang="en-US" sz="2400" dirty="0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92853" y="3718479"/>
            <a:ext cx="4918236" cy="341250"/>
            <a:chOff x="0" y="0"/>
            <a:chExt cx="1295338" cy="898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5338" cy="89877"/>
            </a:xfrm>
            <a:custGeom>
              <a:avLst/>
              <a:gdLst/>
              <a:ahLst/>
              <a:cxnLst/>
              <a:rect l="l" t="t" r="r" b="b"/>
              <a:pathLst>
                <a:path w="1295338" h="89877">
                  <a:moveTo>
                    <a:pt x="0" y="0"/>
                  </a:moveTo>
                  <a:lnTo>
                    <a:pt x="1295338" y="0"/>
                  </a:lnTo>
                  <a:lnTo>
                    <a:pt x="1295338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1295338" cy="994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74918" y="3793854"/>
            <a:ext cx="6590758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 Aturan Fuzzy</a:t>
            </a:r>
          </a:p>
        </p:txBody>
      </p:sp>
      <p:sp>
        <p:nvSpPr>
          <p:cNvPr id="6" name="Freeform 6"/>
          <p:cNvSpPr/>
          <p:nvPr/>
        </p:nvSpPr>
        <p:spPr>
          <a:xfrm>
            <a:off x="629192" y="682974"/>
            <a:ext cx="691452" cy="691452"/>
          </a:xfrm>
          <a:custGeom>
            <a:avLst/>
            <a:gdLst/>
            <a:ahLst/>
            <a:cxnLst/>
            <a:rect l="l" t="t" r="r" b="b"/>
            <a:pathLst>
              <a:path w="691452" h="691452">
                <a:moveTo>
                  <a:pt x="0" y="0"/>
                </a:moveTo>
                <a:lnTo>
                  <a:pt x="691452" y="0"/>
                </a:lnTo>
                <a:lnTo>
                  <a:pt x="691452" y="691452"/>
                </a:lnTo>
                <a:lnTo>
                  <a:pt x="0" y="691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7050418" y="9049203"/>
            <a:ext cx="770523" cy="77052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82A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133890" y="2143373"/>
            <a:ext cx="10687050" cy="5665830"/>
            <a:chOff x="0" y="0"/>
            <a:chExt cx="2814696" cy="14922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14696" cy="1492235"/>
            </a:xfrm>
            <a:custGeom>
              <a:avLst/>
              <a:gdLst/>
              <a:ahLst/>
              <a:cxnLst/>
              <a:rect l="l" t="t" r="r" b="b"/>
              <a:pathLst>
                <a:path w="2814696" h="1492235">
                  <a:moveTo>
                    <a:pt x="0" y="0"/>
                  </a:moveTo>
                  <a:lnTo>
                    <a:pt x="2814696" y="0"/>
                  </a:lnTo>
                  <a:lnTo>
                    <a:pt x="2814696" y="1492235"/>
                  </a:lnTo>
                  <a:lnTo>
                    <a:pt x="0" y="1492235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2814696" cy="1501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3366729" y="7979936"/>
            <a:ext cx="4234221" cy="1397311"/>
          </a:xfrm>
          <a:custGeom>
            <a:avLst/>
            <a:gdLst/>
            <a:ahLst/>
            <a:cxnLst/>
            <a:rect l="l" t="t" r="r" b="b"/>
            <a:pathLst>
              <a:path w="4234221" h="1397311">
                <a:moveTo>
                  <a:pt x="0" y="0"/>
                </a:moveTo>
                <a:lnTo>
                  <a:pt x="4234221" y="0"/>
                </a:lnTo>
                <a:lnTo>
                  <a:pt x="4234221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939227" y="6575584"/>
            <a:ext cx="1427502" cy="1397311"/>
          </a:xfrm>
          <a:custGeom>
            <a:avLst/>
            <a:gdLst/>
            <a:ahLst/>
            <a:cxnLst/>
            <a:rect l="l" t="t" r="r" b="b"/>
            <a:pathLst>
              <a:path w="1427502" h="1397311">
                <a:moveTo>
                  <a:pt x="0" y="0"/>
                </a:moveTo>
                <a:lnTo>
                  <a:pt x="1427502" y="0"/>
                </a:lnTo>
                <a:lnTo>
                  <a:pt x="1427502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l="-196617"/>
            </a:stretch>
          </a:blipFill>
        </p:spPr>
      </p:sp>
      <p:sp>
        <p:nvSpPr>
          <p:cNvPr id="15" name="Freeform 15"/>
          <p:cNvSpPr/>
          <p:nvPr/>
        </p:nvSpPr>
        <p:spPr>
          <a:xfrm>
            <a:off x="16658238" y="487008"/>
            <a:ext cx="3259524" cy="3259524"/>
          </a:xfrm>
          <a:custGeom>
            <a:avLst/>
            <a:gdLst/>
            <a:ahLst/>
            <a:cxnLst/>
            <a:rect l="l" t="t" r="r" b="b"/>
            <a:pathLst>
              <a:path w="3259524" h="3259524">
                <a:moveTo>
                  <a:pt x="0" y="0"/>
                </a:moveTo>
                <a:lnTo>
                  <a:pt x="3259524" y="0"/>
                </a:lnTo>
                <a:lnTo>
                  <a:pt x="3259524" y="3259524"/>
                </a:lnTo>
                <a:lnTo>
                  <a:pt x="0" y="32595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6" name="TextBox 16"/>
          <p:cNvSpPr txBox="1"/>
          <p:nvPr/>
        </p:nvSpPr>
        <p:spPr>
          <a:xfrm>
            <a:off x="6363368" y="2884979"/>
            <a:ext cx="10687050" cy="21159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8"/>
              </a:lnSpc>
            </a:pPr>
            <a:r>
              <a:rPr lang="en-US" sz="2400" b="1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Rule 3: </a:t>
            </a:r>
            <a:r>
              <a:rPr lang="en-US" sz="2400" b="1" dirty="0" err="1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Kondisi</a:t>
            </a:r>
            <a:r>
              <a:rPr lang="en-US" sz="2400" b="1" dirty="0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 </a:t>
            </a:r>
            <a:r>
              <a:rPr lang="en-US" sz="2400" b="1" dirty="0" err="1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Buruk</a:t>
            </a:r>
            <a:endParaRPr lang="en-US" sz="2400" b="1" dirty="0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  <a:p>
            <a:pPr algn="ctr">
              <a:lnSpc>
                <a:spcPts val="3348"/>
              </a:lnSpc>
            </a:pP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IF </a:t>
            </a:r>
            <a:r>
              <a:rPr lang="en-US" sz="2400" dirty="0" err="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kecepatan_pelayanan</a:t>
            </a: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is </a:t>
            </a:r>
            <a:r>
              <a:rPr lang="en-US" sz="2400" dirty="0" err="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lambat</a:t>
            </a: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OR </a:t>
            </a:r>
          </a:p>
          <a:p>
            <a:pPr algn="ctr">
              <a:lnSpc>
                <a:spcPts val="3348"/>
              </a:lnSpc>
            </a:pP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kualitas_makanan</a:t>
            </a: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is </a:t>
            </a:r>
            <a:r>
              <a:rPr lang="en-US" sz="2400" dirty="0" err="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buruk</a:t>
            </a: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OR </a:t>
            </a:r>
          </a:p>
          <a:p>
            <a:pPr algn="ctr">
              <a:lnSpc>
                <a:spcPts val="3348"/>
              </a:lnSpc>
            </a:pP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  </a:t>
            </a:r>
            <a:r>
              <a:rPr lang="en-US" sz="2400" dirty="0" err="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suasana_restoran</a:t>
            </a: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is </a:t>
            </a:r>
            <a:r>
              <a:rPr lang="en-US" sz="2400" dirty="0" err="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jelek</a:t>
            </a: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</a:t>
            </a:r>
          </a:p>
          <a:p>
            <a:pPr algn="ctr">
              <a:lnSpc>
                <a:spcPts val="3348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THEN </a:t>
            </a:r>
            <a:r>
              <a:rPr lang="en-US" sz="2400" dirty="0" err="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tingkat_kebahagiaan</a:t>
            </a: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 is </a:t>
            </a:r>
            <a:r>
              <a:rPr lang="en-US" sz="2400" dirty="0" err="1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tidak_bahagia</a:t>
            </a:r>
            <a:endParaRPr lang="en-US" sz="2400" dirty="0">
              <a:solidFill>
                <a:srgbClr val="000000"/>
              </a:solidFill>
              <a:latin typeface="Heebo"/>
              <a:ea typeface="Heebo"/>
              <a:cs typeface="Heebo"/>
              <a:sym typeface="Heeb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92853" y="3718479"/>
            <a:ext cx="4918236" cy="341250"/>
            <a:chOff x="0" y="0"/>
            <a:chExt cx="1295338" cy="898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5338" cy="89877"/>
            </a:xfrm>
            <a:custGeom>
              <a:avLst/>
              <a:gdLst/>
              <a:ahLst/>
              <a:cxnLst/>
              <a:rect l="l" t="t" r="r" b="b"/>
              <a:pathLst>
                <a:path w="1295338" h="89877">
                  <a:moveTo>
                    <a:pt x="0" y="0"/>
                  </a:moveTo>
                  <a:lnTo>
                    <a:pt x="1295338" y="0"/>
                  </a:lnTo>
                  <a:lnTo>
                    <a:pt x="1295338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1295338" cy="994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74918" y="3793854"/>
            <a:ext cx="6590758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Implementasi Sistem</a:t>
            </a:r>
          </a:p>
        </p:txBody>
      </p:sp>
      <p:sp>
        <p:nvSpPr>
          <p:cNvPr id="6" name="Freeform 6"/>
          <p:cNvSpPr/>
          <p:nvPr/>
        </p:nvSpPr>
        <p:spPr>
          <a:xfrm>
            <a:off x="629192" y="682974"/>
            <a:ext cx="691452" cy="691452"/>
          </a:xfrm>
          <a:custGeom>
            <a:avLst/>
            <a:gdLst/>
            <a:ahLst/>
            <a:cxnLst/>
            <a:rect l="l" t="t" r="r" b="b"/>
            <a:pathLst>
              <a:path w="691452" h="691452">
                <a:moveTo>
                  <a:pt x="0" y="0"/>
                </a:moveTo>
                <a:lnTo>
                  <a:pt x="691452" y="0"/>
                </a:lnTo>
                <a:lnTo>
                  <a:pt x="691452" y="691452"/>
                </a:lnTo>
                <a:lnTo>
                  <a:pt x="0" y="691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7050418" y="9049203"/>
            <a:ext cx="770523" cy="77052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82A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600950" y="2310585"/>
            <a:ext cx="10687050" cy="5665830"/>
            <a:chOff x="0" y="0"/>
            <a:chExt cx="2814696" cy="14922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14696" cy="1492235"/>
            </a:xfrm>
            <a:custGeom>
              <a:avLst/>
              <a:gdLst/>
              <a:ahLst/>
              <a:cxnLst/>
              <a:rect l="l" t="t" r="r" b="b"/>
              <a:pathLst>
                <a:path w="2814696" h="1492235">
                  <a:moveTo>
                    <a:pt x="0" y="0"/>
                  </a:moveTo>
                  <a:lnTo>
                    <a:pt x="2814696" y="0"/>
                  </a:lnTo>
                  <a:lnTo>
                    <a:pt x="2814696" y="1492235"/>
                  </a:lnTo>
                  <a:lnTo>
                    <a:pt x="0" y="1492235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2814696" cy="1501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3366729" y="7979936"/>
            <a:ext cx="4234221" cy="1397311"/>
          </a:xfrm>
          <a:custGeom>
            <a:avLst/>
            <a:gdLst/>
            <a:ahLst/>
            <a:cxnLst/>
            <a:rect l="l" t="t" r="r" b="b"/>
            <a:pathLst>
              <a:path w="4234221" h="1397311">
                <a:moveTo>
                  <a:pt x="0" y="0"/>
                </a:moveTo>
                <a:lnTo>
                  <a:pt x="4234221" y="0"/>
                </a:lnTo>
                <a:lnTo>
                  <a:pt x="4234221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939227" y="6575584"/>
            <a:ext cx="1427502" cy="1397311"/>
          </a:xfrm>
          <a:custGeom>
            <a:avLst/>
            <a:gdLst/>
            <a:ahLst/>
            <a:cxnLst/>
            <a:rect l="l" t="t" r="r" b="b"/>
            <a:pathLst>
              <a:path w="1427502" h="1397311">
                <a:moveTo>
                  <a:pt x="0" y="0"/>
                </a:moveTo>
                <a:lnTo>
                  <a:pt x="1427502" y="0"/>
                </a:lnTo>
                <a:lnTo>
                  <a:pt x="1427502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l="-196617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8125980" y="2467354"/>
            <a:ext cx="8532258" cy="58182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80"/>
              </a:lnSpc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def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evaluate_happiness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(inputs):</a:t>
            </a:r>
          </a:p>
          <a:p>
            <a:pPr algn="l">
              <a:lnSpc>
                <a:spcPts val="3780"/>
              </a:lnSpc>
            </a:pP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kecepatan_input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kualitas_input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suasana_input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= inputs</a:t>
            </a:r>
          </a:p>
          <a:p>
            <a:pPr algn="l">
              <a:lnSpc>
                <a:spcPts val="3780"/>
              </a:lnSpc>
            </a:pP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   </a:t>
            </a:r>
          </a:p>
          <a:p>
            <a:pPr algn="l">
              <a:lnSpc>
                <a:spcPts val="3780"/>
              </a:lnSpc>
            </a:pP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kebahagiaan_simulator.input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['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kecepatan_pelayanan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'] =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kecepatan_input</a:t>
            </a:r>
            <a:endParaRPr lang="en-US" sz="2400" dirty="0">
              <a:solidFill>
                <a:srgbClr val="000000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algn="l">
              <a:lnSpc>
                <a:spcPts val="3780"/>
              </a:lnSpc>
            </a:pP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kebahagiaan_simulator.input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['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kualitas_makanan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'] =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kualitas_input</a:t>
            </a:r>
            <a:endParaRPr lang="en-US" sz="2400" dirty="0">
              <a:solidFill>
                <a:srgbClr val="000000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algn="l">
              <a:lnSpc>
                <a:spcPts val="3780"/>
              </a:lnSpc>
            </a:pP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kebahagiaan_simulator.input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['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suasana_restoran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'] =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suasana_input</a:t>
            </a:r>
            <a:endParaRPr lang="en-US" sz="2400" dirty="0">
              <a:solidFill>
                <a:srgbClr val="000000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algn="l">
              <a:lnSpc>
                <a:spcPts val="3780"/>
              </a:lnSpc>
            </a:pP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   </a:t>
            </a:r>
          </a:p>
          <a:p>
            <a:pPr algn="l">
              <a:lnSpc>
                <a:spcPts val="3780"/>
              </a:lnSpc>
            </a:pP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  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kebahagiaan_simulator.compute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()</a:t>
            </a:r>
          </a:p>
          <a:p>
            <a:pPr algn="l">
              <a:lnSpc>
                <a:spcPts val="3780"/>
              </a:lnSpc>
            </a:pP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   return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kebahagiaan_simulator.output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['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tingkat_kebahagiaan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']</a:t>
            </a:r>
          </a:p>
        </p:txBody>
      </p:sp>
      <p:sp>
        <p:nvSpPr>
          <p:cNvPr id="16" name="Freeform 16"/>
          <p:cNvSpPr/>
          <p:nvPr/>
        </p:nvSpPr>
        <p:spPr>
          <a:xfrm>
            <a:off x="16658238" y="487008"/>
            <a:ext cx="3259524" cy="3259524"/>
          </a:xfrm>
          <a:custGeom>
            <a:avLst/>
            <a:gdLst/>
            <a:ahLst/>
            <a:cxnLst/>
            <a:rect l="l" t="t" r="r" b="b"/>
            <a:pathLst>
              <a:path w="3259524" h="3259524">
                <a:moveTo>
                  <a:pt x="0" y="0"/>
                </a:moveTo>
                <a:lnTo>
                  <a:pt x="3259524" y="0"/>
                </a:lnTo>
                <a:lnTo>
                  <a:pt x="3259524" y="3259524"/>
                </a:lnTo>
                <a:lnTo>
                  <a:pt x="0" y="32595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6856217" y="1709037"/>
            <a:ext cx="9484742" cy="8059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48"/>
              </a:lnSpc>
              <a:spcBef>
                <a:spcPct val="0"/>
              </a:spcBef>
            </a:pPr>
            <a:r>
              <a:rPr lang="en-US" sz="2700" b="1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Fungsi Evaluasi:</a:t>
            </a:r>
          </a:p>
          <a:p>
            <a:pPr algn="ctr">
              <a:lnSpc>
                <a:spcPts val="3100"/>
              </a:lnSpc>
              <a:spcBef>
                <a:spcPct val="0"/>
              </a:spcBef>
            </a:pPr>
            <a:endParaRPr lang="en-US" sz="2700" b="1">
              <a:solidFill>
                <a:srgbClr val="000000"/>
              </a:solidFill>
              <a:latin typeface="Heebo Bold"/>
              <a:ea typeface="Heebo Bold"/>
              <a:cs typeface="Heebo Bold"/>
              <a:sym typeface="Heebo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492853" y="3718479"/>
            <a:ext cx="4918236" cy="341250"/>
            <a:chOff x="0" y="0"/>
            <a:chExt cx="1295338" cy="898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295338" cy="89877"/>
            </a:xfrm>
            <a:custGeom>
              <a:avLst/>
              <a:gdLst/>
              <a:ahLst/>
              <a:cxnLst/>
              <a:rect l="l" t="t" r="r" b="b"/>
              <a:pathLst>
                <a:path w="1295338" h="89877">
                  <a:moveTo>
                    <a:pt x="0" y="0"/>
                  </a:moveTo>
                  <a:lnTo>
                    <a:pt x="1295338" y="0"/>
                  </a:lnTo>
                  <a:lnTo>
                    <a:pt x="1295338" y="89877"/>
                  </a:lnTo>
                  <a:lnTo>
                    <a:pt x="0" y="89877"/>
                  </a:lnTo>
                  <a:close/>
                </a:path>
              </a:pathLst>
            </a:custGeom>
            <a:solidFill>
              <a:srgbClr val="B7CADB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9525"/>
              <a:ext cx="1295338" cy="9940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974918" y="3793854"/>
            <a:ext cx="6590758" cy="8540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>
                <a:solidFill>
                  <a:srgbClr val="000000"/>
                </a:solidFill>
                <a:latin typeface="Heebo Bold"/>
                <a:ea typeface="Heebo Bold"/>
                <a:cs typeface="Heebo Bold"/>
                <a:sym typeface="Heebo Bold"/>
              </a:rPr>
              <a:t>Contoh Penggunaan</a:t>
            </a:r>
          </a:p>
        </p:txBody>
      </p:sp>
      <p:sp>
        <p:nvSpPr>
          <p:cNvPr id="6" name="Freeform 6"/>
          <p:cNvSpPr/>
          <p:nvPr/>
        </p:nvSpPr>
        <p:spPr>
          <a:xfrm>
            <a:off x="629192" y="682974"/>
            <a:ext cx="691452" cy="691452"/>
          </a:xfrm>
          <a:custGeom>
            <a:avLst/>
            <a:gdLst/>
            <a:ahLst/>
            <a:cxnLst/>
            <a:rect l="l" t="t" r="r" b="b"/>
            <a:pathLst>
              <a:path w="691452" h="691452">
                <a:moveTo>
                  <a:pt x="0" y="0"/>
                </a:moveTo>
                <a:lnTo>
                  <a:pt x="691452" y="0"/>
                </a:lnTo>
                <a:lnTo>
                  <a:pt x="691452" y="691452"/>
                </a:lnTo>
                <a:lnTo>
                  <a:pt x="0" y="6914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xmlns="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17050418" y="9049203"/>
            <a:ext cx="770523" cy="770523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6182A8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7600950" y="2310585"/>
            <a:ext cx="10687050" cy="5665830"/>
            <a:chOff x="0" y="0"/>
            <a:chExt cx="2814696" cy="149223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2814696" cy="1492235"/>
            </a:xfrm>
            <a:custGeom>
              <a:avLst/>
              <a:gdLst/>
              <a:ahLst/>
              <a:cxnLst/>
              <a:rect l="l" t="t" r="r" b="b"/>
              <a:pathLst>
                <a:path w="2814696" h="1492235">
                  <a:moveTo>
                    <a:pt x="0" y="0"/>
                  </a:moveTo>
                  <a:lnTo>
                    <a:pt x="2814696" y="0"/>
                  </a:lnTo>
                  <a:lnTo>
                    <a:pt x="2814696" y="1492235"/>
                  </a:lnTo>
                  <a:lnTo>
                    <a:pt x="0" y="1492235"/>
                  </a:lnTo>
                  <a:close/>
                </a:path>
              </a:pathLst>
            </a:custGeom>
            <a:solidFill>
              <a:srgbClr val="FAFAFA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0" y="-9525"/>
              <a:ext cx="2814696" cy="150176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100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3366729" y="7979936"/>
            <a:ext cx="4234221" cy="1397311"/>
          </a:xfrm>
          <a:custGeom>
            <a:avLst/>
            <a:gdLst/>
            <a:ahLst/>
            <a:cxnLst/>
            <a:rect l="l" t="t" r="r" b="b"/>
            <a:pathLst>
              <a:path w="4234221" h="1397311">
                <a:moveTo>
                  <a:pt x="0" y="0"/>
                </a:moveTo>
                <a:lnTo>
                  <a:pt x="4234221" y="0"/>
                </a:lnTo>
                <a:lnTo>
                  <a:pt x="4234221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939227" y="6575584"/>
            <a:ext cx="1427502" cy="1397311"/>
          </a:xfrm>
          <a:custGeom>
            <a:avLst/>
            <a:gdLst/>
            <a:ahLst/>
            <a:cxnLst/>
            <a:rect l="l" t="t" r="r" b="b"/>
            <a:pathLst>
              <a:path w="1427502" h="1397311">
                <a:moveTo>
                  <a:pt x="0" y="0"/>
                </a:moveTo>
                <a:lnTo>
                  <a:pt x="1427502" y="0"/>
                </a:lnTo>
                <a:lnTo>
                  <a:pt x="1427502" y="1397310"/>
                </a:lnTo>
                <a:lnTo>
                  <a:pt x="0" y="139731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xmlns="" r:embed="rId5"/>
                </a:ext>
              </a:extLst>
            </a:blip>
            <a:stretch>
              <a:fillRect l="-196617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8678346" y="3112950"/>
            <a:ext cx="8532258" cy="4957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Masukkan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nilai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kecepatan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pelayanan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(0-10)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Masukkan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nilai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kualitas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makanan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(0-10)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Masukkan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nilai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suasana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restoran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(0-10)</a:t>
            </a:r>
          </a:p>
          <a:p>
            <a:pPr algn="l">
              <a:lnSpc>
                <a:spcPts val="3780"/>
              </a:lnSpc>
            </a:pP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Output: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Nilai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numerik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tingkat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kebahagiaan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(0-10)</a:t>
            </a:r>
          </a:p>
          <a:p>
            <a:pPr marL="582933" lvl="1" indent="-291467" algn="l">
              <a:lnSpc>
                <a:spcPts val="3780"/>
              </a:lnSpc>
              <a:buFont typeface="Arial"/>
              <a:buChar char="•"/>
            </a:pP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Interpretasi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linguistik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:</a:t>
            </a:r>
          </a:p>
          <a:p>
            <a:pPr marL="1165866" lvl="2" indent="-388622" algn="l">
              <a:lnSpc>
                <a:spcPts val="3780"/>
              </a:lnSpc>
              <a:buFont typeface="Arial"/>
              <a:buChar char="⚬"/>
            </a:pP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&lt; 5: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Tidak</a:t>
            </a: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Bahagia</a:t>
            </a:r>
            <a:endParaRPr lang="en-US" sz="2400" dirty="0">
              <a:solidFill>
                <a:srgbClr val="000000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marL="1165866" lvl="2" indent="-388622" algn="l">
              <a:lnSpc>
                <a:spcPts val="3780"/>
              </a:lnSpc>
              <a:buFont typeface="Arial"/>
              <a:buChar char="⚬"/>
            </a:pP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5-8: Normal</a:t>
            </a:r>
          </a:p>
          <a:p>
            <a:pPr marL="1165866" lvl="2" indent="-388622" algn="l">
              <a:lnSpc>
                <a:spcPts val="3780"/>
              </a:lnSpc>
              <a:buFont typeface="Arial"/>
              <a:buChar char="⚬"/>
            </a:pPr>
            <a:r>
              <a:rPr lang="en-US" sz="2400" dirty="0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8: </a:t>
            </a:r>
            <a:r>
              <a:rPr lang="en-US" sz="2400" dirty="0" err="1">
                <a:solidFill>
                  <a:srgbClr val="000000"/>
                </a:solidFill>
                <a:latin typeface="Mukta Mahee"/>
                <a:ea typeface="Mukta Mahee"/>
                <a:cs typeface="Mukta Mahee"/>
                <a:sym typeface="Mukta Mahee"/>
              </a:rPr>
              <a:t>Bahagia</a:t>
            </a:r>
            <a:endParaRPr lang="en-US" sz="2400" dirty="0">
              <a:solidFill>
                <a:srgbClr val="000000"/>
              </a:solidFill>
              <a:latin typeface="Mukta Mahee"/>
              <a:ea typeface="Mukta Mahee"/>
              <a:cs typeface="Mukta Mahee"/>
              <a:sym typeface="Mukta Mahee"/>
            </a:endParaRPr>
          </a:p>
          <a:p>
            <a:pPr algn="l">
              <a:lnSpc>
                <a:spcPts val="3780"/>
              </a:lnSpc>
            </a:pPr>
            <a:endParaRPr lang="en-US" sz="2400" dirty="0">
              <a:solidFill>
                <a:srgbClr val="000000"/>
              </a:solidFill>
              <a:latin typeface="Mukta Mahee"/>
              <a:ea typeface="Mukta Mahee"/>
              <a:cs typeface="Mukta Mahee"/>
              <a:sym typeface="Mukta Mahee"/>
            </a:endParaRPr>
          </a:p>
        </p:txBody>
      </p:sp>
      <p:sp>
        <p:nvSpPr>
          <p:cNvPr id="16" name="Freeform 16"/>
          <p:cNvSpPr/>
          <p:nvPr/>
        </p:nvSpPr>
        <p:spPr>
          <a:xfrm>
            <a:off x="16658238" y="487008"/>
            <a:ext cx="3259524" cy="3259524"/>
          </a:xfrm>
          <a:custGeom>
            <a:avLst/>
            <a:gdLst/>
            <a:ahLst/>
            <a:cxnLst/>
            <a:rect l="l" t="t" r="r" b="b"/>
            <a:pathLst>
              <a:path w="3259524" h="3259524">
                <a:moveTo>
                  <a:pt x="0" y="0"/>
                </a:moveTo>
                <a:lnTo>
                  <a:pt x="3259524" y="0"/>
                </a:lnTo>
                <a:lnTo>
                  <a:pt x="3259524" y="3259524"/>
                </a:lnTo>
                <a:lnTo>
                  <a:pt x="0" y="325952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xmlns="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7" name="TextBox 17"/>
          <p:cNvSpPr txBox="1"/>
          <p:nvPr/>
        </p:nvSpPr>
        <p:spPr>
          <a:xfrm>
            <a:off x="4401629" y="2773225"/>
            <a:ext cx="9484742" cy="397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100"/>
              </a:lnSpc>
              <a:spcBef>
                <a:spcPct val="0"/>
              </a:spcBef>
            </a:pPr>
            <a:r>
              <a:rPr lang="en-US" sz="2400" dirty="0">
                <a:solidFill>
                  <a:srgbClr val="000000"/>
                </a:solidFill>
                <a:latin typeface="Heebo"/>
                <a:ea typeface="Heebo"/>
                <a:cs typeface="Heebo"/>
                <a:sym typeface="Heebo"/>
              </a:rPr>
              <a:t>Input: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401</Words>
  <Application>Microsoft Office PowerPoint</Application>
  <PresentationFormat>Custom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Mukta Mahee</vt:lpstr>
      <vt:lpstr>Arial</vt:lpstr>
      <vt:lpstr>Mukta Mahee Bold</vt:lpstr>
      <vt:lpstr>Heebo Bold</vt:lpstr>
      <vt:lpstr>Calibri</vt:lpstr>
      <vt:lpstr>Heebo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Implementasi Sistem Fuzzy Logic untuk Evaluasi Kepuasan Pelanggan Restoran</dc:title>
  <cp:lastModifiedBy>user</cp:lastModifiedBy>
  <cp:revision>2</cp:revision>
  <dcterms:created xsi:type="dcterms:W3CDTF">2006-08-16T00:00:00Z</dcterms:created>
  <dcterms:modified xsi:type="dcterms:W3CDTF">2024-12-27T09:10:53Z</dcterms:modified>
  <dc:identifier>DAGaeLkhAvw</dc:identifier>
</cp:coreProperties>
</file>